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7"/>
  </p:notesMasterIdLst>
  <p:sldIdLst>
    <p:sldId id="256" r:id="rId2"/>
    <p:sldId id="257" r:id="rId3"/>
    <p:sldId id="260" r:id="rId4"/>
    <p:sldId id="276" r:id="rId5"/>
    <p:sldId id="268" r:id="rId6"/>
    <p:sldId id="267" r:id="rId7"/>
    <p:sldId id="280" r:id="rId8"/>
    <p:sldId id="269" r:id="rId9"/>
    <p:sldId id="275" r:id="rId10"/>
    <p:sldId id="289" r:id="rId11"/>
    <p:sldId id="290" r:id="rId12"/>
    <p:sldId id="277" r:id="rId13"/>
    <p:sldId id="278" r:id="rId14"/>
    <p:sldId id="279" r:id="rId15"/>
    <p:sldId id="261" r:id="rId16"/>
    <p:sldId id="262" r:id="rId17"/>
    <p:sldId id="282" r:id="rId18"/>
    <p:sldId id="283" r:id="rId19"/>
    <p:sldId id="284" r:id="rId20"/>
    <p:sldId id="285" r:id="rId21"/>
    <p:sldId id="292" r:id="rId22"/>
    <p:sldId id="264" r:id="rId23"/>
    <p:sldId id="274" r:id="rId24"/>
    <p:sldId id="263" r:id="rId25"/>
    <p:sldId id="286" r:id="rId26"/>
    <p:sldId id="287" r:id="rId27"/>
    <p:sldId id="288" r:id="rId28"/>
    <p:sldId id="270" r:id="rId29"/>
    <p:sldId id="272" r:id="rId30"/>
    <p:sldId id="273" r:id="rId31"/>
    <p:sldId id="293" r:id="rId32"/>
    <p:sldId id="281" r:id="rId33"/>
    <p:sldId id="291" r:id="rId34"/>
    <p:sldId id="265"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0" autoAdjust="0"/>
    <p:restoredTop sz="94660"/>
  </p:normalViewPr>
  <p:slideViewPr>
    <p:cSldViewPr>
      <p:cViewPr varScale="1">
        <p:scale>
          <a:sx n="77" d="100"/>
          <a:sy n="77" d="100"/>
        </p:scale>
        <p:origin x="97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ED9B5-46C7-465B-BCEF-C936F5E22C92}" type="datetimeFigureOut">
              <a:rPr lang="en-US" smtClean="0"/>
              <a:pPr/>
              <a:t>01/26/2017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3AD6CF-4B55-41B1-9E75-A6C851940B40}" type="slidenum">
              <a:rPr lang="en-US" smtClean="0"/>
              <a:pPr/>
              <a:t>‹#›</a:t>
            </a:fld>
            <a:endParaRPr lang="en-US"/>
          </a:p>
        </p:txBody>
      </p:sp>
    </p:spTree>
    <p:extLst>
      <p:ext uri="{BB962C8B-B14F-4D97-AF65-F5344CB8AC3E}">
        <p14:creationId xmlns:p14="http://schemas.microsoft.com/office/powerpoint/2010/main" val="250708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3AD6CF-4B55-41B1-9E75-A6C851940B40}" type="slidenum">
              <a:rPr lang="en-US" smtClean="0"/>
              <a:pPr/>
              <a:t>3</a:t>
            </a:fld>
            <a:endParaRPr lang="en-US"/>
          </a:p>
        </p:txBody>
      </p:sp>
    </p:spTree>
    <p:extLst>
      <p:ext uri="{BB962C8B-B14F-4D97-AF65-F5344CB8AC3E}">
        <p14:creationId xmlns:p14="http://schemas.microsoft.com/office/powerpoint/2010/main" val="300828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3AD6CF-4B55-41B1-9E75-A6C851940B40}" type="slidenum">
              <a:rPr lang="en-US" smtClean="0"/>
              <a:pPr/>
              <a:t>30</a:t>
            </a:fld>
            <a:endParaRPr lang="en-US"/>
          </a:p>
        </p:txBody>
      </p:sp>
    </p:spTree>
    <p:extLst>
      <p:ext uri="{BB962C8B-B14F-4D97-AF65-F5344CB8AC3E}">
        <p14:creationId xmlns:p14="http://schemas.microsoft.com/office/powerpoint/2010/main" val="180671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AF815-34AB-47C6-B001-A680B8C672FA}" type="datetimeFigureOut">
              <a:rPr lang="en-US" smtClean="0"/>
              <a:pPr/>
              <a:t>01/26/2017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8FB54-131B-4B88-95B3-CA852F1902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AF815-34AB-47C6-B001-A680B8C672FA}" type="datetimeFigureOut">
              <a:rPr lang="en-US" smtClean="0"/>
              <a:pPr/>
              <a:t>01/26/2017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FB54-131B-4B88-95B3-CA852F1902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askdrsears.com/dr-sears-housecalls-newsletter"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google.com/imgres?imgurl=http://www.emilykayelazzaro.com/wp-content/uploads/2011/09/Father-of-the-Bride-2.jpg&amp;imgrefurl=http://www.emilykayelazzaro.com/2011/09/drunk-movie-reviews-almost-heroes-and-father-of-the-bride-part-2/&amp;h=500&amp;w=500&amp;tbnid=L6yehRSx2bt9IM:&amp;zoom=1&amp;docid=MMzTyFEJyoh5hM&amp;ei=89zVU7XNLtjdoASkhYLYCw&amp;tbm=isch&amp;ved=0CCMQMygBMAE" TargetMode="External"/><Relationship Id="rId7" Type="http://schemas.openxmlformats.org/officeDocument/2006/relationships/hyperlink" Target="http://www.google.com/imgres?imgurl=http://2.bp.blogspot.com/-5p7mWY5pC7c/T7RBf37bdZI/AAAAAAAAEbA/YPDQgxhLq6w/s1600/fotb2.png&amp;imgrefurl=http://summerwind41490.blogspot.com/2012/05/father-of-bride-style.html&amp;h=270&amp;w=470&amp;tbnid=UUtF1GmIhwr7HM:&amp;zoom=1&amp;docid=2IB4UWswOwbx5M&amp;ei=89zVU7XNLtjdoASkhYLYCw&amp;tbm=isch&amp;ved=0CCcQMygFMAU" TargetMode="External"/><Relationship Id="rId2" Type="http://schemas.openxmlformats.org/officeDocument/2006/relationships/hyperlink" Target="http://www.google.com/imgres?imgurl=http://ia.media-imdb.com/images/M/MV5BMTg1NDc2MjExOF5BMl5BanBnXkFtZTcwNjU1NDAzMQ@@._V1_SY317_CR6,0,214,317_AL_.jpg&amp;imgrefurl=http://www.imdb.com/title/tt0113041/&amp;h=317&amp;w=214&amp;tbnid=NbrP58ZXQYZ8jM:&amp;zoom=1&amp;docid=rQdc_YkhF2lusM&amp;ei=89zVU7XNLtjdoASkhYLYCw&amp;tbm=isch&amp;ved=0CCIQMygAMAA"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podnapisi.net/static/ovitki/91963ad2601589863da2aadc32ba1c32.jpg&amp;imgrefurl=http://www.podnapisi.net/povitki/search/sM/111825/lang/6&amp;h=800&amp;w=1222&amp;tbnid=8H4LgM-OMmMHEM:&amp;zoom=1&amp;docid=wIN3H-2V1H6PdM&amp;ei=89zVU7XNLtjdoASkhYLYCw&amp;tbm=isch&amp;ved=0CCYQMygEMAQ" TargetMode="External"/><Relationship Id="rId5" Type="http://schemas.openxmlformats.org/officeDocument/2006/relationships/hyperlink" Target="http://www.google.com/imgres?imgurl=http://www.cartelespeliculas.com/galeria/albums/userpics/10023/Vuelve_el_padre_de_la_novia_-_Father_of_the_Bride_Part_II_-_Charles_Shyer_-_tt0113041_-_1995_-_us.jpg&amp;imgrefurl=http://www.cartelespeliculas.com/pgrande3.php?pid=57599&amp;cod=332114&amp;height=750&amp;width=506&amp;h=858&amp;w=580&amp;tbnid=CN88_UkSPBVAJM:&amp;zoom=1&amp;docid=m5mW0lCZa3s3qM&amp;ei=89zVU7XNLtjdoASkhYLYCw&amp;tbm=isch&amp;ved=0CCUQMygDMAM" TargetMode="External"/><Relationship Id="rId4" Type="http://schemas.openxmlformats.org/officeDocument/2006/relationships/hyperlink" Target="http://www.google.com/imgres?imgurl=http://www.moviemusic.com/imgcover/285/fatherofthebride2.gif&amp;imgrefurl=http://www.moviemusic.com/soundtrack/M00566/fatherofthebride2/&amp;h=285&amp;w=285&amp;tbnid=tk0V_pUeINEXfM:&amp;zoom=1&amp;docid=zAuvTFDLuu2IYM&amp;ei=89zVU7XNLtjdoASkhYLYCw&amp;tbm=isch&amp;ved=0CCQQMygCMAI" TargetMode="Externa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philanthropy.mayoclinic.org/page.aspx?pid=883" TargetMode="External"/><Relationship Id="rId1" Type="http://schemas.openxmlformats.org/officeDocument/2006/relationships/slideLayout" Target="../slideLayouts/slideLayout7.xml"/><Relationship Id="rId6" Type="http://schemas.openxmlformats.org/officeDocument/2006/relationships/hyperlink" Target="http://www.mayoclinic.org/about-this-site/welcome" TargetMode="External"/><Relationship Id="rId5" Type="http://schemas.openxmlformats.org/officeDocument/2006/relationships/image" Target="../media/image5.gif"/><Relationship Id="rId4" Type="http://schemas.openxmlformats.org/officeDocument/2006/relationships/hyperlink" Target="https://www.hon.ch/HONcode/Conduct.html?HONConduct636199"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autismspeaks.org/science/science-news/new-government-survey-pegs-autism-prevalence-1-45" TargetMode="External"/><Relationship Id="rId13" Type="http://schemas.openxmlformats.org/officeDocument/2006/relationships/hyperlink" Target="https://www.theguardian.com/society/2016/dec/14/autism-linked-to-vitamin-d-deficiency-during-pregnancy-researchers-find" TargetMode="External"/><Relationship Id="rId18" Type="http://schemas.openxmlformats.org/officeDocument/2006/relationships/hyperlink" Target="http://newatlas.com/vitamin-d-autism-pregnancy/46956/" TargetMode="External"/><Relationship Id="rId26" Type="http://schemas.openxmlformats.org/officeDocument/2006/relationships/hyperlink" Target="http://aanem.org/Meeting.aspx" TargetMode="External"/><Relationship Id="rId3" Type="http://schemas.openxmlformats.org/officeDocument/2006/relationships/hyperlink" Target="https://www.cdc.gov/nchs/data/nhsr/nhsr065.pdf" TargetMode="External"/><Relationship Id="rId21" Type="http://schemas.openxmlformats.org/officeDocument/2006/relationships/hyperlink" Target="http://www.ncbi.nlm.nih.gov/pubmed/25713056" TargetMode="External"/><Relationship Id="rId34" Type="http://schemas.openxmlformats.org/officeDocument/2006/relationships/hyperlink" Target="https://www.ncbi.nlm.nih.gov/pubmed/25569002" TargetMode="External"/><Relationship Id="rId7" Type="http://schemas.openxmlformats.org/officeDocument/2006/relationships/hyperlink" Target="http://www.chandramd.com/clinical-perspectives-on-environment-exposures-and-developmental-delays/" TargetMode="External"/><Relationship Id="rId12" Type="http://schemas.openxmlformats.org/officeDocument/2006/relationships/hyperlink" Target="https://www.yahoo.com/beauty/autism-linked-to-vitamin-d-deficiency-during-pregnancy-192403676.html" TargetMode="External"/><Relationship Id="rId17" Type="http://schemas.openxmlformats.org/officeDocument/2006/relationships/hyperlink" Target="http://www.smh.com.au/national/vitamin-d-deficiency-in-pregnancy-linked-to-autism-20161214-gtaz44.html" TargetMode="External"/><Relationship Id="rId25" Type="http://schemas.openxmlformats.org/officeDocument/2006/relationships/hyperlink" Target="http://multiplesclerosisnewstoday.com/2014/11/03/vitamin-d-deficiency-found-highly-prevalent-of-across-the-board-in-ms-neuromuscular-disease/" TargetMode="External"/><Relationship Id="rId33" Type="http://schemas.openxmlformats.org/officeDocument/2006/relationships/hyperlink" Target="http://www.grassrootshealth.net/media/download/mod-figure-2.pdf" TargetMode="External"/><Relationship Id="rId2" Type="http://schemas.openxmlformats.org/officeDocument/2006/relationships/hyperlink" Target="http://articles.mercola.com/sites/articles/archive/2016/12/28/vitamin-d-deficiency-raises-autism-risk.aspx" TargetMode="External"/><Relationship Id="rId16" Type="http://schemas.openxmlformats.org/officeDocument/2006/relationships/hyperlink" Target="http://www.ibtimes.com/pregnancy-tips-pregnant-women-low-vitamin-d-levels-are-more-likely-have-child-autism-2460271" TargetMode="External"/><Relationship Id="rId20" Type="http://schemas.openxmlformats.org/officeDocument/2006/relationships/hyperlink" Target="http://www.ncbi.nlm.nih.gov/pubmed/24558199" TargetMode="External"/><Relationship Id="rId29" Type="http://schemas.openxmlformats.org/officeDocument/2006/relationships/hyperlink" Target="http://www.marchofdimes.org/research/vitamin-d-to-combat-preterm-birth.aspx" TargetMode="External"/><Relationship Id="rId1" Type="http://schemas.openxmlformats.org/officeDocument/2006/relationships/slideLayout" Target="../slideLayouts/slideLayout2.xml"/><Relationship Id="rId6" Type="http://schemas.openxmlformats.org/officeDocument/2006/relationships/hyperlink" Target="https://www.cdc.gov/ncbddd/autism/data.html" TargetMode="External"/><Relationship Id="rId11" Type="http://schemas.openxmlformats.org/officeDocument/2006/relationships/hyperlink" Target="http://www.vitamindsociety.org/press_release.php?id=51" TargetMode="External"/><Relationship Id="rId24" Type="http://schemas.openxmlformats.org/officeDocument/2006/relationships/hyperlink" Target="http://www.aanem.org/Meetings/Annual-Meeting/Abstracts" TargetMode="External"/><Relationship Id="rId32" Type="http://schemas.openxmlformats.org/officeDocument/2006/relationships/hyperlink" Target="http://www.prweb.com/releases/2015/11/prweb13085026.htm" TargetMode="External"/><Relationship Id="rId37" Type="http://schemas.openxmlformats.org/officeDocument/2006/relationships/image" Target="../media/image7.png"/><Relationship Id="rId5" Type="http://schemas.openxmlformats.org/officeDocument/2006/relationships/hyperlink" Target="https://www.cdc.gov/mmwr/volumes/65/ss/ss6503a1.htm" TargetMode="External"/><Relationship Id="rId15" Type="http://schemas.openxmlformats.org/officeDocument/2006/relationships/hyperlink" Target="http://medicalxpress.com/news/2016-12-lab-vitamin-d-link-autism.html" TargetMode="External"/><Relationship Id="rId23" Type="http://schemas.openxmlformats.org/officeDocument/2006/relationships/hyperlink" Target="http://www.neurologyadvisor.com/multiple-sclerosis/neonatal-vitamin-d-status-and-risk-of-ms/article/578339/" TargetMode="External"/><Relationship Id="rId28" Type="http://schemas.openxmlformats.org/officeDocument/2006/relationships/hyperlink" Target="http://www.marchofdimes.org/mission/the-economic-and-societal-costs.aspx" TargetMode="External"/><Relationship Id="rId36" Type="http://schemas.openxmlformats.org/officeDocument/2006/relationships/hyperlink" Target="http://articles.mercola.com/sites/articles/archive/2013/06/09/monsanto-roundup-herbicide.aspx" TargetMode="External"/><Relationship Id="rId10" Type="http://schemas.openxmlformats.org/officeDocument/2006/relationships/hyperlink" Target="http://www.nature.com/mp/journal/vaop/ncurrent/full/mp2016213a.html" TargetMode="External"/><Relationship Id="rId19" Type="http://schemas.openxmlformats.org/officeDocument/2006/relationships/hyperlink" Target="https://www.ncbi.nlm.nih.gov/pubmed/21735411" TargetMode="External"/><Relationship Id="rId31" Type="http://schemas.openxmlformats.org/officeDocument/2006/relationships/hyperlink" Target="http://www.sciencedirect.com/science/article/pii/S0960076015301242" TargetMode="External"/><Relationship Id="rId4" Type="http://schemas.openxmlformats.org/officeDocument/2006/relationships/hyperlink" Target="http://www.nvic.org/NVIC-Vaccine-News/April-2013/CDC-Reports-1-in-50-American-Children-Diagnosed-wi.aspx" TargetMode="External"/><Relationship Id="rId9" Type="http://schemas.openxmlformats.org/officeDocument/2006/relationships/hyperlink" Target="http://jeffhaysfilms.com/half-autistic-2025/" TargetMode="External"/><Relationship Id="rId14" Type="http://schemas.openxmlformats.org/officeDocument/2006/relationships/hyperlink" Target="http://nypost.com/2016/12/14/vitamin-d-deficiency-during-pregnancy-linked-to-autism-in-babies/" TargetMode="External"/><Relationship Id="rId22" Type="http://schemas.openxmlformats.org/officeDocument/2006/relationships/hyperlink" Target="http://medicalxpress.com/news/2016-11-vitamin-d-status-newborns-ms.html" TargetMode="External"/><Relationship Id="rId27" Type="http://schemas.openxmlformats.org/officeDocument/2006/relationships/hyperlink" Target="http://www.greenmedinfo.com/disease/multiple-sclerosis?ed=439" TargetMode="External"/><Relationship Id="rId30" Type="http://schemas.openxmlformats.org/officeDocument/2006/relationships/hyperlink" Target="http://www.ncbi.nlm.nih.gov/pubmed/23743453" TargetMode="External"/><Relationship Id="rId35"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hyperlink" Target="https://www.dropbox.com/s/ar1ijsar4b8fesc/12.15.16%20-%20hccs-omega-3-summary.pdf?dl=0" TargetMode="External"/><Relationship Id="rId13" Type="http://schemas.openxmlformats.org/officeDocument/2006/relationships/hyperlink" Target="http://link.springer.com/article/10.1007/s12291-010-0064-4" TargetMode="External"/><Relationship Id="rId18" Type="http://schemas.openxmlformats.org/officeDocument/2006/relationships/hyperlink" Target="http://www.akerbiomarine.com/aker-biomarine-receives-rating-sfp/" TargetMode="External"/><Relationship Id="rId3" Type="http://schemas.openxmlformats.org/officeDocument/2006/relationships/hyperlink" Target="http://www.nutritionaloutlook.com/brain-health/resurgence-phospholipid-innovation" TargetMode="External"/><Relationship Id="rId21" Type="http://schemas.openxmlformats.org/officeDocument/2006/relationships/image" Target="../media/image9.png"/><Relationship Id="rId7" Type="http://schemas.openxmlformats.org/officeDocument/2006/relationships/hyperlink" Target="https://www.msc.org/newsroom/news/aker-biomarine-secures-sustainable-future-for-krill-in-the-antarctic-southern-ocean" TargetMode="External"/><Relationship Id="rId12" Type="http://schemas.openxmlformats.org/officeDocument/2006/relationships/hyperlink" Target="http://www.gla.ac.uk/news/headline_500096_en.html" TargetMode="External"/><Relationship Id="rId17" Type="http://schemas.openxmlformats.org/officeDocument/2006/relationships/hyperlink" Target="https://www.ncbi.nlm.nih.gov/pmc/articles/PMC3942733/" TargetMode="External"/><Relationship Id="rId2" Type="http://schemas.openxmlformats.org/officeDocument/2006/relationships/hyperlink" Target="http://medicalxpress.com/news/2016-11-fish-oil-supplements-muscle-function.html" TargetMode="External"/><Relationship Id="rId16" Type="http://schemas.openxmlformats.org/officeDocument/2006/relationships/hyperlink" Target="http://neptunecorp.com/en/the-role-of-phospholipids-in-your-body/" TargetMode="External"/><Relationship Id="rId20"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hyperlink" Target="http://superbakrill.com/latest-news/?y=2016&amp;month=11&amp;news=1" TargetMode="External"/><Relationship Id="rId11" Type="http://schemas.openxmlformats.org/officeDocument/2006/relationships/hyperlink" Target="http://www.todaysdietitian.com/newarchives/050515p14.shtml" TargetMode="External"/><Relationship Id="rId5" Type="http://schemas.openxmlformats.org/officeDocument/2006/relationships/hyperlink" Target="http://www.webmd.com/hypertension-high-blood-pressure/news/20161113/omega-3s-a-recipe-for-healthy-blood-pressure-in-young-adults" TargetMode="External"/><Relationship Id="rId15" Type="http://schemas.openxmlformats.org/officeDocument/2006/relationships/hyperlink" Target="http://www.wellwise.org/supplements/phosphatidylcholine" TargetMode="External"/><Relationship Id="rId10" Type="http://schemas.openxmlformats.org/officeDocument/2006/relationships/hyperlink" Target="https://www.eurekalert.org/pub_releases/2016-11/aha-dri110316.php" TargetMode="External"/><Relationship Id="rId19" Type="http://schemas.openxmlformats.org/officeDocument/2006/relationships/hyperlink" Target="http://www.antarcticfund.org/" TargetMode="External"/><Relationship Id="rId4" Type="http://schemas.openxmlformats.org/officeDocument/2006/relationships/hyperlink" Target="http://medicalxpress.com/news/2016-11-diets-rich-omega-fatty-acids.html" TargetMode="External"/><Relationship Id="rId9" Type="http://schemas.openxmlformats.org/officeDocument/2006/relationships/hyperlink" Target="http://articles.mercola.com/sites/articles/archive/2016/12/26/impressive-influence-of-omega-3s-on-health.aspx" TargetMode="External"/><Relationship Id="rId14" Type="http://schemas.openxmlformats.org/officeDocument/2006/relationships/hyperlink" Target="http://www.livestrong.com/article/454469-what-is-lecithin-good-for/" TargetMode="External"/><Relationship Id="rId2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www.mercola.com/diabetes.aspx" TargetMode="External"/><Relationship Id="rId7" Type="http://schemas.openxmlformats.org/officeDocument/2006/relationships/hyperlink" Target="http://articles.mercola.com/sites/articles/archive/2015/04/13/protect-eyesight.aspx" TargetMode="External"/><Relationship Id="rId2" Type="http://schemas.openxmlformats.org/officeDocument/2006/relationships/hyperlink" Target="http://articles.mercola.com/sites/articles/archive/2017/01/09/optimizing-omega-3-vitamin-d-during-pregnancy.aspx" TargetMode="External"/><Relationship Id="rId1" Type="http://schemas.openxmlformats.org/officeDocument/2006/relationships/slideLayout" Target="../slideLayouts/slideLayout7.xml"/><Relationship Id="rId6" Type="http://schemas.openxmlformats.org/officeDocument/2006/relationships/hyperlink" Target="http://articles.mercola.com/sites/articles/archive/2016/10/09/depression-inflammation.aspx" TargetMode="External"/><Relationship Id="rId5" Type="http://schemas.openxmlformats.org/officeDocument/2006/relationships/hyperlink" Target="http://articles.mercola.com/sites/articles/archive/2016/10/13/adhd-drugs-for-children.aspx" TargetMode="External"/><Relationship Id="rId4" Type="http://schemas.openxmlformats.org/officeDocument/2006/relationships/hyperlink" Target="http://articles.mercola.com/sites/articles/archive/2014/04/07/cardiovascular-disease-preventable.aspx"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plosone.org/article/info:doi/10.1371/journal.pone.0076993" TargetMode="External"/><Relationship Id="rId13" Type="http://schemas.openxmlformats.org/officeDocument/2006/relationships/hyperlink" Target="http://www.scotsman.com/news/health/mother-s-lack-of-iron-raises-baby-autism-risk-1-3549562" TargetMode="External"/><Relationship Id="rId3" Type="http://schemas.openxmlformats.org/officeDocument/2006/relationships/hyperlink" Target="http://www.autismsciencefoundation.org/what-is-autism/how-common-is-autism" TargetMode="External"/><Relationship Id="rId7" Type="http://schemas.openxmlformats.org/officeDocument/2006/relationships/hyperlink" Target="http://www.scientificamerican.com/article/gut-bacteria-may-play-a-role-in-autism/" TargetMode="External"/><Relationship Id="rId12" Type="http://schemas.openxmlformats.org/officeDocument/2006/relationships/hyperlink" Target="http://www.ucdmc.ucdavis.edu/publish/news/newsroom/9189" TargetMode="External"/><Relationship Id="rId17" Type="http://schemas.openxmlformats.org/officeDocument/2006/relationships/hyperlink" Target="http://www.fda.gov/ohrms/dockets/ac/05/slides/5-4188S1_4draft.ppt" TargetMode="External"/><Relationship Id="rId2" Type="http://schemas.openxmlformats.org/officeDocument/2006/relationships/hyperlink" Target="http://articles.mercola.com/sites/articles/archive/2014/10/06/culprits-autism.aspx" TargetMode="External"/><Relationship Id="rId16" Type="http://schemas.openxmlformats.org/officeDocument/2006/relationships/hyperlink" Target="http://jonrappoport.wordpress.com/2014/08/22/breaking-cdc-whistleblower-thompson-in-grave-danger-now/" TargetMode="External"/><Relationship Id="rId1" Type="http://schemas.openxmlformats.org/officeDocument/2006/relationships/slideLayout" Target="../slideLayouts/slideLayout7.xml"/><Relationship Id="rId6" Type="http://schemas.openxmlformats.org/officeDocument/2006/relationships/hyperlink" Target="http://experiencelife.com/article/your-microbiome-the-ecosystem-inside/" TargetMode="External"/><Relationship Id="rId11" Type="http://schemas.openxmlformats.org/officeDocument/2006/relationships/hyperlink" Target="http://aje.oxfordjournals.org/content/early/2014/09/22/aje.kwu208.abstract" TargetMode="External"/><Relationship Id="rId5" Type="http://schemas.openxmlformats.org/officeDocument/2006/relationships/hyperlink" Target="http://www.rescuepost.com/files/blumberg-et-al-2013-i-in-50-nchs-1.pdf" TargetMode="External"/><Relationship Id="rId15" Type="http://schemas.openxmlformats.org/officeDocument/2006/relationships/hyperlink" Target="http://www.globalresearch.ca/new-study-in-journal-of-public-health-finds-autism-and-cancer-related-to-human-fetal-dna-in-vaccines/5402912" TargetMode="External"/><Relationship Id="rId10" Type="http://schemas.openxmlformats.org/officeDocument/2006/relationships/hyperlink" Target="http://www.jphysiolanthropol.com/content/pdf/1880-6805-33-2.pdf" TargetMode="External"/><Relationship Id="rId4" Type="http://schemas.openxmlformats.org/officeDocument/2006/relationships/hyperlink" Target="http://www.fourteenstudies.org/history.html" TargetMode="External"/><Relationship Id="rId9" Type="http://schemas.openxmlformats.org/officeDocument/2006/relationships/hyperlink" Target="http://www.caltech.edu/content/probiotic-therapy-alleviates-autism-behaviors-mice" TargetMode="External"/><Relationship Id="rId14" Type="http://schemas.openxmlformats.org/officeDocument/2006/relationships/hyperlink" Target="http://www.ms.academicjournals.org/article/article1409245960_Deisher%20et%20al.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healthland.time.com/author/amandahealth/" TargetMode="External"/><Relationship Id="rId2" Type="http://schemas.openxmlformats.org/officeDocument/2006/relationships/hyperlink" Target="http://healthland.time.com/category/medicine/asthma-allergies/"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twitter.com/TIMEHealt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066799"/>
          </a:xfrm>
          <a:gradFill flip="none" rotWithShape="1">
            <a:gsLst>
              <a:gs pos="0">
                <a:srgbClr val="000000">
                  <a:lumMod val="0"/>
                </a:srgbClr>
              </a:gs>
              <a:gs pos="20000">
                <a:srgbClr val="000040"/>
              </a:gs>
              <a:gs pos="50000">
                <a:srgbClr val="400040"/>
              </a:gs>
              <a:gs pos="75000">
                <a:srgbClr val="8F0040"/>
              </a:gs>
              <a:gs pos="89999">
                <a:srgbClr val="F27300"/>
              </a:gs>
              <a:gs pos="100000">
                <a:srgbClr val="FFBF00"/>
              </a:gs>
            </a:gsLst>
            <a:lin ang="5400000" scaled="1"/>
            <a:tileRect/>
          </a:gradFill>
        </p:spPr>
        <p:txBody>
          <a:bodyPr>
            <a:normAutofit/>
          </a:bodyPr>
          <a:lstStyle/>
          <a:p>
            <a:r>
              <a:rPr lang="en-US" b="1" dirty="0" smtClean="0">
                <a:solidFill>
                  <a:srgbClr val="FFC000"/>
                </a:solidFill>
                <a:latin typeface="Papyrus" panose="03070502060502030205" pitchFamily="66" charset="0"/>
              </a:rPr>
              <a:t>Vibrant Pregnancy-Vibrant Baby</a:t>
            </a:r>
            <a:endParaRPr lang="en-US" b="1" dirty="0">
              <a:solidFill>
                <a:srgbClr val="FFC000"/>
              </a:solidFill>
              <a:latin typeface="Papyrus" panose="03070502060502030205"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415954"/>
            <a:ext cx="2057400" cy="1999793"/>
          </a:xfrm>
          <a:prstGeom prst="rect">
            <a:avLst/>
          </a:prstGeom>
        </p:spPr>
      </p:pic>
      <p:sp>
        <p:nvSpPr>
          <p:cNvPr id="5" name="TextBox 4"/>
          <p:cNvSpPr txBox="1"/>
          <p:nvPr/>
        </p:nvSpPr>
        <p:spPr>
          <a:xfrm>
            <a:off x="811306" y="4648200"/>
            <a:ext cx="7799294" cy="830997"/>
          </a:xfrm>
          <a:prstGeom prst="rect">
            <a:avLst/>
          </a:prstGeom>
          <a:noFill/>
        </p:spPr>
        <p:txBody>
          <a:bodyPr wrap="square" rtlCol="0">
            <a:spAutoFit/>
          </a:bodyPr>
          <a:lstStyle/>
          <a:p>
            <a:pPr algn="ctr"/>
            <a:r>
              <a:rPr lang="en-US" sz="2400" b="1" dirty="0" smtClean="0">
                <a:solidFill>
                  <a:srgbClr val="002060"/>
                </a:solidFill>
                <a:latin typeface="Papyrus" panose="03070502060502030205" pitchFamily="66" charset="0"/>
              </a:rPr>
              <a:t>Strategies for an enjoyable pregnancy before and after baby arrives.</a:t>
            </a:r>
            <a:endParaRPr lang="en-US" sz="2400" b="1" dirty="0">
              <a:solidFill>
                <a:srgbClr val="002060"/>
              </a:solidFill>
              <a:latin typeface="Papyrus" panose="03070502060502030205" pitchFamily="66" charset="0"/>
            </a:endParaRPr>
          </a:p>
        </p:txBody>
      </p:sp>
    </p:spTree>
    <p:extLst>
      <p:ext uri="{BB962C8B-B14F-4D97-AF65-F5344CB8AC3E}">
        <p14:creationId xmlns:p14="http://schemas.microsoft.com/office/powerpoint/2010/main" val="1388301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286000"/>
            <a:ext cx="7162800" cy="1200329"/>
          </a:xfrm>
          <a:prstGeom prst="rect">
            <a:avLst/>
          </a:prstGeom>
          <a:noFill/>
        </p:spPr>
        <p:txBody>
          <a:bodyPr wrap="square" rtlCol="0">
            <a:spAutoFit/>
          </a:bodyPr>
          <a:lstStyle/>
          <a:p>
            <a:r>
              <a:rPr lang="en-US" sz="3600" dirty="0" smtClean="0">
                <a:solidFill>
                  <a:srgbClr val="002060"/>
                </a:solidFill>
              </a:rPr>
              <a:t>The germ is nothing, the terrain is everything.  </a:t>
            </a:r>
            <a:r>
              <a:rPr lang="en-US" sz="3600" i="1" dirty="0" smtClean="0">
                <a:solidFill>
                  <a:srgbClr val="002060"/>
                </a:solidFill>
              </a:rPr>
              <a:t>Pasteur</a:t>
            </a:r>
            <a:endParaRPr lang="en-US" sz="3600" i="1" dirty="0">
              <a:solidFill>
                <a:srgbClr val="00206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rot="10800000" flipV="1">
            <a:off x="990600" y="2573923"/>
            <a:ext cx="8001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cs typeface="Arial" charset="0"/>
              </a:rPr>
              <a:t>Probiotics</a:t>
            </a:r>
            <a:r>
              <a:rPr kumimoji="0" lang="en-US" sz="1600" b="1" i="0" u="none" strike="noStrike" cap="none" normalizeH="0" baseline="0" dirty="0" smtClean="0">
                <a:ln>
                  <a:noFill/>
                </a:ln>
                <a:solidFill>
                  <a:schemeClr val="tx1"/>
                </a:solidFill>
                <a:effectLst/>
                <a:latin typeface="Arial" charset="0"/>
                <a:cs typeface="Arial" charset="0"/>
              </a:rPr>
              <a:t> and the Gut-Brain Axis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It's become quite clear that the benefits of </a:t>
            </a:r>
            <a:r>
              <a:rPr kumimoji="0" lang="en-US" sz="1000" b="0" i="0" u="none" strike="noStrike" cap="none" normalizeH="0" baseline="0" dirty="0" err="1" smtClean="0">
                <a:ln>
                  <a:noFill/>
                </a:ln>
                <a:solidFill>
                  <a:schemeClr val="tx1"/>
                </a:solidFill>
                <a:effectLst/>
                <a:latin typeface="Arial" charset="0"/>
                <a:cs typeface="Arial" charset="0"/>
              </a:rPr>
              <a:t>probiotics</a:t>
            </a:r>
            <a:r>
              <a:rPr kumimoji="0" lang="en-US" sz="1000" b="0" i="0" u="none" strike="noStrike" cap="none" normalizeH="0" baseline="0" dirty="0" smtClean="0">
                <a:ln>
                  <a:noFill/>
                </a:ln>
                <a:solidFill>
                  <a:schemeClr val="tx1"/>
                </a:solidFill>
                <a:effectLst/>
                <a:latin typeface="Arial" charset="0"/>
                <a:cs typeface="Arial" charset="0"/>
              </a:rPr>
              <a:t> transcend the gut. More recent studies have delved into the role of gut bacteria in the workings of the gut-brain axis, and how they benefit your mental and psychological health. Anxiety, depression and other mood disorders are increasingly recognized as being, in part, related to an unbalanced </a:t>
            </a:r>
            <a:r>
              <a:rPr kumimoji="0" lang="en-US" sz="1000" b="0" i="0" u="none" strike="noStrike" cap="none" normalizeH="0" baseline="0" dirty="0" err="1" smtClean="0">
                <a:ln>
                  <a:noFill/>
                </a:ln>
                <a:solidFill>
                  <a:schemeClr val="tx1"/>
                </a:solidFill>
                <a:effectLst/>
                <a:latin typeface="Arial" charset="0"/>
                <a:cs typeface="Arial" charset="0"/>
              </a:rPr>
              <a:t>microbiome</a:t>
            </a:r>
            <a:r>
              <a:rPr kumimoji="0" lang="en-US" sz="1000" b="0" i="0" u="none" strike="noStrike" cap="none" normalizeH="0" baseline="0" dirty="0" smtClean="0">
                <a:ln>
                  <a:noFill/>
                </a:ln>
                <a:solidFill>
                  <a:schemeClr val="tx1"/>
                </a:solidFill>
                <a:effectLst/>
                <a:latin typeface="Arial" charset="0"/>
                <a:cs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charset="0"/>
                <a:cs typeface="Arial" charset="0"/>
              </a:rPr>
              <a:t>Probiotics</a:t>
            </a:r>
            <a:r>
              <a:rPr kumimoji="0" lang="en-US" sz="1400" b="0" i="0" u="none" strike="noStrike" cap="none" normalizeH="0" baseline="0" dirty="0" smtClean="0">
                <a:ln>
                  <a:noFill/>
                </a:ln>
                <a:solidFill>
                  <a:schemeClr val="tx1"/>
                </a:solidFill>
                <a:effectLst/>
                <a:latin typeface="Arial" charset="0"/>
                <a:cs typeface="Arial" charset="0"/>
              </a:rPr>
              <a:t> appear to have the ability to make compounds called </a:t>
            </a:r>
            <a:r>
              <a:rPr kumimoji="0" lang="en-US" sz="1400" b="0" i="0" u="none" strike="noStrike" cap="none" normalizeH="0" baseline="0" dirty="0" err="1" smtClean="0">
                <a:ln>
                  <a:noFill/>
                </a:ln>
                <a:solidFill>
                  <a:schemeClr val="tx1"/>
                </a:solidFill>
                <a:effectLst/>
                <a:latin typeface="Arial" charset="0"/>
                <a:cs typeface="Arial" charset="0"/>
              </a:rPr>
              <a:t>neuropeptides</a:t>
            </a:r>
            <a:r>
              <a:rPr kumimoji="0" lang="en-US" sz="1400" b="0" i="0" u="none" strike="noStrike" cap="none" normalizeH="0" baseline="0" dirty="0" smtClean="0">
                <a:ln>
                  <a:noFill/>
                </a:ln>
                <a:solidFill>
                  <a:schemeClr val="tx1"/>
                </a:solidFill>
                <a:effectLst/>
                <a:latin typeface="Arial" charset="0"/>
                <a:cs typeface="Arial" charset="0"/>
              </a:rPr>
              <a:t> that interact directly with your brain. </a:t>
            </a:r>
            <a:r>
              <a:rPr kumimoji="0" lang="en-US" sz="1400" b="0" i="0" u="none" strike="noStrike" cap="none" normalizeH="0" baseline="0" dirty="0" err="1" smtClean="0">
                <a:ln>
                  <a:noFill/>
                </a:ln>
                <a:solidFill>
                  <a:schemeClr val="tx1"/>
                </a:solidFill>
                <a:effectLst/>
                <a:latin typeface="Arial" charset="0"/>
                <a:cs typeface="Arial" charset="0"/>
              </a:rPr>
              <a:t>Probiotics</a:t>
            </a:r>
            <a:r>
              <a:rPr kumimoji="0" lang="en-US" sz="1400" b="0" i="0" u="none" strike="noStrike" cap="none" normalizeH="0" baseline="0" dirty="0" smtClean="0">
                <a:ln>
                  <a:noFill/>
                </a:ln>
                <a:solidFill>
                  <a:schemeClr val="tx1"/>
                </a:solidFill>
                <a:effectLst/>
                <a:latin typeface="Arial" charset="0"/>
                <a:cs typeface="Arial" charset="0"/>
              </a:rPr>
              <a:t> certainly influence your immune system by way of modulating </a:t>
            </a:r>
            <a:r>
              <a:rPr kumimoji="0" lang="en-US" sz="1400" b="0" i="0" u="none" strike="noStrike" cap="none" normalizeH="0" baseline="0" dirty="0" err="1" smtClean="0">
                <a:ln>
                  <a:noFill/>
                </a:ln>
                <a:solidFill>
                  <a:schemeClr val="tx1"/>
                </a:solidFill>
                <a:effectLst/>
                <a:latin typeface="Arial" charset="0"/>
                <a:cs typeface="Arial" charset="0"/>
              </a:rPr>
              <a:t>inflamation</a:t>
            </a:r>
            <a:r>
              <a:rPr kumimoji="0" lang="en-US" sz="1400" b="0" i="0" u="none" strike="noStrike" cap="none" normalizeH="0" baseline="0" dirty="0" smtClean="0">
                <a:ln>
                  <a:noFill/>
                </a:ln>
                <a:solidFill>
                  <a:schemeClr val="tx1"/>
                </a:solidFill>
                <a:effectLst/>
                <a:latin typeface="Arial" charset="0"/>
                <a:cs typeface="Arial" charset="0"/>
              </a:rPr>
              <a:t>, which has interactions with and can cross the blood-brain barrier.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cs typeface="Arial" charset="0"/>
              </a:rPr>
              <a:t>"There's an interesting study where people gave infants </a:t>
            </a:r>
            <a:r>
              <a:rPr kumimoji="0" lang="en-US" sz="1400" b="0" i="1" u="none" strike="noStrike" cap="none" normalizeH="0" baseline="0" dirty="0" err="1" smtClean="0">
                <a:ln>
                  <a:noFill/>
                </a:ln>
                <a:solidFill>
                  <a:schemeClr val="tx1"/>
                </a:solidFill>
                <a:effectLst/>
                <a:latin typeface="Arial" charset="0"/>
                <a:cs typeface="Arial" charset="0"/>
              </a:rPr>
              <a:t>probiotic</a:t>
            </a:r>
            <a:r>
              <a:rPr kumimoji="0" lang="en-US" sz="1400" b="0" i="1" u="none" strike="noStrike" cap="none" normalizeH="0" baseline="0" dirty="0" smtClean="0">
                <a:ln>
                  <a:noFill/>
                </a:ln>
                <a:solidFill>
                  <a:schemeClr val="tx1"/>
                </a:solidFill>
                <a:effectLst/>
                <a:latin typeface="Arial" charset="0"/>
                <a:cs typeface="Arial" charset="0"/>
              </a:rPr>
              <a:t> bacteria for the first two years of their life," </a:t>
            </a:r>
            <a:r>
              <a:rPr kumimoji="0" lang="en-US" sz="1400" b="0" i="0" u="none" strike="noStrike" cap="none" normalizeH="0" baseline="0" dirty="0" err="1" smtClean="0">
                <a:ln>
                  <a:noFill/>
                </a:ln>
                <a:solidFill>
                  <a:schemeClr val="tx1"/>
                </a:solidFill>
                <a:effectLst/>
                <a:latin typeface="Arial" charset="0"/>
                <a:cs typeface="Arial" charset="0"/>
              </a:rPr>
              <a:t>Leyer</a:t>
            </a:r>
            <a:r>
              <a:rPr kumimoji="0" lang="en-US" sz="1400" b="0" i="0" u="none" strike="noStrike" cap="none" normalizeH="0" baseline="0" dirty="0" smtClean="0">
                <a:ln>
                  <a:noFill/>
                </a:ln>
                <a:solidFill>
                  <a:schemeClr val="tx1"/>
                </a:solidFill>
                <a:effectLst/>
                <a:latin typeface="Arial" charset="0"/>
                <a:cs typeface="Arial" charset="0"/>
              </a:rPr>
              <a:t> says</a:t>
            </a:r>
            <a:r>
              <a:rPr kumimoji="0" lang="en-US" sz="1400" b="0" i="1" u="none" strike="noStrike" cap="none" normalizeH="0" baseline="0" dirty="0" smtClean="0">
                <a:ln>
                  <a:noFill/>
                </a:ln>
                <a:solidFill>
                  <a:schemeClr val="tx1"/>
                </a:solidFill>
                <a:effectLst/>
                <a:latin typeface="Arial" charset="0"/>
                <a:cs typeface="Arial" charset="0"/>
              </a:rPr>
              <a:t>. "They were really looking at the ability of this </a:t>
            </a:r>
            <a:r>
              <a:rPr kumimoji="0" lang="en-US" sz="1400" b="0" i="1" u="none" strike="noStrike" cap="none" normalizeH="0" baseline="0" dirty="0" err="1" smtClean="0">
                <a:ln>
                  <a:noFill/>
                </a:ln>
                <a:solidFill>
                  <a:schemeClr val="tx1"/>
                </a:solidFill>
                <a:effectLst/>
                <a:latin typeface="Arial" charset="0"/>
                <a:cs typeface="Arial" charset="0"/>
              </a:rPr>
              <a:t>probiotic</a:t>
            </a:r>
            <a:r>
              <a:rPr kumimoji="0" lang="en-US" sz="1400" b="0" i="1" u="none" strike="noStrike" cap="none" normalizeH="0" baseline="0" dirty="0" smtClean="0">
                <a:ln>
                  <a:noFill/>
                </a:ln>
                <a:solidFill>
                  <a:schemeClr val="tx1"/>
                </a:solidFill>
                <a:effectLst/>
                <a:latin typeface="Arial" charset="0"/>
                <a:cs typeface="Arial" charset="0"/>
              </a:rPr>
              <a:t> to ward off the incidence of atopic eczema or skin rashes. </a:t>
            </a: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cs typeface="Arial" charset="0"/>
              </a:rPr>
              <a:t>When the kids were 13 years old, they went back and said, 'Okay. Let's look at autistic spectrum disorder, attention-deficit hyperactivity disorder (ADHD), and [other] psychological kind of issues and ask if there is a relationship between those children who were administered the </a:t>
            </a:r>
            <a:r>
              <a:rPr kumimoji="0" lang="en-US" sz="1400" b="0" i="1" u="none" strike="noStrike" cap="none" normalizeH="0" baseline="0" dirty="0" err="1" smtClean="0">
                <a:ln>
                  <a:noFill/>
                </a:ln>
                <a:solidFill>
                  <a:schemeClr val="tx1"/>
                </a:solidFill>
                <a:effectLst/>
                <a:latin typeface="Arial" charset="0"/>
                <a:cs typeface="Arial" charset="0"/>
              </a:rPr>
              <a:t>probiotic</a:t>
            </a:r>
            <a:r>
              <a:rPr kumimoji="0" lang="en-US" sz="1400" b="0" i="1" u="none" strike="noStrike" cap="none" normalizeH="0" baseline="0" dirty="0" smtClean="0">
                <a:ln>
                  <a:noFill/>
                </a:ln>
                <a:solidFill>
                  <a:schemeClr val="tx1"/>
                </a:solidFill>
                <a:effectLst/>
                <a:latin typeface="Arial" charset="0"/>
                <a:cs typeface="Arial" charset="0"/>
              </a:rPr>
              <a:t> early in life, and incidence.' </a:t>
            </a: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cs typeface="Arial" charset="0"/>
              </a:rPr>
              <a:t>Of the kids that took the </a:t>
            </a:r>
            <a:r>
              <a:rPr kumimoji="0" lang="en-US" sz="1400" b="0" i="1" u="none" strike="noStrike" cap="none" normalizeH="0" baseline="0" dirty="0" err="1" smtClean="0">
                <a:ln>
                  <a:noFill/>
                </a:ln>
                <a:solidFill>
                  <a:schemeClr val="tx1"/>
                </a:solidFill>
                <a:effectLst/>
                <a:latin typeface="Arial" charset="0"/>
                <a:cs typeface="Arial" charset="0"/>
              </a:rPr>
              <a:t>probiotic</a:t>
            </a:r>
            <a:r>
              <a:rPr kumimoji="0" lang="en-US" sz="1400" b="0" i="1" u="none" strike="noStrike" cap="none" normalizeH="0" baseline="0" dirty="0" smtClean="0">
                <a:ln>
                  <a:noFill/>
                </a:ln>
                <a:solidFill>
                  <a:schemeClr val="tx1"/>
                </a:solidFill>
                <a:effectLst/>
                <a:latin typeface="Arial" charset="0"/>
                <a:cs typeface="Arial" charset="0"/>
              </a:rPr>
              <a:t>, none had developed any kind of autistic spectrum disorders; 17 percent of those that did not get </a:t>
            </a:r>
            <a:r>
              <a:rPr kumimoji="0" lang="en-US" sz="1400" b="0" i="1" u="none" strike="noStrike" cap="none" normalizeH="0" baseline="0" dirty="0" err="1" smtClean="0">
                <a:ln>
                  <a:noFill/>
                </a:ln>
                <a:solidFill>
                  <a:schemeClr val="tx1"/>
                </a:solidFill>
                <a:effectLst/>
                <a:latin typeface="Arial" charset="0"/>
                <a:cs typeface="Arial" charset="0"/>
              </a:rPr>
              <a:t>probiotics</a:t>
            </a:r>
            <a:r>
              <a:rPr kumimoji="0" lang="en-US" sz="1400" b="0" i="1" u="none" strike="noStrike" cap="none" normalizeH="0" baseline="0" dirty="0" smtClean="0">
                <a:ln>
                  <a:noFill/>
                </a:ln>
                <a:solidFill>
                  <a:schemeClr val="tx1"/>
                </a:solidFill>
                <a:effectLst/>
                <a:latin typeface="Arial" charset="0"/>
                <a:cs typeface="Arial" charset="0"/>
              </a:rPr>
              <a:t> developed autistic spectrum disorders. The study wasn't designed to look at ADHD or autism, but it's an interesting way to look back in time and say: </a:t>
            </a:r>
            <a:endParaRPr kumimoji="0" 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tx1"/>
                </a:solidFill>
                <a:effectLst/>
                <a:latin typeface="Arial" charset="0"/>
                <a:cs typeface="Arial" charset="0"/>
              </a:rPr>
              <a:t>Here's a population of people that were essentially imprinted with </a:t>
            </a:r>
            <a:r>
              <a:rPr kumimoji="0" lang="en-US" sz="1400" b="0" i="1" u="none" strike="noStrike" cap="none" normalizeH="0" baseline="0" dirty="0" err="1" smtClean="0">
                <a:ln>
                  <a:noFill/>
                </a:ln>
                <a:solidFill>
                  <a:schemeClr val="tx1"/>
                </a:solidFill>
                <a:effectLst/>
                <a:latin typeface="Arial" charset="0"/>
                <a:cs typeface="Arial" charset="0"/>
              </a:rPr>
              <a:t>probiotic</a:t>
            </a:r>
            <a:r>
              <a:rPr kumimoji="0" lang="en-US" sz="1400" b="0" i="1" u="none" strike="noStrike" cap="none" normalizeH="0" baseline="0" dirty="0" smtClean="0">
                <a:ln>
                  <a:noFill/>
                </a:ln>
                <a:solidFill>
                  <a:schemeClr val="tx1"/>
                </a:solidFill>
                <a:effectLst/>
                <a:latin typeface="Arial" charset="0"/>
                <a:cs typeface="Arial" charset="0"/>
              </a:rPr>
              <a:t> bacteria at a very young age. We now understand better that there's this developmental window in young people that's critically important for longer term health."</a:t>
            </a:r>
            <a:endParaRPr kumimoji="0" lang="en-US" sz="1400" b="0" i="0" u="none" strike="noStrike" cap="none" normalizeH="0" baseline="0" dirty="0" smtClean="0">
              <a:ln>
                <a:noFill/>
              </a:ln>
              <a:solidFill>
                <a:schemeClr val="tx1"/>
              </a:solidFill>
              <a:effectLst/>
              <a:latin typeface="Arial" charset="0"/>
              <a:cs typeface="Arial" charset="0"/>
            </a:endParaRPr>
          </a:p>
        </p:txBody>
      </p:sp>
      <p:sp>
        <p:nvSpPr>
          <p:cNvPr id="50178" name="Rectangle 2"/>
          <p:cNvSpPr>
            <a:spLocks noChangeArrowheads="1"/>
          </p:cNvSpPr>
          <p:nvPr/>
        </p:nvSpPr>
        <p:spPr bwMode="auto">
          <a:xfrm>
            <a:off x="0" y="0"/>
            <a:ext cx="6429324" cy="5693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Nourishing Your Gut Bacteria Is Critical for Health and Mental Well-Being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March 13, 2016 | 344,407 views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500" b="1" i="0" u="none" strike="noStrike" cap="none" normalizeH="0" baseline="0" dirty="0" smtClean="0">
              <a:ln>
                <a:noFill/>
              </a:ln>
              <a:solidFill>
                <a:schemeClr val="tx1"/>
              </a:solidFill>
              <a:effectLst/>
              <a:latin typeface="Arial" charset="0"/>
              <a:cs typeface="Arial" charset="0"/>
            </a:endParaRPr>
          </a:p>
        </p:txBody>
      </p:sp>
      <p:sp>
        <p:nvSpPr>
          <p:cNvPr id="5" name="Rectangle 4"/>
          <p:cNvSpPr/>
          <p:nvPr/>
        </p:nvSpPr>
        <p:spPr>
          <a:xfrm>
            <a:off x="381000" y="762000"/>
            <a:ext cx="7391400" cy="1477328"/>
          </a:xfrm>
          <a:prstGeom prst="rect">
            <a:avLst/>
          </a:prstGeom>
        </p:spPr>
        <p:txBody>
          <a:bodyPr wrap="square">
            <a:spAutoFit/>
          </a:bodyPr>
          <a:lstStyle/>
          <a:p>
            <a:r>
              <a:rPr lang="en-US" b="1" dirty="0" smtClean="0"/>
              <a:t>Story at-a-glance </a:t>
            </a:r>
          </a:p>
          <a:p>
            <a:r>
              <a:rPr lang="en-US" sz="1200" dirty="0" smtClean="0"/>
              <a:t>One of the best and least expensive ways to optimize your gut </a:t>
            </a:r>
            <a:r>
              <a:rPr lang="en-US" sz="1200" dirty="0" err="1" smtClean="0"/>
              <a:t>microbiome</a:t>
            </a:r>
            <a:r>
              <a:rPr lang="en-US" sz="1200" dirty="0" smtClean="0"/>
              <a:t> is to eat traditionally fermented and fiber-rich foods. </a:t>
            </a:r>
            <a:r>
              <a:rPr lang="en-US" sz="1200" dirty="0" err="1" smtClean="0"/>
              <a:t>Probiotic</a:t>
            </a:r>
            <a:r>
              <a:rPr lang="en-US" sz="1200" dirty="0" smtClean="0"/>
              <a:t> supplements can also be beneficial </a:t>
            </a:r>
          </a:p>
          <a:p>
            <a:r>
              <a:rPr lang="en-US" sz="1200" dirty="0" smtClean="0"/>
              <a:t>One of the reasons a healthy diet is able to influence your health is by creating an optimal environment for beneficial bacteria in your gut, while decreasing pathogenic or disease-causing bacteria, fungi, and yeast </a:t>
            </a:r>
          </a:p>
          <a:p>
            <a:r>
              <a:rPr lang="en-US" sz="1200" dirty="0" smtClean="0"/>
              <a:t>If you have to take an antibiotic, be sure to also take a high-quality </a:t>
            </a:r>
            <a:r>
              <a:rPr lang="en-US" sz="1200" dirty="0" err="1" smtClean="0"/>
              <a:t>probiotic</a:t>
            </a:r>
            <a:r>
              <a:rPr lang="en-US" sz="1200" dirty="0" smtClean="0"/>
              <a:t>. To ensure the bacteria’s survival, take the </a:t>
            </a:r>
            <a:r>
              <a:rPr lang="en-US" sz="1200" dirty="0" err="1" smtClean="0"/>
              <a:t>probiotic</a:t>
            </a:r>
            <a:r>
              <a:rPr lang="en-US" sz="1200" dirty="0" smtClean="0"/>
              <a:t> a few hours before or after taking the antibiotic </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200" y="381000"/>
          <a:ext cx="6019800" cy="6019800"/>
        </p:xfrm>
        <a:graphic>
          <a:graphicData uri="http://schemas.openxmlformats.org/drawingml/2006/table">
            <a:tbl>
              <a:tblPr/>
              <a:tblGrid>
                <a:gridCol w="1504950"/>
                <a:gridCol w="1504950"/>
                <a:gridCol w="1504950"/>
                <a:gridCol w="1504950"/>
              </a:tblGrid>
              <a:tr h="525747">
                <a:tc>
                  <a:txBody>
                    <a:bodyPr/>
                    <a:lstStyle/>
                    <a:p>
                      <a:r>
                        <a:rPr lang="en-US" sz="1400" dirty="0"/>
                        <a:t>NUTRIENT FACTOR</a:t>
                      </a:r>
                    </a:p>
                  </a:txBody>
                  <a:tcPr marL="17747" marR="17747" marT="17747" marB="17747" anchor="b">
                    <a:lnL>
                      <a:noFill/>
                    </a:lnL>
                    <a:lnR>
                      <a:noFill/>
                    </a:lnR>
                    <a:lnT>
                      <a:noFill/>
                    </a:lnT>
                    <a:lnB>
                      <a:noFill/>
                    </a:lnB>
                  </a:tcPr>
                </a:tc>
                <a:tc>
                  <a:txBody>
                    <a:bodyPr/>
                    <a:lstStyle/>
                    <a:p>
                      <a:r>
                        <a:rPr lang="en-US" sz="1400"/>
                        <a:t>BREAST MILK CONTAINS</a:t>
                      </a:r>
                    </a:p>
                  </a:txBody>
                  <a:tcPr marL="17747" marR="17747" marT="17747" marB="17747" anchor="b">
                    <a:lnL>
                      <a:noFill/>
                    </a:lnL>
                    <a:lnR>
                      <a:noFill/>
                    </a:lnR>
                    <a:lnT>
                      <a:noFill/>
                    </a:lnT>
                    <a:lnB>
                      <a:noFill/>
                    </a:lnB>
                  </a:tcPr>
                </a:tc>
                <a:tc>
                  <a:txBody>
                    <a:bodyPr/>
                    <a:lstStyle/>
                    <a:p>
                      <a:r>
                        <a:rPr lang="en-US" sz="1400" dirty="0"/>
                        <a:t>FORMULA CONTAINS</a:t>
                      </a:r>
                    </a:p>
                  </a:txBody>
                  <a:tcPr marL="17747" marR="17747" marT="17747" marB="17747" anchor="b">
                    <a:lnL>
                      <a:noFill/>
                    </a:lnL>
                    <a:lnR>
                      <a:noFill/>
                    </a:lnR>
                    <a:lnT>
                      <a:noFill/>
                    </a:lnT>
                    <a:lnB>
                      <a:noFill/>
                    </a:lnB>
                  </a:tcPr>
                </a:tc>
                <a:tc>
                  <a:txBody>
                    <a:bodyPr/>
                    <a:lstStyle/>
                    <a:p>
                      <a:r>
                        <a:rPr lang="en-US" sz="1400" dirty="0"/>
                        <a:t>COMMENT</a:t>
                      </a:r>
                    </a:p>
                  </a:txBody>
                  <a:tcPr marL="17747" marR="17747" marT="17747" marB="17747" anchor="b">
                    <a:lnL>
                      <a:noFill/>
                    </a:lnL>
                    <a:lnR>
                      <a:noFill/>
                    </a:lnR>
                    <a:lnT>
                      <a:noFill/>
                    </a:lnT>
                    <a:lnB>
                      <a:noFill/>
                    </a:lnB>
                  </a:tcPr>
                </a:tc>
              </a:tr>
              <a:tr h="5494053">
                <a:tc>
                  <a:txBody>
                    <a:bodyPr/>
                    <a:lstStyle/>
                    <a:p>
                      <a:r>
                        <a:rPr lang="en-US" sz="1400" b="1"/>
                        <a:t>Fats</a:t>
                      </a:r>
                      <a:endParaRPr lang="en-US" sz="1400"/>
                    </a:p>
                  </a:txBody>
                  <a:tcPr marL="17747" marR="17747" marT="17747" marB="17747">
                    <a:lnL>
                      <a:noFill/>
                    </a:lnL>
                    <a:lnR>
                      <a:noFill/>
                    </a:lnR>
                    <a:lnT>
                      <a:noFill/>
                    </a:lnT>
                    <a:lnB>
                      <a:noFill/>
                    </a:lnB>
                  </a:tcPr>
                </a:tc>
                <a:tc>
                  <a:txBody>
                    <a:bodyPr/>
                    <a:lstStyle/>
                    <a:p>
                      <a:pPr>
                        <a:buFont typeface="Arial"/>
                        <a:buChar char="•"/>
                      </a:pPr>
                      <a:r>
                        <a:rPr lang="en-US" sz="1400" dirty="0"/>
                        <a:t>Rich in brain-building omega 3s, namely DHA and AA</a:t>
                      </a:r>
                      <a:br>
                        <a:rPr lang="en-US" sz="1400" dirty="0"/>
                      </a:br>
                      <a:r>
                        <a:rPr lang="en-US" sz="1400" dirty="0"/>
                        <a:t>-Automatically adjusts to infant’s needs; levels decline as baby gets older</a:t>
                      </a:r>
                      <a:br>
                        <a:rPr lang="en-US" sz="1400" dirty="0"/>
                      </a:br>
                      <a:r>
                        <a:rPr lang="en-US" sz="1400" dirty="0"/>
                        <a:t>-Rich in cholesterol</a:t>
                      </a:r>
                      <a:br>
                        <a:rPr lang="en-US" sz="1400" dirty="0"/>
                      </a:br>
                      <a:r>
                        <a:rPr lang="en-US" sz="1400" dirty="0"/>
                        <a:t>-Nearly completely absorbed</a:t>
                      </a:r>
                      <a:br>
                        <a:rPr lang="en-US" sz="1400" dirty="0"/>
                      </a:br>
                      <a:r>
                        <a:rPr lang="en-US" sz="1400" dirty="0"/>
                        <a:t>-Contains fat-digesting enzyme, lipase</a:t>
                      </a:r>
                    </a:p>
                  </a:txBody>
                  <a:tcPr marL="17747" marR="17747" marT="17747" marB="17747">
                    <a:lnL>
                      <a:noFill/>
                    </a:lnL>
                    <a:lnR>
                      <a:noFill/>
                    </a:lnR>
                    <a:lnT>
                      <a:noFill/>
                    </a:lnT>
                    <a:lnB>
                      <a:noFill/>
                    </a:lnB>
                  </a:tcPr>
                </a:tc>
                <a:tc>
                  <a:txBody>
                    <a:bodyPr/>
                    <a:lstStyle/>
                    <a:p>
                      <a:r>
                        <a:rPr lang="en-US" sz="1400"/>
                        <a:t>-No DHA</a:t>
                      </a:r>
                      <a:br>
                        <a:rPr lang="en-US" sz="1400"/>
                      </a:br>
                      <a:r>
                        <a:rPr lang="en-US" sz="1400"/>
                        <a:t>-Doesn’t adjust to infant’s needs</a:t>
                      </a:r>
                      <a:br>
                        <a:rPr lang="en-US" sz="1400"/>
                      </a:br>
                      <a:r>
                        <a:rPr lang="en-US" sz="1400"/>
                        <a:t>-No cholesterol</a:t>
                      </a:r>
                      <a:br>
                        <a:rPr lang="en-US" sz="1400"/>
                      </a:br>
                      <a:r>
                        <a:rPr lang="en-US" sz="1400"/>
                        <a:t>-Not completely absorbed</a:t>
                      </a:r>
                      <a:br>
                        <a:rPr lang="en-US" sz="1400"/>
                      </a:br>
                      <a:r>
                        <a:rPr lang="en-US" sz="1400"/>
                        <a:t>-No lipase</a:t>
                      </a:r>
                    </a:p>
                  </a:txBody>
                  <a:tcPr marL="17747" marR="17747" marT="17747" marB="17747">
                    <a:lnL>
                      <a:noFill/>
                    </a:lnL>
                    <a:lnR>
                      <a:noFill/>
                    </a:lnR>
                    <a:lnT>
                      <a:noFill/>
                    </a:lnT>
                    <a:lnB>
                      <a:noFill/>
                    </a:lnB>
                  </a:tcPr>
                </a:tc>
                <a:tc>
                  <a:txBody>
                    <a:bodyPr/>
                    <a:lstStyle/>
                    <a:p>
                      <a:r>
                        <a:rPr lang="en-US" sz="1400" dirty="0"/>
                        <a:t>Fat is the most important nutrient in </a:t>
                      </a:r>
                      <a:r>
                        <a:rPr lang="en-US" sz="1400" dirty="0" err="1"/>
                        <a:t>breastmilk</a:t>
                      </a:r>
                      <a:r>
                        <a:rPr lang="en-US" sz="1400" dirty="0"/>
                        <a:t>; the absence of cholesterol and DHA, vital nutrients for growing brains and bodies, may predispose a child to adult heart and central nervous system diseases. Leftover, unabsorbed fat accounts for unpleasant smelling stools in formula-fed babies.</a:t>
                      </a:r>
                    </a:p>
                  </a:txBody>
                  <a:tcPr marL="17747" marR="17747" marT="17747" marB="17747">
                    <a:lnL>
                      <a:noFill/>
                    </a:lnL>
                    <a:lnR>
                      <a:noFill/>
                    </a:lnR>
                    <a:lnT>
                      <a:noFill/>
                    </a:lnT>
                    <a:lnB>
                      <a:noFill/>
                    </a:lnB>
                  </a:tcPr>
                </a:tc>
              </a:tr>
            </a:tbl>
          </a:graphicData>
        </a:graphic>
      </p:graphicFrame>
      <p:sp>
        <p:nvSpPr>
          <p:cNvPr id="368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Comparison of Human Milk and Formula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533400"/>
          <a:ext cx="7848600" cy="6019800"/>
        </p:xfrm>
        <a:graphic>
          <a:graphicData uri="http://schemas.openxmlformats.org/drawingml/2006/table">
            <a:tbl>
              <a:tblPr/>
              <a:tblGrid>
                <a:gridCol w="1962150"/>
                <a:gridCol w="1962150"/>
                <a:gridCol w="1962150"/>
                <a:gridCol w="1962150"/>
              </a:tblGrid>
              <a:tr h="6019800">
                <a:tc>
                  <a:txBody>
                    <a:bodyPr/>
                    <a:lstStyle/>
                    <a:p>
                      <a:r>
                        <a:rPr lang="en-US" sz="1400" b="1"/>
                        <a:t>Protein</a:t>
                      </a:r>
                      <a:endParaRPr lang="en-US" sz="1400"/>
                    </a:p>
                  </a:txBody>
                  <a:tcPr marL="18642" marR="18642" marT="18642" marB="18642">
                    <a:lnL>
                      <a:noFill/>
                    </a:lnL>
                    <a:lnR>
                      <a:noFill/>
                    </a:lnR>
                    <a:lnT>
                      <a:noFill/>
                    </a:lnT>
                    <a:lnB>
                      <a:noFill/>
                    </a:lnB>
                  </a:tcPr>
                </a:tc>
                <a:tc>
                  <a:txBody>
                    <a:bodyPr/>
                    <a:lstStyle/>
                    <a:p>
                      <a:r>
                        <a:rPr lang="en-US" sz="1400"/>
                        <a:t>-Soft, easily-digestible whey</a:t>
                      </a:r>
                      <a:br>
                        <a:rPr lang="en-US" sz="1400"/>
                      </a:br>
                      <a:r>
                        <a:rPr lang="en-US" sz="1400"/>
                        <a:t>-More completely absorbed; higher in the milk of mothers who deliver preterm</a:t>
                      </a:r>
                      <a:br>
                        <a:rPr lang="en-US" sz="1400"/>
                      </a:br>
                      <a:r>
                        <a:rPr lang="en-US" sz="1400"/>
                        <a:t>-Lactoferrin for intestinal health</a:t>
                      </a:r>
                      <a:br>
                        <a:rPr lang="en-US" sz="1400"/>
                      </a:br>
                      <a:r>
                        <a:rPr lang="en-US" sz="1400"/>
                        <a:t>-Lysozyme, an antimicrobial</a:t>
                      </a:r>
                      <a:br>
                        <a:rPr lang="en-US" sz="1400"/>
                      </a:br>
                      <a:r>
                        <a:rPr lang="en-US" sz="1400"/>
                        <a:t>-Rich in brain-and-body- building protein components</a:t>
                      </a:r>
                      <a:br>
                        <a:rPr lang="en-US" sz="1400"/>
                      </a:br>
                      <a:r>
                        <a:rPr lang="en-US" sz="1400"/>
                        <a:t>-Rich in growth factors</a:t>
                      </a:r>
                      <a:br>
                        <a:rPr lang="en-US" sz="1400"/>
                      </a:br>
                      <a:r>
                        <a:rPr lang="en-US" sz="1400"/>
                        <a:t>-Contains sleep-inducing proteins</a:t>
                      </a:r>
                    </a:p>
                  </a:txBody>
                  <a:tcPr marL="18642" marR="18642" marT="18642" marB="18642">
                    <a:lnL>
                      <a:noFill/>
                    </a:lnL>
                    <a:lnR>
                      <a:noFill/>
                    </a:lnR>
                    <a:lnT>
                      <a:noFill/>
                    </a:lnT>
                    <a:lnB>
                      <a:noFill/>
                    </a:lnB>
                  </a:tcPr>
                </a:tc>
                <a:tc>
                  <a:txBody>
                    <a:bodyPr/>
                    <a:lstStyle/>
                    <a:p>
                      <a:r>
                        <a:rPr lang="en-US" sz="1400"/>
                        <a:t>-Harder-to-digest casein curds</a:t>
                      </a:r>
                      <a:br>
                        <a:rPr lang="en-US" sz="1400"/>
                      </a:br>
                      <a:r>
                        <a:rPr lang="en-US" sz="1400"/>
                        <a:t>-Not completely absorbed, more waste, harder on kidneys</a:t>
                      </a:r>
                      <a:br>
                        <a:rPr lang="en-US" sz="1400"/>
                      </a:br>
                      <a:r>
                        <a:rPr lang="en-US" sz="1400"/>
                        <a:t>-No lactoferrin, or only a trace</a:t>
                      </a:r>
                      <a:br>
                        <a:rPr lang="en-US" sz="1400"/>
                      </a:br>
                      <a:r>
                        <a:rPr lang="en-US" sz="1400"/>
                        <a:t>-No lysozyme</a:t>
                      </a:r>
                      <a:br>
                        <a:rPr lang="en-US" sz="1400"/>
                      </a:br>
                      <a:r>
                        <a:rPr lang="en-US" sz="1400"/>
                        <a:t>-Deficient or low in some brain-and body-building proteins</a:t>
                      </a:r>
                      <a:br>
                        <a:rPr lang="en-US" sz="1400"/>
                      </a:br>
                      <a:r>
                        <a:rPr lang="en-US" sz="1400"/>
                        <a:t>-Deficient in growth factors</a:t>
                      </a:r>
                      <a:br>
                        <a:rPr lang="en-US" sz="1400"/>
                      </a:br>
                      <a:r>
                        <a:rPr lang="en-US" sz="1400"/>
                        <a:t>-Does not contain as many sleep-inducing proteins.</a:t>
                      </a:r>
                    </a:p>
                  </a:txBody>
                  <a:tcPr marL="18642" marR="18642" marT="18642" marB="18642">
                    <a:lnL>
                      <a:noFill/>
                    </a:lnL>
                    <a:lnR>
                      <a:noFill/>
                    </a:lnR>
                    <a:lnT>
                      <a:noFill/>
                    </a:lnT>
                    <a:lnB>
                      <a:noFill/>
                    </a:lnB>
                  </a:tcPr>
                </a:tc>
                <a:tc>
                  <a:txBody>
                    <a:bodyPr/>
                    <a:lstStyle/>
                    <a:p>
                      <a:r>
                        <a:rPr lang="en-US" sz="1400" dirty="0"/>
                        <a:t>Infants aren’t allergic to human milk protein.</a:t>
                      </a:r>
                    </a:p>
                  </a:txBody>
                  <a:tcPr marL="18642" marR="18642" marT="18642" marB="18642">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57200" y="304799"/>
          <a:ext cx="6629400" cy="6172201"/>
        </p:xfrm>
        <a:graphic>
          <a:graphicData uri="http://schemas.openxmlformats.org/drawingml/2006/table">
            <a:tbl>
              <a:tblPr/>
              <a:tblGrid>
                <a:gridCol w="1657350"/>
                <a:gridCol w="1657350"/>
                <a:gridCol w="1657350"/>
                <a:gridCol w="1657350"/>
              </a:tblGrid>
              <a:tr h="1250497">
                <a:tc>
                  <a:txBody>
                    <a:bodyPr/>
                    <a:lstStyle/>
                    <a:p>
                      <a:r>
                        <a:rPr lang="en-US" sz="1000" b="1" dirty="0" err="1"/>
                        <a:t>Carbohdrates</a:t>
                      </a:r>
                      <a:endParaRPr lang="en-US" sz="1000" dirty="0"/>
                    </a:p>
                  </a:txBody>
                  <a:tcPr marL="6093" marR="6093" marT="6093" marB="6093">
                    <a:lnL>
                      <a:noFill/>
                    </a:lnL>
                    <a:lnR>
                      <a:noFill/>
                    </a:lnR>
                    <a:lnT>
                      <a:noFill/>
                    </a:lnT>
                    <a:lnB>
                      <a:noFill/>
                    </a:lnB>
                  </a:tcPr>
                </a:tc>
                <a:tc>
                  <a:txBody>
                    <a:bodyPr/>
                    <a:lstStyle/>
                    <a:p>
                      <a:r>
                        <a:rPr lang="en-US" sz="1000" dirty="0"/>
                        <a:t>-Rich in lactose</a:t>
                      </a:r>
                      <a:br>
                        <a:rPr lang="en-US" sz="1000" dirty="0"/>
                      </a:br>
                      <a:r>
                        <a:rPr lang="en-US" sz="1000" dirty="0"/>
                        <a:t>-Rich in oligosaccharides, which promote intestinal health</a:t>
                      </a:r>
                    </a:p>
                  </a:txBody>
                  <a:tcPr marL="6093" marR="6093" marT="6093" marB="6093">
                    <a:lnL>
                      <a:noFill/>
                    </a:lnL>
                    <a:lnR>
                      <a:noFill/>
                    </a:lnR>
                    <a:lnT>
                      <a:noFill/>
                    </a:lnT>
                    <a:lnB>
                      <a:noFill/>
                    </a:lnB>
                  </a:tcPr>
                </a:tc>
                <a:tc>
                  <a:txBody>
                    <a:bodyPr/>
                    <a:lstStyle/>
                    <a:p>
                      <a:r>
                        <a:rPr lang="en-US" sz="1000" dirty="0"/>
                        <a:t>-No lactose in some formulas</a:t>
                      </a:r>
                      <a:br>
                        <a:rPr lang="en-US" sz="1000" dirty="0"/>
                      </a:br>
                      <a:r>
                        <a:rPr lang="en-US" sz="1000" dirty="0"/>
                        <a:t>-Deficient in oligosaccharides</a:t>
                      </a:r>
                    </a:p>
                  </a:txBody>
                  <a:tcPr marL="6093" marR="6093" marT="6093" marB="6093">
                    <a:lnL>
                      <a:noFill/>
                    </a:lnL>
                    <a:lnR>
                      <a:noFill/>
                    </a:lnR>
                    <a:lnT>
                      <a:noFill/>
                    </a:lnT>
                    <a:lnB>
                      <a:noFill/>
                    </a:lnB>
                  </a:tcPr>
                </a:tc>
                <a:tc>
                  <a:txBody>
                    <a:bodyPr/>
                    <a:lstStyle/>
                    <a:p>
                      <a:r>
                        <a:rPr lang="en-US" sz="1000" dirty="0"/>
                        <a:t>Lactose is considered an important carbohydrate for brain development. Studies show the level of lactose in the milk of a species correlates with the size of the brain of that species.</a:t>
                      </a:r>
                    </a:p>
                  </a:txBody>
                  <a:tcPr marL="6093" marR="6093" marT="6093" marB="6093">
                    <a:lnL>
                      <a:noFill/>
                    </a:lnL>
                    <a:lnR>
                      <a:noFill/>
                    </a:lnR>
                    <a:lnT>
                      <a:noFill/>
                    </a:lnT>
                    <a:lnB>
                      <a:noFill/>
                    </a:lnB>
                  </a:tcPr>
                </a:tc>
              </a:tr>
              <a:tr h="941731">
                <a:tc>
                  <a:txBody>
                    <a:bodyPr/>
                    <a:lstStyle/>
                    <a:p>
                      <a:r>
                        <a:rPr lang="en-US" sz="1000" b="1"/>
                        <a:t>Immune Boosters</a:t>
                      </a:r>
                      <a:endParaRPr lang="en-US" sz="1000"/>
                    </a:p>
                  </a:txBody>
                  <a:tcPr marL="6093" marR="6093" marT="6093" marB="6093">
                    <a:lnL>
                      <a:noFill/>
                    </a:lnL>
                    <a:lnR>
                      <a:noFill/>
                    </a:lnR>
                    <a:lnT>
                      <a:noFill/>
                    </a:lnT>
                    <a:lnB>
                      <a:noFill/>
                    </a:lnB>
                  </a:tcPr>
                </a:tc>
                <a:tc>
                  <a:txBody>
                    <a:bodyPr/>
                    <a:lstStyle/>
                    <a:p>
                      <a:r>
                        <a:rPr lang="en-US" sz="1000"/>
                        <a:t>-Rich in living white blood cells, millions per feeding</a:t>
                      </a:r>
                      <a:br>
                        <a:rPr lang="en-US" sz="1000"/>
                      </a:br>
                      <a:r>
                        <a:rPr lang="en-US" sz="1000"/>
                        <a:t>-Rich in immunoglobulins</a:t>
                      </a:r>
                    </a:p>
                  </a:txBody>
                  <a:tcPr marL="6093" marR="6093" marT="6093" marB="6093">
                    <a:lnL>
                      <a:noFill/>
                    </a:lnL>
                    <a:lnR>
                      <a:noFill/>
                    </a:lnR>
                    <a:lnT>
                      <a:noFill/>
                    </a:lnT>
                    <a:lnB>
                      <a:noFill/>
                    </a:lnB>
                  </a:tcPr>
                </a:tc>
                <a:tc>
                  <a:txBody>
                    <a:bodyPr/>
                    <a:lstStyle/>
                    <a:p>
                      <a:r>
                        <a:rPr lang="en-US" sz="1000" dirty="0"/>
                        <a:t>-No live white blood cells-or any other cells. Dead food has less immunological benefit.</a:t>
                      </a:r>
                      <a:br>
                        <a:rPr lang="en-US" sz="1000" dirty="0"/>
                      </a:br>
                      <a:r>
                        <a:rPr lang="en-US" sz="1000" dirty="0"/>
                        <a:t>-Few </a:t>
                      </a:r>
                      <a:r>
                        <a:rPr lang="en-US" sz="1000" dirty="0" err="1"/>
                        <a:t>immunoglobulins</a:t>
                      </a:r>
                      <a:r>
                        <a:rPr lang="en-US" sz="1000" dirty="0"/>
                        <a:t> and most are the wrong kind</a:t>
                      </a:r>
                    </a:p>
                  </a:txBody>
                  <a:tcPr marL="6093" marR="6093" marT="6093" marB="6093">
                    <a:lnL>
                      <a:noFill/>
                    </a:lnL>
                    <a:lnR>
                      <a:noFill/>
                    </a:lnR>
                    <a:lnT>
                      <a:noFill/>
                    </a:lnT>
                    <a:lnB>
                      <a:noFill/>
                    </a:lnB>
                  </a:tcPr>
                </a:tc>
                <a:tc>
                  <a:txBody>
                    <a:bodyPr/>
                    <a:lstStyle/>
                    <a:p>
                      <a:r>
                        <a:rPr lang="en-US" sz="1000" dirty="0"/>
                        <a:t>When mother is exposed to a germ, she makes antibodies to that germ and gives these antibodies to her infant via her milk.</a:t>
                      </a:r>
                    </a:p>
                  </a:txBody>
                  <a:tcPr marL="6093" marR="6093" marT="6093" marB="6093">
                    <a:lnL>
                      <a:noFill/>
                    </a:lnL>
                    <a:lnR>
                      <a:noFill/>
                    </a:lnR>
                    <a:lnT>
                      <a:noFill/>
                    </a:lnT>
                    <a:lnB>
                      <a:noFill/>
                    </a:lnB>
                  </a:tcPr>
                </a:tc>
              </a:tr>
              <a:tr h="1250497">
                <a:tc>
                  <a:txBody>
                    <a:bodyPr/>
                    <a:lstStyle/>
                    <a:p>
                      <a:r>
                        <a:rPr lang="en-US" sz="1000" b="1"/>
                        <a:t>Vitamins and Minerals</a:t>
                      </a:r>
                      <a:endParaRPr lang="en-US" sz="1000"/>
                    </a:p>
                  </a:txBody>
                  <a:tcPr marL="6093" marR="6093" marT="6093" marB="6093">
                    <a:lnL>
                      <a:noFill/>
                    </a:lnL>
                    <a:lnR>
                      <a:noFill/>
                    </a:lnR>
                    <a:lnT>
                      <a:noFill/>
                    </a:lnT>
                    <a:lnB>
                      <a:noFill/>
                    </a:lnB>
                  </a:tcPr>
                </a:tc>
                <a:tc>
                  <a:txBody>
                    <a:bodyPr/>
                    <a:lstStyle/>
                    <a:p>
                      <a:r>
                        <a:rPr lang="en-US" sz="1000"/>
                        <a:t>-Better absorbed, especially iron, zinc, and calcium</a:t>
                      </a:r>
                      <a:br>
                        <a:rPr lang="en-US" sz="1000"/>
                      </a:br>
                      <a:r>
                        <a:rPr lang="en-US" sz="1000"/>
                        <a:t>-Iron is 50 to 75 percent absorbed.</a:t>
                      </a:r>
                      <a:br>
                        <a:rPr lang="en-US" sz="1000"/>
                      </a:br>
                      <a:r>
                        <a:rPr lang="en-US" sz="1000"/>
                        <a:t>-Contains more selenium (an antioxidant)</a:t>
                      </a:r>
                    </a:p>
                  </a:txBody>
                  <a:tcPr marL="6093" marR="6093" marT="6093" marB="6093">
                    <a:lnL>
                      <a:noFill/>
                    </a:lnL>
                    <a:lnR>
                      <a:noFill/>
                    </a:lnR>
                    <a:lnT>
                      <a:noFill/>
                    </a:lnT>
                    <a:lnB>
                      <a:noFill/>
                    </a:lnB>
                  </a:tcPr>
                </a:tc>
                <a:tc>
                  <a:txBody>
                    <a:bodyPr/>
                    <a:lstStyle/>
                    <a:p>
                      <a:r>
                        <a:rPr lang="en-US" sz="1000"/>
                        <a:t>-Not absorbed as well</a:t>
                      </a:r>
                      <a:br>
                        <a:rPr lang="en-US" sz="1000"/>
                      </a:br>
                      <a:r>
                        <a:rPr lang="en-US" sz="1000"/>
                        <a:t>-Iron is 5 to 10 percent absorbed</a:t>
                      </a:r>
                      <a:br>
                        <a:rPr lang="en-US" sz="1000"/>
                      </a:br>
                      <a:r>
                        <a:rPr lang="en-US" sz="1000"/>
                        <a:t>-Contains less selenium (an antioxidant)</a:t>
                      </a:r>
                    </a:p>
                  </a:txBody>
                  <a:tcPr marL="6093" marR="6093" marT="6093" marB="6093">
                    <a:lnL>
                      <a:noFill/>
                    </a:lnL>
                    <a:lnR>
                      <a:noFill/>
                    </a:lnR>
                    <a:lnT>
                      <a:noFill/>
                    </a:lnT>
                    <a:lnB>
                      <a:noFill/>
                    </a:lnB>
                  </a:tcPr>
                </a:tc>
                <a:tc>
                  <a:txBody>
                    <a:bodyPr/>
                    <a:lstStyle/>
                    <a:p>
                      <a:r>
                        <a:rPr lang="en-US" sz="1000" dirty="0"/>
                        <a:t>Vitamins and minerals in breast milk enjoy a higher bioavailability-that is, a greater percentage is absorbed. To compensate, more is added to formula, which makes it harder to digest.</a:t>
                      </a:r>
                    </a:p>
                  </a:txBody>
                  <a:tcPr marL="6093" marR="6093" marT="6093" marB="6093">
                    <a:lnL>
                      <a:noFill/>
                    </a:lnL>
                    <a:lnR>
                      <a:noFill/>
                    </a:lnR>
                    <a:lnT>
                      <a:noFill/>
                    </a:lnT>
                    <a:lnB>
                      <a:noFill/>
                    </a:lnB>
                  </a:tcPr>
                </a:tc>
              </a:tr>
              <a:tr h="1636455">
                <a:tc>
                  <a:txBody>
                    <a:bodyPr/>
                    <a:lstStyle/>
                    <a:p>
                      <a:r>
                        <a:rPr lang="en-US" sz="1000" b="1"/>
                        <a:t>Enzymes and Hormones</a:t>
                      </a:r>
                      <a:endParaRPr lang="en-US" sz="1000"/>
                    </a:p>
                  </a:txBody>
                  <a:tcPr marL="6093" marR="6093" marT="6093" marB="6093">
                    <a:lnL>
                      <a:noFill/>
                    </a:lnL>
                    <a:lnR>
                      <a:noFill/>
                    </a:lnR>
                    <a:lnT>
                      <a:noFill/>
                    </a:lnT>
                    <a:lnB>
                      <a:noFill/>
                    </a:lnB>
                  </a:tcPr>
                </a:tc>
                <a:tc>
                  <a:txBody>
                    <a:bodyPr/>
                    <a:lstStyle/>
                    <a:p>
                      <a:r>
                        <a:rPr lang="en-US" sz="1000"/>
                        <a:t>-Rich in digestive enzymes, such as lipase and amylase</a:t>
                      </a:r>
                      <a:br>
                        <a:rPr lang="en-US" sz="1000"/>
                      </a:br>
                      <a:r>
                        <a:rPr lang="en-US" sz="1000"/>
                        <a:t>-Rich in many hormones: thyroid, prolactin, oxytocin, and more than fifteen others</a:t>
                      </a:r>
                      <a:br>
                        <a:rPr lang="en-US" sz="1000"/>
                      </a:br>
                      <a:r>
                        <a:rPr lang="en-US" sz="1000"/>
                        <a:t>-Varies with mother’s diet</a:t>
                      </a:r>
                    </a:p>
                  </a:txBody>
                  <a:tcPr marL="6093" marR="6093" marT="6093" marB="6093">
                    <a:lnL>
                      <a:noFill/>
                    </a:lnL>
                    <a:lnR>
                      <a:noFill/>
                    </a:lnR>
                    <a:lnT>
                      <a:noFill/>
                    </a:lnT>
                    <a:lnB>
                      <a:noFill/>
                    </a:lnB>
                  </a:tcPr>
                </a:tc>
                <a:tc>
                  <a:txBody>
                    <a:bodyPr/>
                    <a:lstStyle/>
                    <a:p>
                      <a:r>
                        <a:rPr lang="en-US" sz="1000"/>
                        <a:t>-Processing kills digestive enzymes</a:t>
                      </a:r>
                      <a:br>
                        <a:rPr lang="en-US" sz="1000"/>
                      </a:br>
                      <a:r>
                        <a:rPr lang="en-US" sz="1000"/>
                        <a:t>-Processing kills hormones, which are not human to begin with</a:t>
                      </a:r>
                      <a:br>
                        <a:rPr lang="en-US" sz="1000"/>
                      </a:br>
                      <a:r>
                        <a:rPr lang="en-US" sz="1000"/>
                        <a:t>-Always tastes the same</a:t>
                      </a:r>
                    </a:p>
                  </a:txBody>
                  <a:tcPr marL="6093" marR="6093" marT="6093" marB="6093">
                    <a:lnL>
                      <a:noFill/>
                    </a:lnL>
                    <a:lnR>
                      <a:noFill/>
                    </a:lnR>
                    <a:lnT>
                      <a:noFill/>
                    </a:lnT>
                    <a:lnB>
                      <a:noFill/>
                    </a:lnB>
                  </a:tcPr>
                </a:tc>
                <a:tc>
                  <a:txBody>
                    <a:bodyPr/>
                    <a:lstStyle/>
                    <a:p>
                      <a:r>
                        <a:rPr lang="en-US" sz="1000" dirty="0"/>
                        <a:t>Digestive enzymes promote intestinal health. Hormones contribute to the overall biochemical balance and well- being of baby.</a:t>
                      </a:r>
                      <a:br>
                        <a:rPr lang="en-US" sz="1000" dirty="0"/>
                      </a:br>
                      <a:r>
                        <a:rPr lang="en-US" sz="1000" dirty="0"/>
                        <a:t>By taking on the flavor of mother’s diet, </a:t>
                      </a:r>
                      <a:r>
                        <a:rPr lang="en-US" sz="1000" dirty="0" err="1"/>
                        <a:t>breastmilk</a:t>
                      </a:r>
                      <a:r>
                        <a:rPr lang="en-US" sz="1000" dirty="0"/>
                        <a:t> shapes the tastes of the child to family foods.</a:t>
                      </a:r>
                    </a:p>
                  </a:txBody>
                  <a:tcPr marL="6093" marR="6093" marT="6093" marB="6093">
                    <a:lnL>
                      <a:noFill/>
                    </a:lnL>
                    <a:lnR>
                      <a:noFill/>
                    </a:lnR>
                    <a:lnT>
                      <a:noFill/>
                    </a:lnT>
                    <a:lnB>
                      <a:noFill/>
                    </a:lnB>
                  </a:tcPr>
                </a:tc>
              </a:tr>
              <a:tr h="1093021">
                <a:tc>
                  <a:txBody>
                    <a:bodyPr/>
                    <a:lstStyle/>
                    <a:p>
                      <a:r>
                        <a:rPr lang="en-US" sz="1000" b="1"/>
                        <a:t>Cost</a:t>
                      </a:r>
                      <a:endParaRPr lang="en-US" sz="1000"/>
                    </a:p>
                  </a:txBody>
                  <a:tcPr marL="6093" marR="6093" marT="6093" marB="6093">
                    <a:lnL>
                      <a:noFill/>
                    </a:lnL>
                    <a:lnR>
                      <a:noFill/>
                    </a:lnR>
                    <a:lnT>
                      <a:noFill/>
                    </a:lnT>
                    <a:lnB>
                      <a:noFill/>
                    </a:lnB>
                  </a:tcPr>
                </a:tc>
                <a:tc>
                  <a:txBody>
                    <a:bodyPr/>
                    <a:lstStyle/>
                    <a:p>
                      <a:r>
                        <a:rPr lang="en-US" sz="1000"/>
                        <a:t>-Around $600 a year in extra food for mother</a:t>
                      </a:r>
                    </a:p>
                  </a:txBody>
                  <a:tcPr marL="6093" marR="6093" marT="6093" marB="6093">
                    <a:lnL>
                      <a:noFill/>
                    </a:lnL>
                    <a:lnR>
                      <a:noFill/>
                    </a:lnR>
                    <a:lnT>
                      <a:noFill/>
                    </a:lnT>
                    <a:lnB>
                      <a:noFill/>
                    </a:lnB>
                  </a:tcPr>
                </a:tc>
                <a:tc>
                  <a:txBody>
                    <a:bodyPr/>
                    <a:lstStyle/>
                    <a:p>
                      <a:r>
                        <a:rPr lang="en-US" sz="1000"/>
                        <a:t>-Around $1,200 a year</a:t>
                      </a:r>
                      <a:br>
                        <a:rPr lang="en-US" sz="1000"/>
                      </a:br>
                      <a:r>
                        <a:rPr lang="en-US" sz="1000"/>
                        <a:t>-Up to $2,500 a year for hypoallergenic formulas</a:t>
                      </a:r>
                      <a:br>
                        <a:rPr lang="en-US" sz="1000"/>
                      </a:br>
                      <a:r>
                        <a:rPr lang="en-US" sz="1000"/>
                        <a:t>-Cost for bottles and other supplies</a:t>
                      </a:r>
                      <a:br>
                        <a:rPr lang="en-US" sz="1000"/>
                      </a:br>
                      <a:r>
                        <a:rPr lang="en-US" sz="1000"/>
                        <a:t>-Lost income when baby is ill</a:t>
                      </a:r>
                    </a:p>
                  </a:txBody>
                  <a:tcPr marL="6093" marR="6093" marT="6093" marB="6093">
                    <a:lnL>
                      <a:noFill/>
                    </a:lnL>
                    <a:lnR>
                      <a:noFill/>
                    </a:lnR>
                    <a:lnT>
                      <a:noFill/>
                    </a:lnT>
                    <a:lnB>
                      <a:noFill/>
                    </a:lnB>
                  </a:tcPr>
                </a:tc>
                <a:tc>
                  <a:txBody>
                    <a:bodyPr/>
                    <a:lstStyle/>
                    <a:p>
                      <a:endParaRPr lang="en-US" sz="1000" dirty="0"/>
                    </a:p>
                  </a:txBody>
                  <a:tcPr marL="6093" marR="6093" marT="6093" marB="6093">
                    <a:lnL>
                      <a:noFill/>
                    </a:lnL>
                    <a:lnR>
                      <a:noFill/>
                    </a:lnR>
                    <a:lnT>
                      <a:noFill/>
                    </a:lnT>
                    <a:lnB>
                      <a:noFill/>
                    </a:lnB>
                  </a:tcPr>
                </a:tc>
              </a:tr>
            </a:tbl>
          </a:graphicData>
        </a:graphic>
      </p:graphicFrame>
      <p:sp>
        <p:nvSpPr>
          <p:cNvPr id="38915" name="Rectangle 3"/>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917" name="Picture 5" descr="Newsletter">
            <a:hlinkClick r:id="rId2"/>
          </p:cNvPr>
          <p:cNvPicPr>
            <a:picLocks noChangeAspect="1" noChangeArrowheads="1"/>
          </p:cNvPicPr>
          <p:nvPr/>
        </p:nvPicPr>
        <p:blipFill>
          <a:blip r:embed="rId3"/>
          <a:srcRect/>
          <a:stretch>
            <a:fillRect/>
          </a:stretch>
        </p:blipFill>
        <p:spPr bwMode="auto">
          <a:xfrm>
            <a:off x="155575" y="-1900238"/>
            <a:ext cx="2114550" cy="3905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18066"/>
            <a:ext cx="7543800" cy="707886"/>
          </a:xfrm>
          <a:prstGeom prst="rect">
            <a:avLst/>
          </a:prstGeom>
          <a:noFill/>
        </p:spPr>
        <p:txBody>
          <a:bodyPr wrap="square" rtlCol="0">
            <a:spAutoFit/>
          </a:bodyPr>
          <a:lstStyle/>
          <a:p>
            <a:pPr algn="ctr"/>
            <a:r>
              <a:rPr lang="en-US" sz="4000" b="1" dirty="0" smtClean="0">
                <a:solidFill>
                  <a:srgbClr val="FFC000"/>
                </a:solidFill>
                <a:latin typeface="Papyrus" panose="03070502060502030205" pitchFamily="66" charset="0"/>
              </a:rPr>
              <a:t>Chiropractic and Pregnancy</a:t>
            </a:r>
            <a:endParaRPr lang="en-US" sz="4000" b="1" dirty="0">
              <a:solidFill>
                <a:srgbClr val="FFC000"/>
              </a:solidFill>
              <a:latin typeface="Papyrus" panose="03070502060502030205" pitchFamily="66" charset="0"/>
            </a:endParaRPr>
          </a:p>
        </p:txBody>
      </p:sp>
      <p:pic>
        <p:nvPicPr>
          <p:cNvPr id="1026" name="Picture 2" descr="C:\Users\Kim\AppData\Local\Microsoft\Windows\Temporary Internet Files\Content.IE5\2P11JNGF\MP9004422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812" y="1676400"/>
            <a:ext cx="3328173" cy="431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93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85800"/>
            <a:ext cx="7543800" cy="830997"/>
          </a:xfrm>
          <a:prstGeom prst="rect">
            <a:avLst/>
          </a:prstGeom>
          <a:noFill/>
        </p:spPr>
        <p:txBody>
          <a:bodyPr wrap="square" rtlCol="0">
            <a:spAutoFit/>
          </a:bodyPr>
          <a:lstStyle/>
          <a:p>
            <a:r>
              <a:rPr lang="en-US" sz="4800" b="1" dirty="0" smtClean="0">
                <a:solidFill>
                  <a:srgbClr val="FFC000"/>
                </a:solidFill>
                <a:latin typeface="Papyrus" panose="03070502060502030205" pitchFamily="66" charset="0"/>
              </a:rPr>
              <a:t>Balance is Key</a:t>
            </a:r>
            <a:endParaRPr lang="en-US" sz="4800" b="1" dirty="0">
              <a:solidFill>
                <a:srgbClr val="FFC000"/>
              </a:solidFill>
              <a:latin typeface="Papyrus" panose="03070502060502030205" pitchFamily="66" charset="0"/>
            </a:endParaRPr>
          </a:p>
        </p:txBody>
      </p:sp>
      <p:pic>
        <p:nvPicPr>
          <p:cNvPr id="2050" name="Picture 2" descr="C:\Users\Kim\AppData\Local\Microsoft\Windows\Temporary Internet Files\Content.IE5\9SNBEDDM\MP90038579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753100" cy="4109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172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mage result for Picture of imbalanced pelvis"/>
          <p:cNvPicPr>
            <a:picLocks noChangeAspect="1" noChangeArrowheads="1"/>
          </p:cNvPicPr>
          <p:nvPr/>
        </p:nvPicPr>
        <p:blipFill>
          <a:blip r:embed="rId2"/>
          <a:srcRect/>
          <a:stretch>
            <a:fillRect/>
          </a:stretch>
        </p:blipFill>
        <p:spPr bwMode="auto">
          <a:xfrm>
            <a:off x="1646499" y="1600200"/>
            <a:ext cx="5650373" cy="4419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Picture of imbalanced pelvis"/>
          <p:cNvPicPr>
            <a:picLocks noChangeAspect="1" noChangeArrowheads="1"/>
          </p:cNvPicPr>
          <p:nvPr/>
        </p:nvPicPr>
        <p:blipFill>
          <a:blip r:embed="rId2"/>
          <a:srcRect/>
          <a:stretch>
            <a:fillRect/>
          </a:stretch>
        </p:blipFill>
        <p:spPr bwMode="auto">
          <a:xfrm>
            <a:off x="1143001" y="609600"/>
            <a:ext cx="7203830" cy="550881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Picture of imbalanced pelvis"/>
          <p:cNvPicPr>
            <a:picLocks noChangeAspect="1" noChangeArrowheads="1"/>
          </p:cNvPicPr>
          <p:nvPr/>
        </p:nvPicPr>
        <p:blipFill>
          <a:blip r:embed="rId2"/>
          <a:srcRect/>
          <a:stretch>
            <a:fillRect/>
          </a:stretch>
        </p:blipFill>
        <p:spPr bwMode="auto">
          <a:xfrm>
            <a:off x="457200" y="1828800"/>
            <a:ext cx="8229600" cy="4418578"/>
          </a:xfrm>
          <a:prstGeom prst="rect">
            <a:avLst/>
          </a:prstGeom>
          <a:noFill/>
        </p:spPr>
      </p:pic>
      <p:sp>
        <p:nvSpPr>
          <p:cNvPr id="3" name="TextBox 2"/>
          <p:cNvSpPr txBox="1"/>
          <p:nvPr/>
        </p:nvSpPr>
        <p:spPr>
          <a:xfrm>
            <a:off x="457200" y="533400"/>
            <a:ext cx="8305800" cy="707886"/>
          </a:xfrm>
          <a:prstGeom prst="rect">
            <a:avLst/>
          </a:prstGeom>
          <a:noFill/>
        </p:spPr>
        <p:txBody>
          <a:bodyPr wrap="square" rtlCol="0">
            <a:spAutoFit/>
          </a:bodyPr>
          <a:lstStyle/>
          <a:p>
            <a:r>
              <a:rPr lang="en-US" sz="2000" dirty="0" smtClean="0"/>
              <a:t>Distortion of the Pelvis, Hip Joints, </a:t>
            </a:r>
            <a:r>
              <a:rPr lang="en-US" sz="2000" dirty="0" err="1" smtClean="0"/>
              <a:t>Sacro</a:t>
            </a:r>
            <a:r>
              <a:rPr lang="en-US" sz="2000" dirty="0" smtClean="0"/>
              <a:t> </a:t>
            </a:r>
            <a:r>
              <a:rPr lang="en-US" sz="2000" dirty="0" err="1" smtClean="0"/>
              <a:t>Illiac</a:t>
            </a:r>
            <a:r>
              <a:rPr lang="en-US" sz="2000" dirty="0" smtClean="0"/>
              <a:t> Joints are a major cause of pain during pregnancy and a factor in baby not turning head down.</a:t>
            </a: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QSEhQUEhQUFBUUFBcWFRQVFRQUFRUVFBUWFhUXFBUYHCggGBwlHBQUITEhJSkrLi4uFx8zODMsNygtLisBCgoKDg0OGhAQGywcHB0sLCwsLCwsLCwsLCwsLCwsLCwsLCwsLCwsLCwsLCwsLCwsLDc3KzcsLCssNywrLCwrLP/AABEIAP0AqwMBIgACEQEDEQH/xAAcAAABBQEBAQAAAAAAAAAAAAAFAQIDBAYHAAj/xABGEAABBAAFAQYBCAYIBAcAAAABAAIDEQQFEiExUQYTIkFhcYEUMkJSkaGxwQcjM2LR8BUkcpKT4eLxQ1NUgjRVY3N1tMT/xAAZAQACAwEAAAAAAAAAAAAAAAABAwACBAX/xAAkEQACAgICAgICAwAAAAAAAAAAAQIRAyESMQRBIlETMhQjYf/aAAwDAQACEQMRAD8A7YvBIlViHl6l5QYyQtY8tqw0kX1A86UITJaWSfnWI0B4La0kkGM8iRrOdXQ38E7EZ5O0GtNDTbyzYh/FDVQqnXv0VuLJZq16k2J2wN3tzx8aT1UglLwCVC8+xr4mtLKBLiN2l30SQKHUgC/VRECaRZgZ3iDsI6NVu013hfs320+amyPN5ZZXNkGkVYbpr7/RHi0Q0NL1JV5AglJNKUrKMzzEb3FwWkU07tD3a3enhA+KKVkNVS9SzEWZ4h1nZoDiBbLJbpe4Eb/ugfEq5kOZzSu0yt0jSXA1V+INr0I8W3qEeLIGiE0hSJjlUJEQvJxTbQIWQlSL1ogPLJZtBiflJLNfdGSIkDVsGFnzfQ63X/ZWtSUinRDFGPFO1AteDJI2VtmTSGkPBY7TRbw3a/NPdgJAyx35d8nabuQHve88W17GlskqPNgM5kkUzZhr1lhEzgTexc9tNI9ALH9paVNTlVuwg/P2OOHlDL1Fvhrm7HCzgw0gfEZGyHTr70gSO1O1NILdJFbceQ3WzSBFOiGPfhJnNn7xj/1hEsdOdbadoLRXB06dvdOx+CkGtrGy6reA4ElncmMhrQbq7oVza11LyPIgC7NQSsMols13Ya4/SAZz79fZHUi8q9kKecRl0LwNVkfRFu5HA81mX4XEFjtILR3LxWl51frAW6QXWw1fWlsl5FOiGMxWDmLXBrZO8OrvHW7S4F40ad99unFFWcuyt2uEyB9h8mvd4aAP2dWfm9L6rVJEeRBEhTikVQkZCi0qYpqBCdIkXrRAKlTUqhBQvLwShQh5eXklqAHJCUPx2YaNhz16Ie7EucdyUCWHjIOoTPlDeoQezXKjaXD1QsgcbM08EJ9oBNXPCjZmD2HbcdD+RRsJo7Sqpgsa2QW3nzB5CtIkFXl5IoE8mpV5Qg0hNTymqEHWvIac+w3Hfx/3gkdn+GHM8X98Icl9gphQLyCHtVheBMwn0Ku4HNopdmPBPS90OSDTCASpAvKwBVXxMtbA7qZ7qCGYqevig3RErKGKZuomSlvG6syG01rFklm3o0xwqtjtZclBrlOZsmPmA5BV1kQHiGyv9UPxTh5FWZZdtgUFx81qPKin4mPjxBY4FhogrZZXmAmZY2I2cOhXNjPujWT4zuZWus6H+Ek8C+EyErFNNM3a8vBeTQiLy8V5QghSUnFIoQ+YjmDDfPuo2YqM3d3zaFG1Ixhuq3WTikOsvHF+Lw8Eo5lGZua4EEgj3Q3KMEHv0kWV0jKuycTNLi0nqCdikuaTGKDZv+zGMdLA1zueEWVLKyzQBGNIHl0V0LfF2jK1TKuYyUAOpQaZ+p/o3yRDNnG2+ln8EKmdpHvykZ5Uh2CNyHF6niVBpvhWYyfNYYyNzj6LRKrzNtODymOert2VSKU8Z8kKxkO3mjTz7oXmDbHmkyY2KVAENs0fZE47MJB5bt79EMqj8USjk26B2xWjx5voyeRDVm37NZgJ8Ox3mPA7+03Y/kUUWO/R5LtPH5tkDv7wrb+6tguiujEhEoXkrUQiFInFNUIfLb8HRb7q9JhL+aOSfuFhLLVj3tEgav0F/ba5zZqoJ9iMC3vQSL2HwXTA1c+7LzU9vqRuugs3Sn2aI9CwyljrH+4Wiw8oc0OHmsXm+ZiLYAud0Hl7q72GzvvxI0tLSwggHoeU/wAfJUuIjPDXIIdoZC10fRxIv2rZDMxmDW2fJGM9kYdLD84EOb8EExwDhR4NI+S0weOmnsDRZ491hkLiAfK04Z9IHbxOr1BU2IxAjprS1g6n+d0NkzQahpkjefqi2uPsDyst/Rqr7NHg8yEg+aQehVkyiuiEZVjBI6i0g+ymz7EiBhcd0OTLEOY5sGeX5oDP2iBJFITic8fM6o2X8NvifJPY9zG2WMd5mnNJA9kYpPspKT9FjFZmxwFbH8U+LGgsPohWZta4B7dvT35VeXF6I9gSXGgn4lG9GXM3R0z9GzdTZ5frPa0f9rbNfFwW0WLyHEDC4CJsbmvkeHHwkEBztzftx8EMcMQ/9pM9596A+AoJ8/IjDRTHglLZ0UuHVeEg6j7VynGZe93Lj9pQbEZc9v0nfAlL/mL6G/xH9ncbSLhsWe4rD7xzPFcgnU0/A2iMX6WpmgB0LHOHLrIv1ocJsPJjIXPBKJipmeOvQIhidmvPmGgfGgq7YrkPvSuY0Vt9Z38f8llbGoLdlGkyNB8ha6LG5YXsWwGR56AAfmtwAljo9ArNdhoaLc67J++0nY64pCfgfZQ5xBPRdFpJrz/JC+x2EnEzn4gu9N9rPnXCrHUrLSVqjU9psIySeOYkgMYfPYH+SvRYlstFpsdUS8LxRog8oUII4n6WHY76ea9labt39ggl19Fl2XRkhxaLG4PmD6KjB2dia8uANkEeI6hR5oHhF4HJmIxICKdIlWxkcTY6DQhvapoMY1VVix1CIM3ItVe0MYMZuuEvtF6A+VZPGBbWg7VR4F+YHVUpex7XOcS9xLm0DQBaBxVAK/2elIJaT0IPULQy8KKTSA4JsxGKyURsIsu2890Gw+G16WD5xcfh6/YtbnB5WSyFv9cu+GuroFIZKspkx20dFyfLGxsDRvXn1PVXjhx0UGRYkSRktN04tPkQRyCiBCuo6sN7AuMgQjFYfzPC02JAQPMDQPskzVDIOzG5+0AbLHvw5srX5nIHIJJhNzuhCbQZxsIYGMAl3T8VTx+J3J+qDXvwrEbr2HAslCMS6/562VpfZkXRruwU3ir90fErosRXL+yT9MgXR8PJaWnsclovKGQgLxcqk7lGy8VZJ3zmtdoFk8eizGTPkGKkEurU2q1fSvkj09lp8M5Dc9zRjXMjFF5cLPm1vmfvVX0Xj3SLuIzAMHKfgQXeN/n80dB6qscOPnneuAqzM1fZuOSh56SfwQTC19EWIOJje46g5n0RwQsz2l7USuZ3Ya7UduFtPluofNfXUscB+Cz+aRxg2dz/AGT/AARTKyTBnZKeU2ZNqqlr48zvY7EcrFuzhrDTQSegB/gisGqRzSLG2/8ABBokSzm09mgRuQNztua3V/JOzjYSXk65HCr+iAegQHGwhz2xvcWtc4AuHkt7g2ihXHkhjWyTFyzAsibTRVkk+pJskq28ptqCSRaG6QpIbM61jO0mYUaC0mOx2gEii51hjT9J1Egfcsp29wpjw3elw7y28N07O8qs8fkktOT0NTUVsz+Km2tC3zWVVbmB7sWqnyj1RWJlXkRocqdsSfT7yUHxL6kroVfyt/6s+fFfC1TzJluDxwd/imszBvIZakFFdJwElhchyuejfFfxXRsnzEEDdJkOg9GmUbm2om4odUveqWXJg2gsl2sieAHxjZpBfQ30g7lacyA+agxUrA0lxFUbRasKdEWBxNgeYrZW8RidICyGS5oGzPw77a5rjpDuaO4C2cTQ5u6rxaLckyn/AEsaoBx9Ggn8EIzLMyL1NcPdpC0DSGcbIXm8liuUAmZZitT9m7n0RyPEaGk+aqQta0Wdj5oNm2bNbe6m2V6Jjjj8piAol0gBB3FHldDw01bLg0uYPMrZG7Fh1D4Lo3Z/PG4oBseIZHLsO6lGnUf3HjY+3KfDDKrQmWZXTNvLiKVCbFIZjctxzBZZrA+oQ77uUKhx7g6nWCDuD5JOXnF7Q2HF9MOTzwtaJZWOLozsQHO56AbLAduc/fjHBjGOEbd9+XHqegXSctlDwppcshdu6Np+CvjlWys1ejgUkZa0gjlDjIfVdqz3sdh5AS0Fh9Dt9hQvB9mcAxgbLh5JHj5zxKWhxs70OFox5or9jLmxSf6mQy+fTtxvX8/apSwOaRfnt8RaGznkj90/bsfwCWPF6vilyT7CmXsFDtvseFejx7oepCrQbjV05U01uaR0F2q1ZdOi63tW7htknYD1WqyrI8ynaHEMhaeO8J1V10AWPjSo9hWYLCM+VYuSMPP7JhOpwHBd3Y3snjbyRPOv0uxN2w0TpD9Z/gH93krVj8eNWxM/Il6C8HYuf/iYr4MZ/EpMdNl2XU7ESmWUbhjjrd8I2+Ee5XMc1/SLjp7Bm7tp+jE0M+/533rJTzucSXEknkk2SfUpyxwXSEvLJ+w12kzn5Vi5MQxvd6nAgA7igACT12Wo7OdsiymzWR9Zc+wx3WmwuGaQD1WfyY0zR409aNziO0cLtw+/ZUHZ027LgR+SzWJyU8sQfEYGUbEFZFFP2a3NhzOu0lkhh2WaLnSO6qWLL3E7otFAIm8b+QTYpJ1HbFSbe5aQMxcIjZXmQhbCQQi+Mtx33/ngKliY9x7Lowx/jhvs5ksv5J0ujoXYj9JboWiLGapGD5sg3e0dHfWC3eYYHD5lF32Ge0vA8L29edMg5H4r57cKV3Kc7nwxJgldHfOk7H3HBVZJSWxkZOL0doyJ4a0N8/M87+aLErnXZ7ONgb5W2wuM1DlcxadHTTtWWJAqjsCCbVhz+qZ3qEophR8/ukO59K/gkwz6VjuvCR1SnCkNB/nZbLVUYqadhrCTgtIUGLxZApvTf2VPDjS4eYdxR4tPIvYG/nNN7cUlqNMLkGWdkGDDwTzYyKAYhpcwOZI47Vd6elhZTEgNc4B2oBxAcLAcAdiAeuy2/bhtZdlI/wDTm/GNZ7CdmpHmAF8Ufyhtw945w1nX3enwtNOLqXQS0Y2BbSFH8f2UliY95fC8Rytif3b3u0yOJppDmD6u6nxHYyWMSullw8Qil7pznvkov0B9NphsUedkKIAsMzcLQ4IkDby8v4KXE9mJYYmSu0OBaxztDrLBILYXggEWPPcKbBwAp7xqcaZmeaWOVoLYHEggX96fimsI8tkzFZYYyA5zQ7QHuom2NIsazVXW9X+SHNy180feskBZr0ENPivTq44Gy5mTxHy0dPF5q43LtED5fFTRZ9K+9GsN2TdLAyXvog6VxYxryW6nDbS08WaVLC4ANFAV18yfcrZ4fKnzYLCMiHGIJJsANFuGrc/cFsw4FiV+zDk8p5m16OdYvLjE9zJGlrmmiD5FBJW2SfWl0nPsJ8sxOJliLA1lDU86Aapl2R9brSykHZed2xDWnv8AuC1xo94W6uh2rzCPkSbpIPiwptszMjVA5ac9l5nTCAFgLmue1+o925rAS4hwBO2kiqtAcxwwjdpEkcm16oy4t9vE0H7kuBomi/lOM00txk2a8brm+FdtSL5Xjy11FYs0PZswy0kdaim1C0+1n8nzCxuivykLMmaaOQOG3Ct4oDuw0cgE/Db/ADQ/Cv1cn3JSxTFryTx+RWpRa7MVpjJNtum6JZvEIySOC8OH/cAfyKH4mXUd6U+YYrvC0DyA+4V+aZ7Fs3/a3K4ZMBl+vFRxaIpSzU1570u0EtbQ2IoDfqkzLCgNyahvBiYYXe8hhmF/ehna/wDWYLJ2tItwkbz9Z0IF9EdfjYZpZGRagYMywjyXOaWkMkELiweQpoWxdGd9gbMW/wBXzCv/ADRn4vVzt8P6vi//AJFv/wBdqikzSSKDHmOTSRmYqiOHF2r7dkV7TSTvixjcMXOPy4AhlE927Dt1fC6R9kJMa3RFK5+zX4LCxM/ekcAaA86Db9EMwOSjug4uIkMT5gKGkMjdpo+dmnH4IzmxbJDpJF4eDDvYb+i9obI31+ieuxSsI7lrrFDCSw8jZ7nODR8e8B+BTU6RkklKRRzzEx/0hhsPRImkh7zVpIcwBgDS3oTV35ApmUQQlj44y+MHMdDNmkF3dOFOrhnI68IdnGn+lopy7wNlwu/kANBcfstXcpidG8Nk2IzdrqsbsMbyHeoIISn+xpilxLeKy4d0XNcdXdtlPGnS+QsAvnVtasTktwGFIJBbiXOBHUaiFFK8vghDSAzuwHEDcyRPfTHHyABDh1v0RWPBd5g4GlzWhsri5znABrfELN88pt6MtJSaQ3PsFqbixG3xT4aJ4YPNz5ADQ9x96rd+18jNJB05hEwkbguZh2Ndv57gpkmfjv8AGTRm2R4aFkYO2pjZd9vW3faoMBhWQPbGwjSMyY5vi+g6Brm37XSzyds2wjSI8jGpsTjyybHsB/dMZdX2rlUsa6nlmK7vEQ4drvExuKkkII/aTBxa2+CQA37fRc7z0ytkPf6u8IBOqrI4B2VJP6Gr/QS06SnOmo2Exw6qu91KThyRWM+JssizLYbrWx4wUFyjAYvS7laePN9huublxOMjoYsqaMe2SlN8pPCr6UlLrOKZyFNottmXny7KsEqHBBeVk5lO1k7cbnb26KfBTNbIDIHOZfia12kn2cqicFYCZphj8B/00/Nn+sf6VZhx2Cr/AMPPuf8AqP8ASsoCrsfzD9qXJ00NStM6Fh5cNW0En+L/AKVLmMkLI6fh5RrADT3lag7bwnTzRKEYN9taeoC1mLZbWMd/xXYURjz2bT3D0AdRPqFsejm47bZjs1xmDjDYzh5TQDtp6IO4FnTzX4qlhMwwQkbWGnsuoE4i9ztxp9Vr5MBHrxYLQYn4lpcSB4YXYaV4IJ3bR0kV5gLGdr53ObhNRv8AqzHngW5zngnbz2H2LNfys38KjRujhootLnYeVlHYmQc1x83oquMzHDWAYXlzth+sFgebvm7UrWdOHdxf+5/+aBZ800yPI+a0n7lp1xswSuM+JBjcfgy91wSny/bUNthQ0+iqYjHYUtIbDK1xGzjNYB8iRp3QmU9VFqtclybZ24wpCudXCoy7m+fvViVygKbC0gToj5VaZiuOFV6qGZNTEtIoEbqw3EGuVDKFGjKCkUjNx6LZCjV6SFUq3VoOyk1QlLycQvUrCzwSrwS0oFD2q3G7wlUwFaiPhKXNDoPs1eAmuNv9kIvj88jjmhlJ2Yxg3BvXHGSGjbjXSzOWSfqx7fmqucyanNHQfj/stWR1CzBgjeWjXM7R4cwvY5xb37ImyNpx093DKwUa3Id3X2rK55iWSjCgOrRh443kg+Fwc4u96Dr2Q4n7lHLusKm2zrOCo6JmGcYeZgEMpeWyNcR3b27dzFFy4dYyfihGbz6Wu/eofDYrP5K6nn1H4FEc9ktzB6X+S1Sl/Uc3hfkoGzOTAVC9y9awKJ1eR6QplpXlNJ2TUhbfsY42fZRSlSBRSJtCrKshUakeFGrCmzQYlvB+sL+xCnjcoy4XG30J/AIQ8bqmItkGEJaSheKYKFh+cOORzxz5ro+YS5bLM23YdsO+0bCx90BqtjG7XXhN8E7cHm6dagToByvLmMgfPTRLvcb5XWBIQasbM06d+fRV9OXAEt0mpBbS6Q0z9X+zIZ4hfeXdeW6xLnEqWLzQl0Mizb5VjIGY0lvcnDmbnSXMERdZoOF3p24U2KxWDlilEzohIJJTGY2mM0GMEd6WgGyHbHqshljtj7qnineN3umS/URj1NmozJ+CjxWHdh6MLXNMl3IC0PF6mvbzpu27oiDgHvImdCWhz3NMYdGKfOC1pLGAkiLy8jssTBhHussaXAckDYe54CiJvjhZqpmy9G5wUOWtdFpdqOt3eEvkBLQX7NGmt26KN+avYrBYHQZZSNHeOja9jpC5wb3WktaR0dJd9FzpkulzfdSyS2OfO1dv40UUflZrMbHlv63uyLAGgF8tEU/dp0fOsR7Hbfno7GHLnGZ1tBpvdBhkaGju96Gnd+vkccb8rD6l4koBbNN2xnwxZh24VzCGCQO0h2qi8FheXAWaWWc7yXrTVairZNamZlsj4pJWtuOMjW7pq428/wAkmBwrpZGxsFucaH5k+g5K6lhMs7qNkQYS0igC0kSh48ZIrfVv8KWfPnWFJtXYyEOZxp6jR3tVk3yWYtF6HeKMkG6ui039Jp2P+aBELQnatGd9nUckyPDPhjMrn29oIMdnS9ztIDm6eAKJNqnmHZvCRROc58mprXguoj9a2g0BhbZa43RJGwtDcDneIYzS2eUNAoN1u0gdADsB6Kjjs8xEjXMfNI5ruWl50n3bwhAvIEFqQtUiQhMFsjATgE4BLShBtKaFRlSwhUl0Xh2WcuG7h8UjMD3r309rSD9K+OuwT8vlLXnSasKEzOY8uaSDZ3HO6Y38ULr5M3PZPPDg8NJC6OOS3940kkW7TsHDT4gNI2tZCfLC2yXxj5xrccWdhVegVc46Q143bGxv6V+Cjmxb3inOJA6pdDlIqAWVPKUyNu6kl5QaCnogATiF4BKrUVGELwalK8UCWb7sjk/cx948ESSgV4T4Yz+buT6V1WzOYgmqc1ulzdQa4nU6LRqrpfkPdca/pKYAVLL/AIj+PtSOzOb/AJ0v+I/+Kyy8eUpuXLsYsqSqjpPabKmYqN0bNV7GJzg4kSho5venHwnnaui5DNCWOLXjS5pIc07EEGiCrz81n/50v+I/+KoSPLiS4kk8kmyfclOw43jVN2LySUndH//Z">
            <a:hlinkClick r:id="rId2"/>
          </p:cNvPr>
          <p:cNvSpPr>
            <a:spLocks noChangeAspect="1" noChangeArrowheads="1"/>
          </p:cNvSpPr>
          <p:nvPr/>
        </p:nvSpPr>
        <p:spPr bwMode="auto">
          <a:xfrm>
            <a:off x="100013" y="-8429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3" descr="data:image/jpeg;base64,/9j/4AAQSkZJRgABAQAAAQABAAD/2wCEAAkGBxQSEhMUEhQUFhUXFhkYFxgXGBoYFxcbHBcXGB0XHRcZHCggGhwlHBwXITEkJSkrLi4uGB8zODMsNygtLisBCgoKDg0OGxAQGiwlICQsLDQsLCwsLCwuLywsLCwsLCwsLCwsLCwsLCwsLCwsLCwsLCwsLCwsLCwsLCwsLCssLP/AABEIAOEA4QMBIgACEQEDEQH/xAAcAAEAAgMBAQEAAAAAAAAAAAAABQYDBAcCAQj/xABKEAACAQMCAwQGBgcGBQEJAAABAgMABBESIQUxQQYTUWEUIjJxgZEHobHB0fAVI0JidLPhJDNDUnKSNDWCorLDJURkc3WTwtLx/8QAGQEBAAMBAQAAAAAAAAAAAAAAAAEDBAIF/8QAKBEAAgICAgEDBAIDAAAAAAAAAAECEQMhEjEEMkFREyJhcdHhI0KB/9oADAMBAAIRAxEAPwDuNKUoBSlKA0pOZ95rS4txBLaCWeTOiJC7YGTgDOw6mt2TmfeaheLXaT99Zw3CJdGIkAqshVTj1mjcFWU5AIPRqgkjoe17lWb0C8yFWQAdywaNgx1rIJdG2N1zqGobHfGCPt2GiglFnd4uHCwL+p1SZRn1D9bgABepB3FQ3ZS0ijW7vBNZQwdy0MiWrSG37z1f1zhwArAFVCqvJzuaw9ouHRR2PCYZriy/UgOBPrMM6iLSdOlckeup3x0oQXC17Shpo4ZYZrdpI5JF73u8YiKhhlHbfDBvdUXZ9vlmMaw2d27SQC4CjuQRG0jxqTqlA3K526MKq3aKK2ksLZBecPtJA8rQvBr7kxSK0UyjILBjqbI23A5Vk43ZWck63EUvDJLeOyiiVLkSMqIszRrINAwBqIT35oDqNtIWRWKshZQSrY1KSAdJ0kjI5HBI2rJWhw+6UaIGaPvlhR2SPOkL7GpM793qBAzvgVs3d5HEoaV1RSwUFjgFmOFXPiTsKgETxvtKttNHAILmeSSNpAsCo2FUhSTrkXqRyzzr5wvtVBcPbpF3hM8crqSukL3TBHRwTlXDHGMHlzqF7UXRjvUuYJ7EG2haCZbmV0CNK6uuSiNgnTyJBNQtlwv9Ubi1vbSRo4LwTTaysaTXLq+oEK2lFGee+w232kFpt+3Vs9vd3CCUpasQ40rqcZwsiDXhkbfBJGdJ2rLP21tlQSL3jo1o94GQKQY0Kqy7sCJMtjHkcmqPxjs/FbRaE4lB3dzYCFfSXSMEIyPDIndR+uoy4JOTh+ZrJxvhtur3E8d/aLa3dpcQwK8myzSOhkKaVP6vUuo49lmO29AdA4Jxw3P/ALrdQrpDB50jVWBxgKUkY5wc8uQNTFUfsNZLbSIpXh0ZnhBjNtNI8k4TB1ASKAUwWOVzVytLtJV1RurqCy5U5GVJVh7wQR8KgkrcPby1ZeIHEo9AZhMCqgthnXMfr4YFlIGSOYzjNervt1bR2trdOJRHcsAg0rqUbku41YVFAySCcZHwqvGOziW88cl1d20KSXdzJIjMczxGZbmJcFdykgUt0Abn0PvhvZDvkgt5b2ICLh2hRbskhdJmbvJT3kZAjYd2oZcE4O4qSC28X7WrBNLCLa6maKJZZDCsbKqNqwfWlUk+qeQ6VrXXbqNWgCWt7KtwAYHjjj0y5jEmF1yq2Qucggbg1U5eEQGPvuI3ltiayjt4pI7iVRI8feIZMKF1qQUJyGGdQx4zd3NFGvBnuLuzTuF1s3eBVlHo5i1Q4UBl1EH9kYoSSV529tYmxKJY/wC0rbMWVQqOY1kyxD7KAwBPQ52xvU7wziiTSTooYGCURPkDBbQj5XBORhhzxvmue30Fp6T3lxeWJhmunudDS7yQSWrW+BtgktnrjA552qy/RxwZraOYm4W4SaYSQyg6i0QjSNNRwAWwoBIznGc0IL3SlKkClKUApSlAKUpQClKUBpS8z765l2s4BeG+ubuzj/WhYI4mJwHR4Z4pRz/YZon3/wAldOk5n315qCTlNp2TuUj9BitwLc8QeUtKcxNBFHH3YbSdREkig4/d3rLwrs7fCXh8TGSEWhvIvSIxG47thGYSBKGyCMx7rkaPjXT6YpYo5xN2fuP0RLb90zT+majjAMwF2snf4zgakGcDA25CvXb7s/PcXNy0cJkje1toxywxS/WV05j/AA8n3V0Q0oCj9lOAT2vEJg4LW0dqsNtLnJ7sTGRYWyc6kDMueoUVI/SJw+W4tFjgD6/SLcgoNTIFlBMmP3efwqzVo8Qu9IwvM7e7z38sn4UIOdcR4Pcw2ctkIZXMV5FOlxGis9xGZA7SHOzTryOrngcxW3ei4uYEtkjuXD3KtM17FHCvcxgSd2TbrjS7hV5E7sOVWhHJ6nPXcE+8n89fCtuBTgc6Ao9zwu5/RE9m0BaWGdBDoBZXhFxFKpRiASFUsp64Tepziha34ibv0aWeF7UQr3CCR4mEjOR3eR6jgj1h1G9T5jB3HP4Z+f551kj1DqCPlSwczs+yk2bT1fR3ijupoSPYtpXuUlihYj1cadSsOWGfwq6/R1BKlkPSIzFK007sh/Z1zO+3iMHY9akp225Y8eY/8d/jUfJxBodwVA6gk4bbzHqnlv8AbUWTRH9trRzcwypHdqVhkQT2qrMwLMD3Mls6kNGeerPPY+NQ3BOzl488byGSzI4ciMbdIghcTyHusMrKp0lWIXGCTjaug8O4ik65RgcbMM7qfA1uCpBzDspYz2Pos09nPKPQVgKxoJJYHWaRypjJBCuGHrDw32r1wHstdpLZYzbBYrxiVRJVgEs4kSA6gUzjw8CK6aK+0FHNbfgMw4dw6L0dhLFxGJ5Rp30rcSs8xHRGBDYGw1YFdLQAYx4ilE5j30Bv0pSpIFKUoBSlKAUpSgFKUoDTk5n3mvNY7i7jUnU6DB3ywGN/M1rDi0B5Sxn3Ov41y5JHVM26CvEMyuMqcj8ivZqewfDSleWNCDy7dKjbyHP5+f2/XW6zYFYA2d/l+NcykkTGNkeLYrjB38tvnXu2eTfVjY7Y6j48ulZ2P5++ivjfAqlZH7l/01Wj2i9d/s+qvZbyPwO9eDKMbDfwz/SvPfg/s/Xgj4fnnXf1EcfTZ5lZRk78uePuxvVe4hcIPWB9UcxuAfeuTv8AAfGpm8kIHskeeD93P41WOJWgO6+1zzyHX5VDyo6WGTRhs+JlJRJGcMdtOQQ37uOvMdfcAa6DwriCzxLInXmP8pHNa5KqGOTDA6WyDjljxI64yeRz18cWbsncm2uRE20c+y75GvGQc+Lb+/O+TvVidlMouLpl/pmlK6B9zXpOY99eK9JzHvoDfpSlScilKUApSlAKUpQClKUB+bu1LRLe3Z7xhmacEZbZxKeQ5YIJHh6pFQtnxfSRuxxgAg+ec5z4/aa89roy3Er0Ab+kzHw/xG3z5eNSHZ7s8kxC68MeZHIczj84qmfFK2aMbnJ1Es3ZftAyOpV2weYyd8k4688Af7RXYbSbWit4iuecF7FxROpZmK9dh+ccq6JAgVQF5Y286rwO266O/I6V9mSsVw2FNZK0uIvso8T9n5FaaMpqX7lisanmd8fX9/yPlX2eQA4HIbfdWGI4Z3PPGF8t9/rrX1Z5VkzS3RrwwtWbaNXsGtNJD5fMfjWTvG8AfcfxquMixxMr8q15M9Ofx/Jr2Zs/st/trFJL4kL8cn5D8aSZKTNKeJup2rQuo9qlpJBjn9X9ai7ryI+NUvs1YyPubLvUZckMPWUjmCDsQehpxG4draOUDDoRnHLUhyCMciCCcebDrW5ajSQfL+tYr9PbjU+0veKD4jmBnrn47+HLThn7GXy8f+xfOEcRW5hjmT2ZF1e48iPgQR8K3Kpv0VXAazdQf7ueQY5Y1aZMY97H66uVa0zAK9pzFeK9JzFSDfpSlScilKUApSlAKUpQClKUB+b+0tuRf3gT2muXBPIlnd2wG6YXGPPV1O1u+jzhahSx55PwrT7SRKLm5Y8zcbeekuc/MfVVi7MYXZTnP3ACsGWduj1MePjC18FkZRX21n0HB9k/V515JrFcyBVyxAHnUXTtFXHlpk3movj1z3ao3mVHvI/oa9cCv1lQhWDaTjIIO3Tl8R8q89pLMy27gHDLh1PmpyfmuofGtqlyjZjlHjKmaDPlfePx+VaL8TgQ4dt+e42H3Ct/QNOfLH1EbfEVFLwyJW72RQ5Psg4Pmdse6sWX1m7AvsPcnaCIAnUhA8t+o2B+PSti04nDL7JGcchtkePnWhdrCRq7gjzEZx9lY4VhOCunPQj+lcWzQsaaJsMp21H3fnlRnVd9gPIbmteMbdDUZxG/VM62HLH58KWcqFs27viyLnJxj3n7BWi3F4mAy2x8c4HvyPf8jVVvuJRO2C2M+fP8a27O2tnwFlOoZ5NuPl+dhU8NbO6r0krf3SqRg7dN/wCvn9daXEeJgZfPshf/AMhg/OoTiFuYnxnYjYDkMY5csZ22qP4repHE4dt25DfJAA+XXHxrRigu0ZPJyPjTOnfRPD+ouZOj3JwfFVjj+wsw+FXiqv2TT0LhluJRh9Bdl5FnkYyEb8j63Lp8Kxx8euX30JCOg9s/EkDPwUe813PNHH2Z8eGc9otlek5j31Q+IcXu8HQ5HhhVH3Gou04rxDv4g0z6DLGCCqbqXAIzp8M1zHyYstfhzSvR1+lKVpMYpSlAKUpQClKUApSlAcL7VS6Z3zsTdSjPueQ9RvsT8qmuzD5Y+A+/n9gqG7YQhrsrz/Xyt5klyoHzJFTXZFNpGHIuwHwJHyrzpnsR9P8Awtqvjc9N6gOOW+sF5icfspnAHhkDmamNeBUFxW4UsWkZVRBkljgZ6ZJqGznFH7rPPYALFK+MhZNjk8j0+zFTva+7nQ24gVTqchtWcAer4dee9VDs9x+GWdooQz75L7KgGNzgnWd9htjzFXG6YuFyfZOR9nxqzk1FxZzkjF5VNdGS6fMSHkTnPzII+dRs9q7rhGVTjYtuAemR4VgikmDMJjqBb1CMacYG23I8z8TW+Hqpu2dKLh0QfF+GXox3MjkGNQzd4q6XDEs4TSQ4xoAUkeZ2rKvBMvlmzsCWxpYtjfK7BhnkcLtUq2PyTWN5cV1KVoQ5J2meolAUgchVI47wZp52wxABAI+GRg9M+NXOE7Gq9dylJiSdmrmMmtouhG7s17PgjQRK8S5k1+skaK0unST7c3qn1go2G2Tz2qP9Gv2WJpoo3bWdZVRGyAEc8HDA77Yzt51d7bcdR7jWR0A5kn3119XXRXxqV2Ubjtm3dh2BB32z8MeHh8qrj2heWHSupsDu1GxLA+q2emNznpjyq/8AaDeNqrXYf1rqUsNo0wvjknGfLbV/uq3HP7GyvNj5SidE4dDKY41mlMjKuNR65JJ6b+GTuQBnfNbPoYFbHDnDJ1+NbDVV9Pl9zK3NxdIh7hMVhhjBkj2/xF/8hUncx1qw41p/8xP/ACFV1Ui5SuLLzSlK9U8kUpSgFKUoBSlKAUpSgOEdp7rReXcn+Ryqg8tZeTH/AHMp/wCmrF2PIEIUfskr8jjP3/GqP20kJu5U8buRj7hKVX5Yb6qtPYqU93v45rz8irZ62J8o1+C4EZFRnEeCxzKQ6g/d+B5VIK9GkrlEJtdFf4P2dS1csnNue599TEcm+PCsdzPWBMtncjbmOYqG9lqja2a/EuOIJBCpy2pQcDYEnOM8tWMnHgKkUfaq9e9nXE8U0RDIgYMhwpy25kGdi3POT7vCt43eFB55FJfJ2oqSqJvz3IXn8q1rq6WEAzMFLDbJwBvgDJ6/iKx8NiJPeSf9C+Hgx+4Vt8QtEnUBxkA7f0xULfZDSi6PMN4pGx51WON8aiWdUbB5hs9MjlXvjPC3Rf1LlSOQ5j5dPnVOTszK8neTOSx+Hyq3HCL3JiTlF/YrOmcEug0aHOxUEE9R+NSEpqvcOULGqA4wBg+GK2YOIHdW9oc/PwI8vwql/g7cLdmPjcmEb3VE9hOHuTNMwKxkBVJ21b5JHiBgb+Z8K35bpfSIVdNYd9Ok75JBxt78c+VXAJqx4D4fVXcW1GvkryuqRg7JGYW0YuAe8xnJ54O4DY/bAwDjnjPjiWZq8R7V4kkq69GKrZjnfrWp3oV489ZE+txXt3JIA3qH4gzd7HjHqzRawGUso7xd2UHI+NU9yRojHWzqFKUr0jyRSlKAUpSgFKUoBSlKA/OXaQauIXHlNJn4zy/cB86muyMmBgeAqucenxxK76Dv5fqlepbszMNZxyIAH2/hWLMj1vFaaL9G5r0zVgt3yKzGs6LGqZqTLX2AGs5WvSYAqaJctEXx7iLpGViUlmGNXIKDzJPurHwNQ0SajnAC58dPq5+qs3F7Qyxso2J6+BqF7LK0cXcSbSQnQ3n1DDxDDBzU9xLYtceKJe8tZnb1GVQP8wJ+G2K+xW9wOZhx4lmz8tP31uRuSNudahmkzhVJPh/U7VzYTb+D3JE4B1CJj/qb71qv8RFwCdKQ/wD3G/8A0qemgnK6tKDyLjP1Aj66r1/PNuDGR4nKn7DXceyY9fwanDoLppNTmNQP2dROf+0VaLSzCqzPjJ+wZ/E1C8Fikb1n2H7I8fOpLiF9hcZ/PhTI7dEJa0eOHSN6UCqBwEYHcBl1EbjPuOaudsdhXMOzV2snEQNW6xOefP1kGPrJ+FdDSXG2alrg1ZRmam9Eg8gFac0tYJrkeNabzZrmUziGI+cQvmjXVGrO+tFAUEgAnLMxHsgIGO/kOtbvD4Y7WGEMBjvAWZgA7lm0LqOPWcs6DPM88msNtLKiv3ao5O6hyVGfDIBxnbpVP4lDxK5ubTvUVIY7iFtEZ9X1ZVOonPrYGcfZVmKn7jLdOjutKUreeSKUpQClKUApSlAKUpQH5j7YwlOIXZI9qeXHxkYjfpnf5edfeC3ZXDchlPhhTz+OKlu3NqHubgofW7yQ48cSsG+I2+VRVpb5Ucskcs9eRB+r5Vlm01s9HEnF6OhcPvAQN6ke+rmMPFmt8BgSBtkVsS9tsDYH47VT9GT6NTyQ93R0YSV91iqtwOw4ndqJEjSKM8mmJQkeIQAsR54APTNT0PYa6P8Ae3qDyjhJ/wC5nH2V0sEyl58S9za75R1FUjtRxv0e5t5tP6qTvI2bHtaChz56SxHvLDoau9zwKxsk728uHZenfOFVj4LHGoLn931q5f8ASf23h4h3MFtHphhJKuy6WYkacKg9hMdDuduWN7Mfj0/uKcnlpeg6Pwy8SRAyEMp5Eda3JFGxrifZni0tqfVOUJ3Unb+hro1n2ygkX120N5/0qvJglB62jRiyrIr6LG0o5A86hrpdTKRuM1oXPaGI7K/Pm33AVqT9p0RCQ2o9KrWOT9jSnGO7Je+vVjXcgVRO0vabAIT2jUTxnjrSE7/DpWnw7hrStqbPlWzH46juRhy+S5vhiMNhNJG3pAJDL6wO+/kcY2PLHga6P2c7W2d1hJ5pbKU4GSwe2Y+Op/Wj9ztj941Qu0GFAiXpu3v6D7/lUFuDVkoqe2jE5yxSqL/Z+i7rsdcgZjnSTyYFD8Dlh9YqFZ5IX0TKyON8N1HiDyI8xmqf2D+k6axUQzKZ7ceyM4kiHghOxX9048iK6/YcSsuMQHun1adyPZmhY8iVPL61blvVE/Hi1o1YfOknU9o0eFTa+VTluMMv+pftFV7hKiEtFqDFGZWYciQSOXSp63kyyf6l+0VngqdF2b5XRbqUpXonlClKUApSlAKUpQClKUB+bO0d4fTrsdVuZviO9bPx2G3kPh6hUgqY/W1HSqjJOcgAAdSegqN7RzAcRvc7AXc2f98m/u3+rpzqwcAI762xjaeHPX/FTH1Hn7+VZsi2ehhncf0fOIcBu5EYeiz5B590++5Bxt8fyakfo37NQBTfXhRYkb9T3rKsZZfakOo4YKdh+8GPRTWj9KPHZ4eJXaLcXSKO7CKk8qIubdGPqqwHPfzya5Pc3LNjUxIUALkkhQOi55DyFXQjx0jNkyuS2fonj30tWEGREzXL+EYITPnK+2PNQ1c8419Md7LkQiK3XppXvHH/AFvkfJRXMtRr7k10UbN/inFZbhzJPI8rn9p2LHHgM8h5DatRKxis0K1Jyyz8EUSDfmOYqej4Isg6gjqKrHDQVwwOCOXu8D5fZVw4HxAFiD6rDmD9o8V864yxmlaPR8TNjkuEuyDvOBypy3Hl+FQktnMTgggV1xQpHSo3iFsijOAKph5L6aNOTw4S6ZQ+H8COQWq1LwqZYsw28sgIOGWN2XbYklRjYjkPd4407i+x6se7dSeSeZ/Dr5DcW244lPBwOxkgmkjk9LcFwdyNVycEHZlyAdJGNhttWhRnOpPow5M+PDePH6vf8HLZoCx3ycE8+ZPUnzzn5Vo8QizIQOgAPv5/eK6r9J0CGSyuFQI91b95IBsNSiI5x4kSYJ/cFcv56n56iT545D3bY+qrZ1xMELctkbIuKyWPEJYHDwyPE45MjFW92VOcctvKvdwo+PhWo4qosao6j2T4+zgNIxZm3Yk7ls+sT5k5NdI4PeamT/Uv2iuA8CvCgHvP210zsnxfMsK55yIPmwrLkx1K0eriyLJjp90dzpSlazyxSlKAUpSgFKUoBSlKA/Kfa9COJXZGVY3U2hgdO5dgN/fkH31tdh7p2u4FJCnv4TjGnURMA2w2yMbggday/SHCBdz7e1cy75662AP2/I++tfsncIeJWTzazmZNWjAbWSAhOdt3KauuA3Wq/UW24dEh9L2/Fb4fuRkc+YgiH/ix+IWsPaSwj4bDwucWsEpnsv1iTKxUuWR+8IDA6wHA58qsv0qegG8ulKXfprCONWDJ3Bdoo9AxnXjGnO3jXn6ZyJbIaNxZ3vovuX0aNsf7gK7Kzem4RZtxlrH0G1EKQNKCqMHZu5VsMSxBUFidgOQ3qn9n+DQPwuxlaJDI/F4oXcjdoyuTGT/lq+JCx7TXDKrELZ+sQCQuYIwMkcs4wPGq7wLhk0fC+HRyQypJ+mom0NGyvpEZJbSRnGATnyPhUkCFLWTji8PNhZrCtw4ysbB2VYpMKxLkHfB2A5CojtBwa3ltReWsKwFbqS2niUnu9agssiZJKgqMEcskY85m0sJU7VLI8UixvczaHZGVXxFJ7LEYb4Vr8dj9FtI7Jj/aJ717yVOsUZBSNX8GYaTjpvmpj2RLorFpFgVZuKxJDZ2SxxRma5EsrzOCZI1jkRQkW/qZBwT13zzqX4NwiH+xWZhQyXttNMZiMyRtjMOg59VQF3HXO9avHeIO9lwpEigBlt5DkxZkTTLGNKNq9Utn1j1Nari6h+THUotzv21+DHwwSh7TvUPdzSoEJI9de8VW2Bz41E9pHka7uow2iKO4lRQvPCyEBQOQwMDJ+VWrjPEABwSJFhwzgd4UHeAR3cKnu3z6ocjf/MDyGds13bRXks4EKRMnFjbM0edUiuCWkbJwX1AnPhtiqIRxLJtaNWTL5LxfbLZRorXAwBgD5+8k8yfE1flNovBbI3onMQumIWEesza59j1041Z077DFQ/aV4zAJY4Y4cX89ogTI1xxqxWRs831KQT+9Wzxof+w7D+Nb7bmtmWUMmNcdbPMw454ssubvTZsdqrV5eL2vfiNrU9ylsqew0TuobP72djjbAWoq84JbXDNJDAsXo3FFtJ411d1JEbgRpIFYnSeSkDY5bbliwzIGtuz7tsyXyRDx0/rNvd+rj+QqMuT6E7wSf399xhJlj6pAl4CsjeGsjbxB8jWLJp8fg9LE7XL5NS64bYwRcUkmtInji4ksIG6tHE2gHu2UgqRksPOtLhXZaKzk40s0MVz6LAksBmUlSCGdSQpHMYBwRuDW32z/AOA474fpVf8A06sfF7WR14lpRmd+D2ykKpYtIe/9UAc25bVwWHFrriSXEpZYYoAQBohUqm2fWALMcnrv0FS3ZG+K3dspO/fwj35lQVVLmF4ZCsisjqfWV1KsvXBUgEHGDU12ckDXlmevpMH81Kg7jJro/XdKUqTgUpSgFKUoBSlKAUpSgPzN2okV73iClsEXLMNsjCTOrD/a/wBtQ3AYwt/ZhDnN3Bg9MCZSBnrtp8Kx9trnRxK9xzFzP7sF2BHxqB9NZSroSrKwZWBwQy4wwI3ByAc1zWztytHWu1tqJu0scXU3du5/0pbxMfqBrDxjiNve8O40LeOVXSeO5cu4cOWlKllAUaRpHLfbFcym43O0wuGml74cpO8bvfZ0/wB5nV7O3PltWvZcQkVmAkaNJMLLpLBWXPJlU+uBzwa6ODu6ysO004DMAbPJAJAOIExkDnjJx4VXOBcSmk4Xw6R5ZXk/TUS62d2bHdlSuonOMEjHLc+NVbvYO8739MXXe40953EveFdhgv3+ojAAxnlWONbZVCLxWdUD94qC2kCI45SKvfYVx/mG9AXuBbs9pYzKLk24upe7LiTugTFLshb1RkA+z4eVafaQi5toL0474zS2kzAbu0RYxOfFu7XBPXbwFV48TViueN3rFTlcxzsVOCNQ/tGxwSMjxPjWzaQwiJQby7eLvC6/2SYRlzkFsd7pLcxnnzqzF60V5k+DovXCv+I4Td4/Uw2Ewkf9lDCGDgnkDk/UaqHHb/ubHhMp9v0S50D99powvyzq/wCmkjW7RND6TdhGOplW2mVW5e0qy4YbDmK1r+G1laFTc3P6lSAjWkjABtxpQy+oOu3PbwFWyhUrT/WmUQncakvbe0SiWztb9nZFVykb93IygkIxuoCFcjIXPTPOpqxu1hkvZH2Ve0CZPgDkZPkM5PuqjyXFsokVOI3EWqRWIWCVRlAoXKCcAsCoOogkEDGMV74fDA+oenXc+uTvGAtpmDyDfWyiYh3/AHiCfOqFFOVGlyagmTvayG4N03pChEhklWCJIykaqzk96D+2zghifEnlyqxXHCprjhFhHBGZGF2WIGNlzcAsSdgMkb+dV2JIjjXLxKTSpVAbS4ZVHPARnIABAO2NsivE17Fo7s3nEUXdQiQzxpk6iQUWXBPM/DetblD6SjHtP8nn8MjzuUlpqvbRP8d4ii3vB+HwuH9GnjaZhuBISFC58d3JH7y+dafGB6XJHcn++tOM+iu3V4Tdaos+Og4UeWrnVMjt7RGVor2WPS2pNNpIGU5yCGEwOoL1/GvSvCAdPErkBpBI2LebDSg6tbfr/WcHB1HJz57nE3bbZ6cYpJJF4veENdxcXgQe3xdAx6Kg0F3J6BVBOfKvFnxx7uTj8lq0hUWyJb92W1eoGRXULvliMgjfBFc74pdMoZYry4mSQs02oSQhmIHtq0jCU+Z32+URBxeeFz3E0sIIwTFI8ZbG4BKEZxk4z5+NQTRr8eWYSn0gSiQ4JMwcSNkbMe89Y8sZPhWTsk39usx/8TD/ADUrHxO+knbXNI8j8tcjM7YHIamJOB4ZrJ2VXF/Z/wATD/NWpOT9lUpSgFKUoBSlKAUpSgFKUoD8efSB/wAzv/4mb+Y1QGqp/wCkH/md/wDxM38xqr9Afc18pSgFfRXyvooDb4eN/dXc+zfEGS24FCTqguFuY5o2GQ4MgVcjxUnOR59K4bw4+tXb+DvFBw/hF9cSKsdrHcsEBGuaR3ISNAefJiT00+GSC0yJK1RGQ8FB/SY3Pocc5XB3LRsdOfHKA7eZr7wbhVsbZp7nvA814lsJI2x3YeFER9LAhsHBP+ryFS/0dXDMkzzYDcQu2icf5dcE8xXfy0itDsrZtccMjXIUQ8RheZycLGsMCPIzE7ADGPeQK1TzSadvev7MePBFNcVpt/0QvDuztov6Rhu7WRprGCR3dZ2RZtL5UKoU6AU0HOSd+VVXgvEO4u2MGuFWJ0AOS0WQQMSYBOxK5wOdXm14mt2/aG5T2JbSUoDsdACoGIPLIUHHTlXLZXIc59oKcH3bg1nhLjJM2ZIc4uPyfoHtRxaeP9MaJpF7qxtnjwx9Rm73LDwJwMnyrmUmsI7szNpDlMnU2XOSxbbLMdI9yjzz0Dtgf+e//T7T/wBaud8Sl0xY8X+oZY7deQ2rV41KM5v2Ri8vk5Y4L3eyCmY5xv4fDPIe7pn+lYpDvkHOx/8A5vnHu8/KvE8nPbHPzHv/ADvtWPkNj4b9RjHhtn781go9Oz7cSf5tvDA/P29a05fCvU8nhjrt0/P41hqTls8GpTsuP7bZ/wATB/NWo2VtuVSHZU/26z/iYf5qVJyfselKVJApSlAKUpQClKUApSlAfjz6Qf8Amd//ABM38xqr9WD6QD/7Tv8A+Km/mNVfoBSlKAUpSgNi05jn8K6rxJB+jeB5AOEusZ3/AMRcb/fXJ7d8EVPcBu8yMGbYL6uTsuTuBk1bgX+SP7Ks7rFL9HVeG8Rjto+FiSFpHkuZZ1Il7oR6Xjg7xhpPeeqTsTyyOu27w9/Q0u0caon440MiEeq0U8SgqR1ADqfgK5rf3KhGfV6yowU6uQPQb7b71Brf55yHnq3Y89hq3PPAG/kKs8uHGd/NlXhT5wrqqRf+D8L9GbtDDuRHZzIp5nSGbST56dJPxrn54fLdTrFAheVshVGMnALHmccgTWT0wet649bn63te/ff41oySDOdS58iPxrKbWj9DdpeBXEn6W0RM3fWVtHFjHruvealGT01DnXHuOzaJAh5qH2/eLYx57rjHnWlwZInzqCHDDr0Kjbn4g1r39xGJJVXSAPVG+Rt0/wB2T8q0tOGFu/UZFKM86XvG/wBbNeWQHrn7Pn1A++sbH6uX2Z/P9KwGceP115aYDABH59353rKa7PbtWHFJJBnYj515Mg8fOpIs8ynJ91SfZb/jrP8AiYf5q1EgjflvUn2Vb+32f8TD/NWpOT9l0pSgFKUoBSlKAUpSgFKUoCKk9pvea+UpQClKUApSlABXoUpUx7OZ+lgcqClK6ydleD0n2hpSuC9nyh/PzpSu5elFMfWwev56GvlKVwWnivtKUANfU9oe8fbSlAS1KUoBSlKAUpSgP//Z">
            <a:hlinkClick r:id="rId3"/>
          </p:cNvPr>
          <p:cNvSpPr>
            <a:spLocks noChangeAspect="1" noChangeArrowheads="1"/>
          </p:cNvSpPr>
          <p:nvPr/>
        </p:nvSpPr>
        <p:spPr bwMode="auto">
          <a:xfrm>
            <a:off x="158750" y="-73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TEhUUExQWFhUXFxcaFxcYGBkaHBoaGBcYGB0cHBwcHCggGB4lHhgcITEhJSkrLi4uHh8zODMsNygtLisBCgoKDg0OGxAQGywkICQsLCwsLCwsLCwsLCwsLDQsLCwsLCwsLCwsLCwsLCwsLCwsLCwsLCwsLCwsLCwsLCwsLP/AABEIAOEA4QMBIgACEQEDEQH/xAAcAAABBQEBAQAAAAAAAAAAAAAFAAIDBAYHAQj/xABGEAABAwIEAwUFBQYEBQMFAAABAgMRACEEBRIxQVFhBhNxgZEiMqGx8AcUQsHRFSNScuHxM0OCklNissLSFnPTFyU1Y5P/xAAZAQADAQEBAAAAAAAAAAAAAAACAwQBAAX/xAAsEQACAgEDBAECBgMBAAAAAAAAAQIRAxIhMQQTQVEikfAUYXGBobEyM0Ij/9oADAMBAAIRAxEAPwDuFKlSpZoq8mlSoWcKlSpUJwq8pUqE0VV3ZMyQAeHSnOLk6R68qYpQFgPE1xqBGZsSd7Jg+ftT02I9KDqKkkmIkzIg8dgDuNzw4UcxzoOx4Xjx/vQl9INKnl07IoxYdW7I1ZiW0KMlZBkAezbnuQN9oNEsPmy1AKshJMDUCePNJG/ShrKR4fXOrWEEW0iOB4Xmb0EczYyeBIncBVPtaJmyQAOMcb/18KtJej3irhtx8BNV0FIFkkEXEfkePpUzbQUDAn4eHGjUrFSgkSAzZCinooKmoX8LcKUuOcFYHwNr8arutkWKJ5KIjjcxM+kVGrDpF9BJG0Kg+ht8vGiUgXAr5s2N1C17pcCSLbz/AGvWbWYJ1qJE7KSfGLHzqfNSpJlBN7qBmPQkgfHcUAxj6lW2CbBI+gOdMUkLcGXcPi1NOBxsiRFrAiOosoXPI7+B6b2fztOJQYstNlpPwUOhrjjGIMxMWJmJvHrRPLc1Vhn0uJSQE+yobgp2MeO/QxRAHZaVRYXEJcQlaTKVAEeBqWgNFSpUq44VKlSrjh1KlSpphhlfangospR3skTtx6jwqqPtVwyvwrTyPsm9cPGHSNQ5EQehm8VVS9pgH661lX5GqKR9A4H7RWipOr/DUYKlEBSTzISIImtjgcxbeTqbWFeB2PKvlvC4sEi/H8jWs7K5sppabmOcmdpBnlPDxpbuIXbUuD6CryqWT4zvWkL4lIP5fMGrtdYlqhUiaVR4lcIUeQrDkRMrBBHGb+MTFCczx6UEINyoxHjVhnEENFSt9kAx6mDe8nwFZrA6nHFOrUVRsNgJAM0E5Uh2KGphF568cpnxqqtwcPrrUTzl/n51EFVDKVnpwhSLAVNSIb4XqNo7VYV865HMXfqA94n641VViFpMhainlNSKVVZzet1NHKCZOnEuEQHAbWCvlMfOqmNU7BJUmR/CpJ+t9qhet7oF99/1iqb+o0SyBdi/X0Kz2I68bXnh086FvpnjysNudFVtWqhiW4o45DJ4NgQ4pSdjEGQTtt+pEGi7uHLiJFiPeF7K/iBHOTYfnVYsa0kdDE9at9mMVKVMOTIEIsJj+FXPoarxztHmZ8Wh37Nt9mmalxtxlfvtEWIiyp/ME+dbOuNdlM17jHtlZgL/AHalTAINkk/6oHpzrstExAqVKlWHCpUqVccOpUqVNMPjcmd6cwwTsJqbD4UkSdonl59BRXKklSgkD09OPjWuVDkrKODwLhNkma1fZvJnXFgJQoiYsD/atjk2WDQJSNuQv6UeyxwsK1IsPxJ4K8f1qKXVJui38K1G09/RqezeDU0ylKwAq50gzpkzE8YmilVsBjUup1J8xxBqzTlVbHnzu3Yqo504Q0Y3MAefz8KvUH7QuKCmAmJUtW/MIMem9czFyCszxENpSCSdIAEWnmfGPQcKrOp7tATuSJUetW3Whqk3A585tby38KFZg9qVJP11qXNLwej0sLIVOV6l2olKvvHxNO7o7+15Cpi+kW2l1Olf9aoNxyV5zTkpHBRHxrULcS24rwqIio4V/EmPCmqP8S/IVxyR44QOQqEkVLP8KPM3+dRrUsfh+VYMRUcVvahmOM7UWcn+GheMSOMiihybLgr4dUEVJHdPpVBKVW86iUqPo1LizLZkTaqISqRJnx6oNegL2lQCokczE8J3Fdt7J44v4PDum5U2kk9Yg/KuL5yQtpK76k2UFX3n9N66b9lGODuXpHFta2z5HUPgoVY+DyDY0qVKhOFSpUq44dSpUqbRh8lIbKiALk3jpwjwiwrXdjcvBUSd548KFt4IDuzxSDfx4eo+NazswxpVJ4xbwqfNP4ui/BH5o2TLQSABwpyk05BrxQrzi3ye4XEqaUFpPiOY5Gtjg8SlxAWnY/A8QeorFqFXez2Yd253Z91z4K4eu3pT8GSnpZP1OHXHUuUa2gHa1/uw0uYhSh5qQRR+s928wRcwayn3m4cH+i5+E1YzzY8grKcQXG9SuP5iRH5mh2L96SbXnwBNSZAJw4XxJMnobj1FUM6KtNpJPwuf6VHlVyo9Xpdo2OOasoJGqDUYzpEkJWPnwrO4Hs0p5RUtZSOI59Jq/ieyrYHsrPr4/lXaca2sJSyPegijP0aoJFEmsSlYkEEVi/8A0+ifeVPj08auYLAKaVKVSCSSI51kow8MNa7+S+hqfZ5/GnpgbetDGjzmpTiNN5n4Usa4lt16LqPgBVB7Hp6eZqjiXCq83rO5ohR1GfWmQxqXIuc9CtI0bmbt7a0yOvzqJOJSvlHjM3rGN4Fwq9keEWjwNPewbyBJmx3SLj43p3Yj4Yj8TPlx2D2MdANtvr+tMOM9g3v9fCsyvMFlRSo3HG8Hw5VM0+fy+FNWKqJ8mdtOgjinR7SZsZIHInSBv/LXUvshwhRl4URBccWo9QDpBPkmuMZi8QsHp8Z9N5r6I7KYDuMGw1xS2kE8yRJPqac+CFBWlVHMs4YYjvnUIJEgE3PgNzQdfbvCAwFLJ/kI+cUtug1CT4RpqVYvEfaRh0/5Tx8O7HzWKoOfa5hhvhsT6M//AC1q3OeOS5R0WlXPP/q5hf8AgYn0a/8AkpU20DpZyxbh1IE/gNj48fjWkyZ+999QHlWUxTn75IO2n5/Ro/kM959b8KmyL4l+GVTOhtKkVJFQMbU590pTIEnYDrUBY1uUc4zdDAv73LyrKOdqld4mURJEbzMi/StE9gQAVuXV1vBrNYgBS7ieVNx6fKOlGVfFnbcsxYeaQ4PxJB8+PxqLNcwQ0ka7lUgJ58/K/wARQnsNiZY7vig2HHSdj86z32rIeKmg0vT7Krjf3v7VU5XC0edHD/7ODLOEQEI0JNoNumq0eCR8qoYi5gifa+vCp8iQoIUHDqUlCL7bkz52qs6iVW+r1LN3TL8MdLcSHGuR7KRA/WhqwB7z4TeItvHLeiOLywuAjUUyLEcP7UJzPsqfuyW0JCnA4FlxVwtIB9kjhci2xjetxqL5YWWUor4qyDELUkkoWh1I30m/Pzp+GzOTHGqOTdmFB9bmJATKTCWE6Rr9kJ0pFgAASSd5rQYHJj+O9t4hU9eFFkUFw7BxSm92qLmAGseFRZ2oNgnhV/DthJKU35mhfaROpCh0pK5HNsyGN7QgWFDEYt10/u0FXwFX09nZJIGo2KQTAvzNGHMkH3V098e9SAUNI9iRIkpJEqVBMDpsatTguCCayPeRTbZxTaQe6H+7+lS4fMSr2VpvsQaAN4PEKxKQ2H2WxCfbcKyAE3WVQAJULCBuBFWsK3iu8UXUSIICoAJ+NdKC9o6GR+EyrmjKUqEQBJ+utQsOwCf4ZseJ8aMZnl/sCQf60DaQSlYFt/6XpuN2ifMtNlzsfglY3HNNrUlCAqVqUQJjYJ1e8onh48q7n2xzdTKQy0PaWkixgpG08x0rguSZScQ53YEIT/iL8eA5qN/Suq4fDFV1EkwBKiSSAIEk70rqMyjsuRvT9Nq+UuDOYbIkJWVmdSrqMkknmSd6uLw0DpR8YMUxzCCou43yeklBcIy7+BCvCqWIyVJ/StC8xvx4DnVdaaaptcMCWNPlAP8AYqelKj3dHl8BSpupiO1H0YR5Gp9R4JCR61puyyf3qjwB+IrP4EAkuKuE61nlCZj+1afsU37Em5UZPif70WV/ETgVzTNg0aetcUxApmKFqgLqtgrNHishCfPwofikJTBJCQLSTAvUuP71MltIKiDGo2/rXPs2TinF/vdRvtHsjoEix+NUYseryDmyaFxZ17s/jEFRDawVIgEpIME8J28qI9oQt9KJAJRO3GSk/wDafWsr2QaDTKQAASATCQi56JG/WtL95nlQN1cUDpepT8mdxWbuIcDYTAN1Ejgm4EHa9XMMqb0TxuBbcAKgD14jwP5UIZSEqKQZHCsfA2DTuggg8KcpnkSPjUTRE1OVUKOezIu6vdRNeOuhO1eOuR0qkVFV+HCuCSvkmwapVVbO/dPhV3CtcahzNu3lXI3/AKAGXPzAPCj7KJEg/nWUGpCioCwN/CtRl6pA5Uc15Bg9qJlNKO+n050xeHG6rmrsW61RxCztS7NW4DzhMpVFYTEPhvVJsSf7VvMyFjWAzvDgqP8Aqn0q7p34IesidA7I4PQyjmr2z4qvW0YZtWPwbyQhuVaQQkJ4XIEVscG2QBJmpJbytlT2gkh5ZFQrTVg1CaxoBMH4hmqjjI/Wibgqi6LnkJobHxY3R1FKvdR+ppVeYcsdVpQhuYK9IPgDJ9TWw7Iu2I5KPpaKwby9TwPATHlxrXdk3N/rcRXZl8Dz+n/2G/bNerFQYZdqnBrzi9oaWRVF7LUkzFEVKqFxVEjVZQSzAr3BrlRkwBSeXVZKSVcprQ2tj3Ps/wC7htCStatgI8JPIdaH5Liy5qVyMc5jcg8RJI8qiz7J3VsO93HeqTCSDfwB4WqDsr7LKEFJSpFlJUIINNpaL8i1tPT4NQHIrxzFATVRx2KpoKnF6U7cTy/WlpDNi4mXVf8AKN/0qti84baOlagkzAnpRZlAQkAfXWhmbZWh0yoX5itVXuY2/Baw+aCOfnaq+c5qkIngKCY/L1ISe7VHQ7f0rHZvjMQv2LgeM07HhU3yT5c3b8bhnC9oRqXqJvsK1uU4qEpPAgVzHA5Kvj59a6Hg0wkJ6AUeeEVwB005SvUaUvCKouK40PbxpSdKj4HnU68RapdLLE14B+Pd3rHqwDmId0NiSTc8Eg8TyrU4haStIWYSpQSfMxWpwWGbbTDaUhJuNNpPXiT1N6dHJ20T5MfcZn+0eTKWwhltMkrbTx9lIIlf+kCa2WThaW+7cIUUiNYkBcW1QbpnkagYavJq+zalqbao6cVdnpJqJdSOrmoFmgZ0URO2qq8oBJNTqVQzMn4rB0UTfeRz+dKgX3kdaVWamL7kTn2G97h+L51quyy4gVm8Ai0zeD8zRvs8v2kim5t4shwOpo6Bh3atpVQ3CmrgFedR6jRMpVVn1VKo1A6K4xIqLpzdeKQa9bbv0rQy6yKG55j0pcaRaVKjrsTHoJqbFukCEm8cayjpCFlTrgUtREAWAk2AHOjhGwOHZo3mdVPC0tJj1p2GcHSvXsCHLHah/UJkLePB2NTjFDpUH/p1hFkp0+BI+RqdnJmea/8Aea16fAKk63IMSCoWFCn8ABcj4VoV5a0kWUsWO6pn1FCMZlqVTLjkeI/IVsXQLWoGqCU9B6VB+1kBUdf1qDHZAkzDzgPUpP5VWwfZxuZWtSuV4+VUJQq2yaXcTpIMY5etEDexHiNqtKaUEieleYHL0iAJjxq5jXBEUlvwiiKfLAWIy04laWtWlO6jedIIsOt/Let1hkDhWLy9JU/KXdCkiQOYURMjyFbPBbXMnj1PExQ5XwjIpU37L6EU8GvEqtTFKoOATxxdRKXTVr61VddoRkYk7Kk6pVtQ3ALcxIW4ltkYf2gJ1FZKVFJCv4Tb0ioM1Q8ssobQrSF9445wgGyOcnfwFH8NhwlkgAArm3U3JmmLZAybvYGfsdHJPr/SlUv7awv/ABU17VewNo47l64udr/M0YyZz94noIrPMe6ZMfCiuAf0qJ5JB+N6fNWmebB00zo+DXaiSKA5U+FJHWjLDleZJUz2E7VosRamLFIrqMuChNoaE1IIFRE0ledaayF8zNYntdgVhSH0iUtKBUBwHFUcQB+dbnRUbjQgyN9x0o4T0OwMmPXGgfhn9SQpJsRPlRLDrmsplWIDTzmGmySCif4VXjyv8K1OFSK6caOhLUv7PcS6RvVRWOiiymAoR8ahZY0KMR40CoKwcvEOK2bcPXSQPjE+VC8XmBR76Fp6lJg+cRNaz7wdqHYy80cZL0C02Y/GZgVX4fCnZaVrVySPjRIspWSkiw41bQ0lAgCOlOc0lSRNHFJytskQ5AodjsVbevcW8OdZnPM0CRbeux47ZuXMki7kiu8x6IMaELPltHqQfKujosd64Xk+bLafDwExII5g7j65V1hnEPLaS822p5ogELZIdAkbKCfaSRsQQIij6jDK1Qvp88Kak/JpUvVC69WXV2iSLGUnkoaTPgYNe/tidql7ciqMoew64/VdajFqGIx4VV/Dug1mmhqknwXV5sWmtRaWspH4bzWI7Q9tX3UFplpTSTuozqjkOVdAwxFPdyxpe6RR45xi91ZNlg3snRwruF/wn0NKu6fsBn+E0qu779EP4ZezhriLxz38atYTa9p4+NOxmHkBaOoPQipcO3sTsQQfnTG9hQcyPMvwm0VpcPjAeNYBxooOob9ONSMdoiiykmamnh1boqxdRoVM6P8AehFMViRzrn7naoxYGnZS7jMY4UYZtTiuMRCf5lGyfM0C6aQ59ZFG8GKHOmnHJ5/GocB9meZLAL2IZZ5pTqWR8h8aLMfZKP8ANxryv5UpT85rex+YH42PoHftNMbj1pjDy31FGHQXF9PdTPFatkitjgPs2wLfvIW6f/2OLI/2ggR0Ipue9uMty1PdBSdaRZhhIJ6THso8yK2PTqxcuudbI439pOXrwOYgJUSSy0vVwUqClR8JTEeFGuzPaZLsJVZY3HPwrK9q+0T+bYrvCiyQENtpj2ElXE21Em5NDMLgXQoFKVAnbhwnj0FUTxRlGmT4s8oO/qdywj0i16ixSoM1hMiz55GkOIVuAFGwJgmCTYWrVKzALkQQpMyCINjBj+K/KvPnhlFnqY88Jb2SuYjnVZ1cmOXGq2Kxeke4diSqDAA3JqBxpxBMpVIN+OyinzuCPKtWNmyzRXksJZgkmKH5jmiUDeoszzBen2UKNyLcxI23Gx3rHY1bzhkpVtN5FrC077in48Le7JsvUxW0Szj863rOOqU4omrbeWvOGEtrMAk24Cx+NE8Hkq0gKUgpBtJEXFVrTBELbmwWcPpQVHyr3Ic9xGDc7zDOqaVxi6VfzJNleYqXPHb92nYXV48qEmjjurAlV0d77F/aph8YpLGPabbdVZK4lpZPD2pLZPUkda2eYdhsC9/khtR/E0Sg+g9lXmDXyklXOum9g/tbdwiQzigp9kRpUCO9bEbX/wARPKTPU2gZQTBTa4NX2g7EvYUd42ovNCZtC0DmQPeHUbcuQTBYiYg11zs32owuOQV4Z0Lj3k3SpP8AMk3HjtWT7adk0Nq+8swhGod6jYSTGpPKTuOs1Llxrkt6fqXaiyHLEkgGiRFC8uxIiOX6US7yahZfK7LOr6k/rSqOaVV2hGk4a07cpOyj/wBW9OSClQ1bTvVDDq4TOxFFRJRB5Tfny/rVL2IUTh9JEbRsfP5ULzFsato2NSqEiY2N/AiPnTs0cCEBR5G311muWzOCXYTsWvMH9MlDDcF1fHohP/Od+gk8gfobJ8oZwrSWWGw2hPAcepO6ieJN64hk32qsYDCpw+Dwy3F+8466QgKcVdR0p1GOAEiwFZzO/tSzLESO/LST+FkaLfz3V6EUyrEN2z6JzztJhcIJxL6G+hMqNpske0T0Arn+cfbfhkSMOw67v7a4bSeRAkrI33Ca4I46VGSSSdybk+ZvTZrlBHUdLd7fY3NcSzgy792ZedCD3AIVpPAqJk7cI6zWW7UZfgWC60w9iVvtuFBDjbaUHSYUdSVSelq8+zv/APKYL/30fnSx+WHFZw7hwdJdxi0aonSC4ZMTeBJrOJfscBMHjFtHUhRSeY/rvRxvMXXQJXtMQlI3kWgWsamwvZrDnDPPLxDwWw6GXEBlBBWpSkp0kuD2fZEki00Vw/ZENPYxvviU4ZzBoB0e8cStCCSJtp1zxmOtc5R+/v8AM1UnuUy66v3lWmYhIve9h1PrSxRxI9oKmAYMJkAmbW+Na9HZ/Dh3EN/eHQMMhxTqyyn8Cgk6QF3F58qjxeXFpamlEEpj2hsoEBQI43BBpDy0VQxxkYnF57iFagpUAp0kBI2vNyJk6jcczUTnaPEHdw+YSeZ5cJPqa27XZxp1Dy3CUpbSn3ACVKcJCRciBIkmg2B7GB7ENNElCXFRr0zsDtNjejjmgwZYGjKIzh4bLPmAeM8RvJNaTsPgFY19wPuuIS0w45LaWyYSUkpAUmOfL4mhycljgPo1uPs2wIDuIEgA4V1MnYTpEnoN62eRKLoX235B2Ky1xlDT7OI77DPj92stoSsFJMoWnTAUDuQbwZ60M7zZfdhJIJ/CkBKQCE6ZsOAEeQrXY/DoQ1luASvWh1ZIfQPZWpxwhWgE20zMHpWbf7JpUpxSXlLb7rFKCygBQcwp0lopkgC8gjcUON6n8uDpy0RqK3MK6ieZMkk8z1qJ9qEjxFbXOuxyWUpLTqnIOGDwUkAo+8plC0wfaTMoveeYoR21y3D4d77uyt9S23FJcU4lsJMAQUaDPE71Xri1sSKMr3MyKRqwpMVA4KEeWMrzN3DuoeZWptxBkKSfgeYPEGxro7v2rPYxoYd5lCVSklxBN9P/ACnafGuWmpMI5pWk8j/SslFNHJ07Ow5Xj5ArS4XEAiuYZRjtq2GBxthXmZcdM9fDl1qmbHvBzpUL75XL4UqbTC7ZxPBugHpAvy8+FGGXAURynjz+R6VnEKKZKSZ2I5jqKuZfiDJ0jhePTaq5Rs8pMuB6Bud4MjnQjH4oqBB5/lU2JdJCgTePo+tVMbdKVAb38CPZI9b1sUZJlE15ToryjFjadXkUq440/wBmhR+1MJr1R3o06Y9/8Mz+HnxrW4RzBNZriMSz9577C/fH3Q93XdlQSpACNAn33BGrh1rC9i8ahnH4V106W23UqUYmAJ4UZT2jaadzR1AbcU+oJZDiNSVIU8VqJBtGkDfpSpxbf7GhzOsFoRmiEDfMMIUjb/EJWN9verR4/K3k4jMnFIhLuIyvQdSTOh9kG0yNuMdKyfaLtJh32HiFw4+cCtSdJA1MoKXOGwgWq2vtFhS/j1hyUvvYBbZ0m6WHWlOeEBKt94tQqEmuPvYByQcwuTvnMM2aAA+8M4jupUk+88garEwLyQYNqdhcczisWsp9plpohMk+2nDt6b8QCoelCF5vh2sRmGIZxKSvEtPFoJbUkpcU4haJKhB23qL9q4ZOZPPNq0NPocSqBEKebAWdPRyT1k1ksMn48ejcfUKPLNqQhGGfKUJ0uIwrgSdRCe9ChAvsCCRynjU2VuD/AO3p0Jut/wBq8jSoTHjN6yeK7TMFl5lLnuowjbZI0953AVrVB90Sq00zLe2OGb+6F17QcO67qGkq1ocghQI2KSII86meKRcsqcfv1QbRlTSyh0MJVrbZ/cjVo1u4ktFW+qAlJVvA34UP7KrQMXj2mjqCcPiQkm9gqBJ+poVhe1DbjQaS840leCS0p9KVDQ6l51yALFYKVwSnaar9hMfh8Kt4Or0IWwtvUAVmVQJIG9qojhlpbZJk6haqRoOxaJwOE1HUW8zb0E/84ClAchKiae7+5L+DJlaMPmD7hvAL8KSkHjCIJItJihjGfYdlWDw7JX92wzwdccX7ziyqSopGwEmB4DhXh7RYcpJWsl0MY5kHSTKHXNTIJ6SR0pjg7utvv7/cnU173C+Ib/fYwG4OEy5N9tRWkI36z8awX2i4FScxxKjphbqiiFJVYaQZCSSm5NlAGtL2i7QsKCQ0TpWcMrEKKY9nDJGlCf4hqlc9AKzHa9bDmIdxDD2sPOrWUlpaNAO0lVlGx24VkU4tN/fA2ElJ7eDOLPjt8/7E/rUDoE2FWFp/L5xH1yHKonPo01BsrkU1G4qSaiogQzg8RpNanLMfEVi0EkTRDA4qk5IakOxzcWdF+/dfif0pVlf2genoaVI7Q7vv0ZtEJcIM6TYjjHG/Oo1Etr5xMHaR9Wp2ISdar/UAiosSZEePxFVExcxLsPAaRcbgXIWmfOqwaBbtuP1j9BRB9oRgnv4m4V/oKhQ5r/EUkcUqHncz8qxGtA815SWbnxpqjRiz00jUYUacDXGEgMV7FqZNSRauNNH2azt9hpSGlJA1ajLaFbgDdSSeFF2e1mLJ/wARPk016e5Wby1MFPJQIPjuPiI86KaOVM0R8ojyZGnsw432oxR/zB//ADb/APCi+SZjicQXAcSltKEa9RaQRGtKLwm11AzwrIIrU9iUoBxJdUQ2MMSuADYPNE/AR50OSMVG0v4Axybkk2e5nmmMZ0oUSpxeI+7pAQ1HeSmRdIEGREkTMzY15hcXj3FOAqSju0hSis4VIhUaSkazqSqYChIJtvV7DPKxrTGJUgjVmWHxSbGNJxBwwRPROhXqaH5xjNDeMaR/kYBgJciyyrEd6FondPtwD0qbub1S+hasXx5f1CeRuYl5srOMUjSVAp7hHBCnLWH4Umhh7QYgTDxjnpQCRwkaeVFux2KS9g1upEai4VDksYR0KF+R+dYxTnETEeHCqMcYuUtv4RJkbilv/YSe7V4oTDx/2o/8ahHabF/8dX+1H/jQtKJqw1h9ufKmduPpCtcvbKmcuEoUtRlbioJjmdSj8D60HLfjtx43HoPD1ox2gN20QLAk+e3HofWhAknoTvt4bUrI9y/p41D9ROCxiCIg26eV7HltF5vVc67fXHyq4tR8AJ4c/K3pF/Oq6knhvefrjQIeymoH+tREVbi45/1NRrTRoBj8IuLVIVQZqohUGrYXIjnWtGWWe+H0RSqDR1Hx/SvKyjrCb7WooNoUiOVxb8xQp1GmBYnlyv8AGp0uSjSd0klPnY/IVWfNud/nQJDGH8IT90aB3S7bwKv0rPpu+SOKzbperRxpDWmbhWoeNUEDSCrkIHVRP5b+VdFVZ0ndEBMk+Jrw14nlTV0YoaacB50w8aSVQeVcYS/XCrTLSlFKUiSSIHE7n68DVa9jV1rEKQUKSYUkiDyMmuCNKnJHwLtKBHMixSAefCR61dZyp1cFDZUFAERHGOtveA8xUbeavKF1g6gdUpT7UxM2vsPQVcwGZPBJCFBJTEEJTOk6QRMXEpT6J5U7c85uL9jE5K//AMM23kgfxdeh9DTczceYw7zaUe2+nuVCJISValEGY/BHnU7OYOz7KpmSZAO5M73vJHnQDNc1ddxKghcJblNgI1apWQI/it1jrWSuqDxKN36LmQ5pjgptpttMtJaQlBBIPdvJeSYDglRWBcbgxVPH5pjClTZQnSvDoaUrTBLaFd4CTqgKlQvGxFhUXfOa3ilYSUkAqgQNKRYGLRFgKELzR5Ugrmd5Cb2AvbcwPQcqn0rUXJvSn7Nr2GzTEMJOF7hvS4VQoo1KUtSSkpUdcCUKKRbkONW38scTq1N6RvA/DqkD5GKy2BU7CVaoIOqYAM248dhW0YzNS0FYJ1KjWIkakwNjysQevSnQi4keWUZMqDKXJjuzNrfEeNWMJlThg6YFoJgCIF55e0Ke1mDoMlZKhtIBgW4kcePSajx+YuBuAqFaSOHsp3McrGP9QpjbFJRMrnayXVKUCEmyJ4pRad+JgmI97pVBtUzzIvY28xsJm0jwNSP4hawNZKoB3G2ozA4Xt/WmKQRx4DeTff6t5VLdnqxjSSGuRBtvsLzv4x5X47Wpq9/HjfebmQB6Gd9qcsnnH6D+45RFMKfKASLW+Njw/U1xoxafqBxEeRt47eNRKFr8vr68KnxBAHlfefdniOu4nnwFUlOFR6caJAsYo16lUcfOvFo8hTaMWTajSqCK8rqOLrm5+uFRnbzFKlQBjXdq8xPuo8T8qVKuOZXFemlSrTCNP16V4rc+FeUq4Elc41aHu+YpUq4L2aLBbD64UQwn+J5H5UqVUHlvkt5R/in+b8zWUyf3nf5j/wBSqVKhfIcf8JfseP8Auvf+9+RoOx7w8a8pUlf5Mv8A+F+hr29vSjPZ/wB7/V/2mlSp55iJX/fPjVbNv83+VX/WKVKufAUeTLn8P+n/AKKcPw/+2v50qVSHsCTsf5lf9tR4ndPgPlSpVxhQf/M/JNNRw8D8jSpU3wK8j3N/rmaiV9eppUq5GMVKlSrTD//Z">
            <a:hlinkClick r:id="rId4"/>
          </p:cNvPr>
          <p:cNvSpPr>
            <a:spLocks noChangeAspect="1" noChangeArrowheads="1"/>
          </p:cNvSpPr>
          <p:nvPr/>
        </p:nvSpPr>
        <p:spPr bwMode="auto">
          <a:xfrm>
            <a:off x="158750" y="-447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data:image/jpeg;base64,/9j/4AAQSkZJRgABAQAAAQABAAD/2wCEAAkGBxQSEhUUEhQUFRUWGBcYGBcYFxgWFxoYFRgXFxcXGBgYHCggGBolHBgXIjEhJSkrLi4uGB8zODQsNygtLisBCgoKDg0OGxAQGywkHyQsLCwsLCwsLCwsLCwsLCwsNCwsLCwsLCwsLCwsLCwsLCwsLCwsLCwsLCwsLCwsLCwsLP/AABEIAREAuAMBIgACEQEDEQH/xAAcAAABBQEBAQAAAAAAAAAAAAAFAAEDBAYCBwj/xABFEAACAQIEAwUECAQFAwIHAAABAhEAAwQSITEFQVEGEyJhcTKBkaEHFCNCscHR8FJicpIVM4Lh8RZDU2PSNVSDorKztP/EABkBAAIDAQAAAAAAAAAAAAAAAAABAgMEBf/EACgRAAICAgIBAwMFAQAAAAAAAAABAhEDIRIxBCJBURNCgRQjMmFxYv/aAAwDAQACEQMRAD8A9iK08U9KsZcclar47F27KF7rBVBUSZ3ZgqjTmWIA8zVqhfaXhJxWHNkOEJe0+YqW/wAq6l2IDKdckSCCJml7gdDi9jwy4XMWAzhkkoudh4wNlBPoD0NRN2gww3uqPCjkkMAqXJyOxIhFMGCY2NUuI9mWxNgYe/dU2gxYhEYMSNbfiu3Lh8L+LzhRtIbu12ZD3blzFOLxuWrNt0Ae3bY2u8zFrYuFXVs/ssDEc5p6DZet8bw7ZiLghc+ZiGCL3Ui5LkZRlKtOvI1xc7QYZVZzchVEsSriFIJDnw6JCt4ttDrQnD9kGW1esm+pt3mvMSEcODduveXLmutb8LMPueIDXeiWO4XfxGGxFi9etfbWXtBkssmUurKXIa62bcaSNt6KQbLbcTtC33pY5OuR/wAMsgabxFNguKWbxAtuGLKXAhhKDKCwkCR4l186sX8PmtNbmMyFJjquWYn5UHt9mVz2Gdyws4buIGZMxm2c8q+nsezrvvpS0BZtcfwzEBbgaVVxlV28LzlY5V0BytE9DV44hBcFqRnKs4XmVUqrN6Aso/1CsxwbsfcwzI1u+hKWbFrxW7sfYd54oS+AZ7zZg0RRriPDHa/bxFm4iOlu5ah0NxSt1rbzCupDBrS89ifWm0vYNndjjOHdgi3ULG33wWfEbQYrnA3KyCJrm3xqwzZVfMfAfCrtpcUMkkLAlSDryNB17FqFP2xDixZtW7gQBrdy02IY3RrBDfWGUptlkEmdJOGdmbli73iXkIy2Vgpd/wCzZWydFvBTIUkZlMTzij0hbCZ43hwpY3UgLcY7+FbDZbpYbqFbQzzrluP4YGDdAaQMsNnlg7L4IzahHIMa5G6GhGK7HswxZF5Q+NtXEvnu9CSCllkGbw5EJUiTm30O9ni3ZRbndNabI9u4rs7m7cZwtq9bVC4uq4A75iIaN9NTR6QthG7xrDrGa4BILRDZsoJUuyxKrIIzEAVy3HcOGZDcGZQWIytoonxTljL4T4ttKrWuD37dxrtu9aDvbS3czWXdfsS/dMs3swIFxgQzNJg+HWZsbwVrly85uAd7hfq8ZdjNw5/a1H2ns+W9LQbJP8dw+XNn8JKgHI4kv7IXw+KfKreExVu6ua2yuJIJB2I3U9COh1oBa7OX1tW7ffWvsrlm4pNu80m1oQc99iARGgIA86J8K4Y9l7jtcV2vXDcuwhUZhbt2kFsZzlAW2JnMSSdtqboabCeWmy12aVQGNFKnpUCOqVKlUhCpUqVJgKlSpUgFSpUxNMBUxaKG8W4l3Y03/Xas9cx7MJJknros9AOnnvUlFsZq34hbGmbXoNajfiaASdB56VmLBPkekDX9+tTXUYjwu390H5RFS4IQdHF0O00x41bB8RK+ZiPkazSMynQZjpMNJPqBE++rNx0YaqVPw/5o4IDT2MUj+yymOh1+FTV5/eOUyhMg7hdT7wR+FXuHdqGQgXgzJyeDI9RzqDjQzZTSqOxeV1DKQVOxFSVEBUppUqAFSpUqAHpUgKVAD0qVKpCFSpUqTAVKlSoAVUsZiCJAE+c1Ni72UabnQUNcgCCZPPoKnGPuMDcVDSJMxqffI/Q++htu6Rrv66D8NaL4sg89OdDbtmaqyZ+LpGrF4/JWy1heJJJWAT0if/ykVLevEmVBG28Ae6P1qpZswZEfGNPzq/asjkp9237+NOOXkhSw8RleRDFR6mYPrSvMxEQG85DDyO9SfV82w1qndtEHUEf6iPwNTUiviU8VYMSRBHQSNPKgmJ1aDA8xp8molxEkDwlp9QZ/fpWdxWJY6HSjmhcGHOz/AB18Ncyks1onUHWPMcxXpWHvK6hlIKsJBHSvEbF0kx+zzieVbDsFxwpcOHueyx8E8m6e/wDGk/kg0eh01PTUhCp6VKgBU9NSpCPDL30w4kqSLIWCRJ5HpAI+dQ2/pPvuRmVZ3kCCNtNDvrvXnd/iZMjKPFGbzIkT79PhVS3dO4MVb9K0aE49Hu/Z/wCkokhLwZv5tJjz0r0nh+OW8uZDI+BHqOVfLnC8QxjSdfn/AMV7r9G9xjbIPLX47D4CffVKtOmGSCq0bilSpVYZwfjbkOB5f8+86CgXF8blfIvtE7UQxt77Zm3KLp66gfiaA29Xe4eUgHqaU5cYF2KHKRLcaDH7PWuAZqs12TU1g1zW7Z1VCkWltU4SJiu0NJqmkQYNxCwTEidxy93Sq9xxGrXB8/xiKvXUmqN/Dg70ubQ/ppgjGOJ0JPqP96EYwg70ev4YChGPt1JTZKWGNAwPlIM6eX5jpRjEoyZLqGGGojy1gfjQ+zaDSvMjSiGHQmwVJ9g6dR+zWzFLkqZzc+Pi7R69wzGC9aS4uzqD7zuPcatVhPos4oXS7h23tEFf6Xn8/wAa3dTM4qVKKVIQ9KlSoA+ObWHLSdQP9/3rWo7NYBLsDJInfc0JsYc3CoAiZaPIGAAeRAj416T2J4cqoNKjnyaN+DHvZawnZ62mUhBprBGnvr0zs9ibTJFtQhG6Dl5jyrMFK4t3GRgymCP38KywyOL2X5cCmtaZ6BSqpwvHC9bDDQ7MOhH5VbFbU72jlSTTpmRxbFi8c3YT6GB8KH4xgihRymfU1LfxJ79knRXb4lifzqpxQ6+Q/wB5qjyHpG7xI7IQ09PeantsRuQB6GhX+N2UOWdf3zpx2kSJzfv8azKDNznHoPLcPJh8Kk71uk+hoPguPWrkAkSdqv8Aer1oaojpktxzzhfXU/KqlxhyzH3aVYBA2j1NU8VjABqZPwFRokitiTPJvnQTHJ5x61bxPGUG7AfGqjY625gke+pqLG8kaqytb8LCruYBugbQ9P8AaheMuBW02qZb8rMnatGFNSMXkNOLQc+jjE5OIvbbd7bKOnhKt+R+des1479H9vveJo4iEtXHPkfCmnrnNew1eznselNNSoAeaVNT0gPm+3ZUFBzg+6Tr+Vbjs4AogeZ+dYZrgF4L/KZ+INa3s1ck+mlZ5rR08T2awiuGWukNDOKu9yVtnKo3br5CqKLwtwDiIt3ws+G54SPP7p+OnvrbivAjhsl9SlxpUj3+c17rgcR3ltH/AIlB+I1rXheqMHlw2pGV4zgcmLL/AHbiz/qHhb8j76D8USQwB10H5VVwPac4rEXEKuCrABm9mSdh0Gnyq1jR4jVeSVqzRgxuDpgfDcGtW5e6oY+f6VziLWGOwUfCrPEjcAJW2XI5DnQTjXFL9nwxbOa2CoFtnBcyMhIjLsNTpvSgpT6LZyjjWwnawVkjQDyIovhbenWs1Ywd0hCV7ouoaE8S68iN1PuitXwjCsn+Z7qhNNaZOMlxtEWIcqOlAuJ4lY1YfGiHbR2CeD2jpXm1vAX7rjOzLm2VRmc+g5eppwheyMp6qgybK3Do0VK/B9DluT5Tp8tqocQtWcFnW5h8zAqIa8BdJYBtEEkwCJI013qHDY20Lqqme0WAOR+hEiDqCCKvcZpWZVLHLRHcLq5Dezus7jqD1olhrsISdB/zVPiykw+nPX1/YqjxKw1y1aUHfUnkOc/Cp49uynLrR6f9CWGBW/fO2lpW5ELLMR/q/KtLxj6QLFm4bSJdu3B0XKn9539wNZDsdxojADDWrSoqmFuKSMwk52I/jnmDHpFT2uHRsPedT8aryZUnSJ4vG5bkFLvb6/EixbHqzH9KD4z6SMYp8KWPej/++p2wnWqV3DL0HwqpZJGj9PD4K6/SrjxvZw5A6JcHz7ynqpisEusACnqf1GQ/TRMmwnEk8gFX8T+/Wtt2S9iTWGV/bfmWYL6sxQH3CTXoXZu0BaUDYAVLL0SwrZoFehvFcVlXKg1OgirpGlCeIYa4ZNuJjQnUesc6zrs0pAz6oFdTPkSeZr0DszxPLbAUh7eu3LrlPPWvDuI8Hxl28vekuJ12ygTrlUjLt1FescDuC3bVBoAoAGg28hVsvRTTKX+4mnHRQx94YTPcKE+LMI5xqPnU2HxXeHN1o2LS3QQ0EdCJBoE9hLdzLbOnTpVb6LY03/YWtQaVywTuFM+VQ4Zqnu3RyqKCtnKWlQTp7hFRpfl/lVZ8RmOUHbepcGkmjZKvkGdq7kJr1B+Bqrw5lcctdfeaI9oLIKa8xWa4MzKyzGVhoehHKpLoWtB7G8Mt3NXthztmOpiIiW8qr3eFWzqUUGOmsDYTRmzqNap400ucgWOPwZXtDZUJoKBYBlum3YkSdxzgQT6aUf48ND6VkeyOmNJH8Lx8q04pel/4ZM2P1r/T1vg+FUKAoACiABsANhRU2qB9msQtwuEeShysvQ0fYVn4/Jpb+CpetaGhOIta0ccUNxg3qL0NAm6ka0qfFab9KVCB0eZ3L4W7bTkss3qQQPx+dek9mX+yQeQ/CvKk1uu39XyP6CvTOzl0BABWnOtIzePts1amu4qtbepS1ZTUcXbS9BVe42mldYi9pVIPJoJRRZ4nxdks5bIHeEQJ215nyG9ZPspj2vXLrM5cKcuYgCWOrEActABWxtKCNQD6jWg2I4RZwpN22SneuAU0KlmOpHNfwqaapoS/kkvyGO/iql3GlzkXc/uarYksdF51Pgra2REyx9o8z/tUEidUdcWD2bWayMzDcdZ50HwXaNlWbqm23TWPcSBWi78EUN4lh0YEbg8qkmvci7M12r7YDu4RgWOlAuynGnuXFttsJOlT4vsmhfNsOlXeG4BLJkACtP7ajS7Mn7jnb0jZYTHR4TvT3r00Ba8HWQYI2PQ02Hx7Mmo12Pu0rM4GpTRW4szOciKWY7Ab1P2S7JHDk3rxHeMICjUKDqZPM6CquDvXfrdoWhMznMaBI1J98etb+zbnepcpRVL3IUpO37FHs/wQWbj3Qxz3GJbpl0Cr7o38zWhcVCginuXKHJvsjxS6OLrUPxG/lVm9cofjLypaa5cdUUaSZ+QGpPkKreyxIz3HeIhPTp6a09Au1/gUXZzW2Ghysm4kSGAInrSrRjxOStIqyTjF02ZfCbM++5/+41vez9zwkCvOcBeiZ5iI8zP61t+y9+QfM1bmiUeO9m3w50qwGqjhXq4DWJmwhviqyrrVx64tgUDs6Vsomsd2jxTtcU3mVbaEFFBMlgZBOnWNK2N9+VZHthwV76Tb9pPEB1jWPWrMdXsXJpNpWafC3ARVPE8FN4z3jpH8MfmDVTg+MFy2rDmBI5gjcHzBoxbuEjTeo7iyb2tFKzwhhp37R5qpP5VaPDyonv59UH4g1Uu4hgdASenOkLeIcaIB/U4/KakrBg7imEutMXkA6d2T881ZfHcOxBMd8keSkH4TR7idy+m9ufNSD/v8qBXbtwtGUyauxtoz5qeqCHCOEOix3med9KPXrS27WWqXDkNtfEdeZqpxXiEjeoSuTHFKKJuz12537lChWACCYPMgit9g2ECvK+xVwPjLjT7KR6y2/u/OvRLOIjnUckaY4z5IMO9Vb12ql3GedUb2Lqt2ySRav4ihah7+KyFLiWrTW2tsQVm4k5yCd01jz1p+8JIjcUuP9oMRaVTawvefzZ9AfSJqUVuhyaW2DPpbxyjD92YzOyZR0FuSx+JA+NPXn/Ghi8TdNy+rZjoBEBR0A5ClXRw8YRps5HkKeWdqLroHDwmOh/CtF2dxpVlnYlvy/U0K4lhstzqCSJG0gwR8asphzlgT6esQfdrUZ00XwuLPTcJiRprRFb9ec8O48EhbhgjfpRb/AKotD74+NY3idm1ZEzXtfpJcrDf9XBmCW1d2OgCgkk9ANzRvC4biV0TbwN8T/Hltf/sIo+jL4IvNBdsPFxXFy4ADUeD7I8UeM64e0Oea6WI9yKQfjR/CdibVlTdx+IFxF1YaWbAA18ZLEsPUgHmDUlgkRfk44+55XhuMCzjbttvCjlHWdB40VpHk0z763WBugjTWvNPpX4zh8XxBrmF1RUS2WiFZkkSg/hy5QP6ekVF2X7VPZhLplOR5j9RV2Xx9WijB5dycZHrOItiAedQm8BzqphuLW7qSrA+lVL+IA1JjyrJxOgnofiVyQffQ7AoIk7zvSGNk+IATt6ChXG+OImi7+VTjF9IhKS7LXEseF/5rG8Z4tPhU+pqjjuIM5Mmq1iwWNbMeFR3I52XO5vjDsm4Vj2sXVuLOh8QBglZ1WSDE9YNep8AKY/TB41Fu/wDy+JXI/wDpuISLnuWeoFeVYy3khefOqqtBkaEbVbKEZq2ZvqTwvime143stxS2JNpbg/8ASdW+TQx+FZ4464jlLqsjDdWBVh6htaLfRv8ASyUy4fiLkrsmIMsy9Bd5sP5t+s7j1fifDMLxGwM2S6jCUuowJX+ZHH4bHnWaeCjVj8x+55Tw/GzWkwZkVmuI9nb2CxItv4rbSUujQMByI5MJEjzrT4BhlEVklGmdCMlJWiRsOh3QH3U9dtTUhOjxZ7mZ2TqzEdJOp/P41PhHg+LfkKGICXaDEMdfjRe+Igz++Va50nRjtUQ8StqyEgSRG3nUfZXsxdx+IWxagfedz7KIN2PXcADmSPWpWyqHkjWSPfJA+M/CrHZz6QrmAtOmGs2hcuNL3nlzlHsKqiAoEk6zqT7rMVvory5Ixj/Z9AdleyWG4fby2LYzR47rQbj+rch/KIFVeOfSDw/CEi5iEZxpkt/atPQ5JCn1Ir5z432yx2LkX8TdZTugOS3ryKJCn3igNXfT+TE5ntnG/pzWCMJhjMGHvMAAeX2aEz/cK8p7QdpMTjXz4m89zWQpMIv9KDwr7hQmlViikQbbOlOtEcPhi21DKMcGxAXRtjpPQ9DUMidWjR404qVSJ7WEuqJQkehiobmOvA+JmnzrTYKJq3d4WtwGQDWL6y90dPhfTMS/E7n8Zqk90t51qMZ2cAOmg+NVk4QAdTVsc+JLRnngySe3oDYXCFjRru1spO55DqasQtodSdgNzQvFOzEzv+A6D9asxxlnf/JXly4/GjUf5Aq+2ZidzzqNliry4Xaq7iWNbckVFHNjLkyvRvsv2pxPD7neYe4QPvIZNtx0ZefruORFB3FcVV2T6PYONfScnELdpFsvadWzvLBlOhXwnQ8zuKvcMx4IFeL4S7lYGtxwTie2tYPJx1s6fiZPTR6Wt0GlQbBYyRvSrHZtPIUxGV2MwZI8jqdzyog2OBt7ww9+340KuWpd15yY6T099dYYghlYbSZG+kSPxrpzhF7OXDI06Z1jLpafL8xP4g0Oq4NdvvKQZ6zH6VUIq2CpUZ8rbdjUqVKplQW4FwhrrJca2zYdXi6wmAqKbtySASIto7aA6AxW+s9kMI8r3F0EXBbJAvZgGZ4cKZAi2+FeD/5Y9ogUH+j7E4n6ri1tPhEw6hTfOJNwAi+DZUA2wT1H+rzqPi/bvErcZC2FuxcS41y0rBLjo2HdG+7IAsIkQNJ5wQDKfbDs0bTB7Fl1si0pc+IhXGXvAWfcg3EHh0IIjnQDBD579CKP3+2F+5hDh8tsW2XIQA06G0Q0ltGAtgDyd/KBfDrYIq7HH3KsktGq7LcKutctubbNh2kljIgAXBoRqVDIwMaiK3eE4dhWkr3xXIHHhacrEIpGkt47d0GB99YmIrHcK7RXbNu2gW2y2hcVC2cMBeLm5DI4IzZhMf8AjToZkvdorqotwi1bFpUt24XQKlyxctpqfF47A1YnRnkxEZ83ip3JJF+Hy5Kk2wh2iwptvdKowsoTDENEAIdc+v31/u0rEXuIZmi2Mx+XqaM3u0N69YfDr3QsZcpt2wTlBa2VKsbjag2zqSf8x53EP2d7K3MRbd7Rs2kRkQ945Us1yQoBIgkkRqRvVOLwY3ykaMvnyrjHsm7KcEtXkvtf7wmMqXEViO8ynwnKDCqWtk+o60cHZfBQpt2sQ4Y+0wurlVirjUCDlslzI0lN2JgC8JxK9w8PZyKHFyWz5yVdco0AbKD4R4gJgkTBqt/1ziCxdVtZ+77rvCGLlIIAgtlPjOeYmfLSt/BrUejmOae5dlPtvwZcM4NpLi2mUkG4CDmVnzCGg6DKNvnIGMywPOtL2q4g95VLqoJa4dJ/7l177+0SdGcgeUb1nSPh8vSqsrd0aMMdNkDVHU1wCoTUESkhA1dwOMKGqNPSlFSVMeObi7R6BwTim2tKsjwrGZTBpVy8vjuMtHXxZlKNkWOP2jnlMj0O3yrrhkNfQHZiV/uBWu8UVOpnYr11U/8AFVsI0XEO0Mp+Yrorcfwc16l+Tq+uVVGxBYH4iq98eI/vfWr/ABq5LmP42PxC/nND7u/uH4VKG0mQyadHFKlSqZUbLsr/APCeMf04L/8ApFN2e7Hpe+pG9cuIMa19EyIrZWsMgk5mEqczfAVf7BcR7nhnFW7mzdyjCHLdUsrZr+WGAIkDcedbHg1klOGeBVW1fsOApGUfXrWIvuAskqobIBPlvSGYrAdlrT2w9u7cyXMLexKh0UMO4xBsZDDEajWRRS12OsG9iLNu/dVrF+1hwXtLka7euXLaey8qhZAM0SM0wYol2bt2hgsOS75v8NxUr3YjKcaS5zZ9wZAEa7yNqOYXDJ9b4mUm464q3eRGXIGxFp8VcS3OYyuZRrpm2gTNaI2kUyps8zQEGD4SCQQeoOop+22FP1i5h7OZ0wg+1IEDOCFdoBPgDMqgnr51quA+HBPchXNwY+4zMoJzYbD271nXcRcJOke0ao8Y4peGN42c50suo0X2VxmHUDbo7D30s0n0h4Ek7Zl+JIOH457IYultsrEgAspAJ066/IV6X2ew9p8DiVuXRZtPfwn2hBbQs0EZdpka7DcmK74otr6xdxF7uFNhr4LvbVvskvcNDCApztkvX1Egkm7vWf7NYlb/AAriAVSqjEWMg9ohCztbTzI9n4VDG/Ylmd+oIdo+CtjcTirjFrN44lrNu0VDAsthri53DeHMtoQQG1YcjIoHsWFV8t0lwwCJkADxhbeLYZs3hbKzAaGco2nTd8VgHEOut+w9plXk95MCweepRCzxzNuJqs8I63G0S3dNxzyVU4Vakn4R76tTZS0jyrt1g7Vi7btq9xri27btKKqDvra3BlIcknxAagbVmFrVfSYLf1zMjsxazhiylMuUDDWMkNmOaRqdBHnWVA0/ZrLJ27NsFSSOX1qFqlamdaEDVkEU1SOKjqRW9HStFNTUqVDU2uia4+p6TNRgxBpppqKByJC8mT/zXDGdaalTFYqVKlQIv4Pi921Zv2EIFvEC2LggEnunzpBOohulF+C9qr6Xy7X+6zm1ncWUuR9XTLZhNBoAF0jQ61makG1A0ei8LxVtbaImNbKtl7Kj6p/27tzvXEm5zfWd6OLxkMWuDFgXO8t3XZcEiFntszozBW8RBZvXnWF4ckKOWgqzdldUmR8xzH76Vu4mLk2G+Iuluz9XXF3Ut38xY/U82YkAMqOX8EhYYKdRAOlDcTjrC4i9dbHMbl5GW7ODBV+8OdpQvG+UiBoVB0itVwu6lzB4bvTpcuBQh3+zxQZ7mXkBbV1n/wBWOscpw2yjWM9q0S+Oa2hNu2zOPrNwMrSpzJ3JUQdBKRWXJ1/ppx669gHhsa99i6Yy9eBa7njh2dG78WhcVwCQQRatmDsVBEHWrXZjGpgUZcPjCFuFHacGGJKeyVLOcrQTrQ/6N757rHMTqVLGPCJOFx52Gg91VcK4KoRzAqeGKdkM0mqNgmOVPEuLbxOb0nDlpcoyFiS0klXbTzob2o483cvaW8biuoe59mLZ8CpbReZg92mgOuQzM0GxeOFoEFoUGQOZkzA6wQdP5qDcRusbbO4hrrjTeFUSq/IfGrJ6TK8atoh4rxi5iMnei1mQKudbaI5CIEUM6iWhVUa9KGlactTE1hOlo4NcXWipHPT9ioWpohI4pqc01SKxqVPTUCO8hLQBJJ0A1n0rv6q/8Df2n9K4tXMrBuYIPwM0Z4dxC7ceBkBCnUg7ErOk+nw86ABJwj/wN/af0p/qdz+B/wC0/pWhi6SBKeLY5TpBB08XkPUAU1p7olvBMliCrTJCtEZt9QI60rHRmWUjfSuktltgT6AmtFhRduIG+zAaTOQyJOvPXUb+fnTWLLy5BTUK3ssPazDSG0iDr/N50WFAE4Zx9xv7T+nnXZssFJKsB1gxRu73ge2JQkhgBlMaKjaeLeVEdD8BaODukCDbHiOytv7est1Hzik2NIi4ZclF15CiAMxpO21d8PLm2fYlRqApGpXNET0q1asuMx8HXYidjpr5CtqnoxOOyhxHjd+39XS2pHdC7lbKwM3swmR94FiR0IXemv8AbHGMULWkPd3LV0M1u5JezJDMc2pOZp/qNVi125c7wFNTpIMRAH8W8H4g0s15SV8AJDN7La5fDAltffyrHOTcmzdjSUaKnZ/jt7CJcRMOji77RuLemMly1AyOsDLdfz8XkKscCLG1lKtKt0Ox2/OphYugaG1E75X5kyfa23+Nd8BuXWzHwCTkiDoVb+rT2z8/Op4p1IqywuJJjgfAWBExv/vVHtAjMyBUYhV3AJEt5jyFH3Z8iSF0H8LHlOomRoB8qE8UuXBJJWMyqNDMexPtRz59fSrc+T00V+PD12ZruG/gb4HlvFO1h+atp/KdvhR/M40GTc8idXMnZ/MieXzqO4lxYbOmgVQMpj21yk+Lrr6HzrJZsAV6w43VgOuUx1mYqP6u/wDA39p/StIqXcqr4QNgch8PhO/jjlHPeqeDvXiZhRIRV0J0GbKdG08yfKpJkH2Bhhn/AIW/tNMMO+2Vv7T+laWbqEKMkCdcrH2MrAe1z/I1Txl65aT7hBIWIYERrp4ttBrz91FiAly2REgidpET6Uq6xOILmTGwGm2gA/KlUiJDU+DtsW8ImNY8tvzqGKIcP4ZcdDdTLCGNSAZ0jQ77j40AW2UHa2Ry2TckAfe61LdFsAg2XmJ9ldoPPNvrPyjShS8SuDmvL7q8jI5eQrv/ABe7MyJ65Ry91RodhC/ZVkhbLqZ3hZmCAPan2ivw9KdblpnAW0dASRCaggZdM0cwZ/Wh44tcJ1bmNYEwNNDHQmrFm+rMSLhWcoMi2NpjToPKgC3bFvSbJM7CLfLOf4v4Y/trnEWlKOosuGncBNJIMe0Y8I5daY/dPeyd/CE0JhdR/ST8Kt5T/wCYT1i3/Dvtrrpv76Q0Lg9tFDQl0kBpDZeROxGv3SJHQ1dxl4W7Tt3ZBCkSVUaxAJGY8yPjQ7huNCm5mckhivhVYKyfLWcz79auY68XQDvNCVPiCGBvJ8xA98VfbUTO0uQOsXLVzVLTaTICpGsxrmFPee0pRjZYKAQdFkscpGmY8gfjXOHsAOxFwTBmQsNBMR6wD6E1LiLZjMt1ZBgA5QDMLuOWrfvfP7mtdFK7irM/5bAZgdEUaAsSJzdCB7vOpcBiLQKDIwaIJyjUlYn2tfFB+XOrVsMwWbqwQSdF5HTnz3p7GYOpN0AxJ0E/ckb+ZHuPlMk6ISVl84xBbYhfDqRIEjTQeWtCzlYSLNwyUOqiIJE/e5wQP6jRLi2Ky2dXmXy6BZ2In4A0PsYyQAjZYIGqrMAiNPKfkanldtEMEaTZw2SW+waJ27tdPCsCZ9/v2qLHWkOvdXLaic0Kq6nLHOI/WrYtEAjvEg7+EbRl5HaAB7q6ZS5DG6pY9FHk3XqB+NVlpTsW7aiDZuNzzFFJg+c6az+91eFswO4cEZSQEG0mQPFMH8qrX+KXFYqCpykgGNYBPntBPxqEcWuaRlEAAabZTmETtqAfdTpi0XraKqr9g5bwySgIPiE6TuRQ/irIWARSpEhgVCmZJGx6ED3VIOM3IjwxAERyEAD5CobeHu4h2KIzsdTkUtE8zGwpkWU6VS4iwUYq2hG4kGPLSlTEcowDAkZgCJBkAjpI1rQpx+2IhSFjVZeDtB/zNYAI/embpUmgsucUxS3HzKgXrGbU9fEximweN7sRkVv6gD+VVKVMAi3FJEd2g8wBPzFbnsr22Sxh7dv6krEeDPbDeNvDowyauSyg+IyWG2lea0a4P2hbDhAqAlLheSdwzWGKx/8AQXXlmPOCE4pjTCnbjjBxty2y4UWiM8FVfO4AVjmJUSAuvOAT1oBZwd5CSLT6SDNtiJ8QIOm4yt/aelXj2gGUDuRoLwBzH/v2xbcwABOkgbCYjaHt9o2OfOisXNonWPFaVxm2mWZ2c7SdNiQSgHwJvy02mEAA/ZnQ6e1pvqPiOtc8RuXpUd2fayj7M6tsF1GpMbetFMP2te45m2gJLE6sVIMAoVOmUoMpAiZJ0JoXx7iZuDVFDMbZLiZ+xQ2lA6eGJ8xOmtW/YVfeVxbxAMdy0zt3R/lB5dWX+4da5729oO73Bgd2ZMCWjTkDPkKJ2+1rB2bu11uNcjMdCz4e5AMbTYH9xqs/aFi1slF+zS4g11IuWha1aJIAEgGYmNoAqouRTdbxMG0ZkCO7MzpAiN9RpzmkjXSuYW5WD4u7JECZMxHI/A0U/wCrHN5bvdpKhViTGVby3wPXON+hjoRzY7Td3bS3btKBbKFSWJ8SMzgtprLMZGg92lA/7IsTfulVhNJzE92Y9nMCdNssn01ofiMPcaX7t43kIQsRPSIgE0SxXH+8tm0LYC5UUGSSFtszoNtSodknciun7TE2zba0pXwazDeC2bYBaJIg6cwBExADk7ZGKqIFXDOdkYxB9k/eiPjIj1pHCXN8j6TPhPIBjy5Ag+hFHrPa51IK20kR7XiByH7MxHhZUhAywSBrNU34+3cCxkXIFKCSSRJLB/6wXuCdsrkRQAGmu7VwqQw3BBHurilQAZ/xS30I30yWjvInbeI/DzrQdkO19mxbvWrysouNmDoqzGULlI5GBI31Y1hqaouKYXQS7RY9L+Ie5at92hyhU6BVCiY0BMT+tKhtKpCHNNSpUAKlSpUAKlSpUAKu0pUqBrsn4f7fupY7l76VKrPsK/vKwrp6VKqi1fxHTauDSpUIcukd29jXJpUqYvYQpqVKgQ9KlSoENTUqVACpUqVAH//Z">
            <a:hlinkClick r:id="rId5"/>
          </p:cNvPr>
          <p:cNvSpPr>
            <a:spLocks noChangeAspect="1" noChangeArrowheads="1"/>
          </p:cNvSpPr>
          <p:nvPr/>
        </p:nvSpPr>
        <p:spPr bwMode="auto">
          <a:xfrm>
            <a:off x="158750" y="-158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xQTEhUUExQWFBUXGBgXGRcYGBgdHBwcFxgcFxkXHRwaHSggGBwlHRcWIjEjJSwrLi4uHB8zODMsNygtLisBCgoKDg0OGxAQGzQkICQsLDQsLC0sMCwsLCwtLCw0NCwsLCwsLC4sLCwuLCwsLCwsLC0sLCwsLCwsLCwsLCwsLP/AABEIALYBFgMBIgACEQEDEQH/xAAcAAABBQEBAQAAAAAAAAAAAAAFAAMEBgcCAQj/xABMEAACAQIEAgYECgcHAQgDAAABAhEAAwQSITEFQQYTIlFhcTKBkbEHIyQzQnJzobLBFDRSYpLR8BUWgrPS4fFDU2N0oqO0wtMXZIT/xAAaAQACAwEBAAAAAAAAAAAAAAAABAECAwUG/8QAMxEAAgIBAgMGBAYBBQAAAAAAAAECEQMhMQQSQQUTUWFxwSKB0fAjMpGhsfHhJDM0UpL/2gAMAwEAAhEDEQA/ANqw/ojyHup7LTFloRfJfvgVIoIPIqu8X6TnDsBcskK10IrF1ErJz3AOYWFMc8wqx1WumOJKG0BZW9nW+jKQs5eqLEdogQcokcwK0xJOVNETbS0H36W4cZpLDK1xWOXQG0JbX3DcwdNDUi30gtEGc4KkqwK6ghXYg691pvu76rFvjGFFpmbC22uL2urABZ8xZbjhcpMQjHY77jelc4lhszKcHZABuIHeAmW3eChmYporMzGddTE6mNe5Xg/2Kc78Q+/SuyCAVuCc+6j6AVmPpa6Ovtopgsct0uFDDIxRpEdobgd/Iz4iqne4vYuFM+EtklgrB8uZOuIXUFZJZVU5RuAOQmjPRdLnV23bqlR7aNltrHaKJJ8tG9Ud1UnBKN1RZSth2hfHb91QvVKx9InKoPoiQNTpIzeuNqKVF4jYLp2S4P7jZSdNgdhPfWJcr54pekrLBibYiEkZwCdJmQdD9ddydHMBisSc3WW3kSyBlUdoAwog7Ge+aft4rDklviSR2c5u2yxdSMikz6U+wgU5i+KKqhj1RAGYzfUZYDSZJiAQBPie6oAHLj8SoXrS1uXUBmyAa8tfV4+l4UreKxbFXUMwJOgjKIbKVPPSD3/lRC/xC2QqsLRLFgEa6p1RgGjvIkzGxAqVw+8jEootgqxzKrg5ZlhIGxMqf8VABKlXgFe1IAbpmPkGK+xufhNYdg+Fz84H11GUgac9x4jwrc+l7RgcSTys3PwmsU4d197O1iwWW2AWyx2QQygagySCQAJPPXemsMuI5GsVV1ZrCHBtXnk+bokunjsWP4KMMyYu4GETZP41q98a4p2FNq8oysxuENbEJbJS6SXMKFYqCQCQdIqifBVjesxb6AEWW25y6nerf/c9S9xjcMXS+cBeT3lvQJJA1WDoZk1XJzPJefRlMscK/wCO24+e/sQ73Fb1tritiBKKPTbDgAlobNEMIR0caRsJ1ii/AOLAqRdugvnMSbeqlgiEZDtJA11k+VMYfooVFybxZntPaJIP0rVu1nAzQG+KkkROaOQp+/0aDXet6yG6xbghdstzOUJnUHb1A8qiTxtV7GSUkw7SpRXtKUanlDeJ8UtqtxRcC3ApGxJDELl2Hfct/wAQonQPHdHFuPdfOVN7KH0BBFvJkHqNsn/G1Xgo38RErrQDXsdiFVpvBYVnM+kqOMlpiMn0WBJJHKpvCOKFHc4i8pECPSABJUEQdtXTTdZ13qS/R1CXZrrZmtNZMaAIyqoULMCCoM7zXeK4Glw9q4SmfrAkLAbMpbWJIOUiD+23hG7njar2M0pBezdVhKmRJHrUlSPaCKdqHwnBrZti2rFgpYyxk9pi2p5771MpWVXoao8qNxLEC3bZmOXSAdZzN2VAjWSxAEVKqNxHBi9bNs7GN1VhoQYIYEEGI90HWpjV6g9ini/isktiF5KW7Q1YW7pOWARCCAAQT1h57cX8ZdgC3iGz5WJnrDqUCqpAXsk3Ld8RodNBpFHR0Vtadps4yxchc/Ytqi9qNQCitB0nwruz0aQXhfLs1yQSxC6n4ydhoD1safsL4y13uP7RjySM1+FHhdkLZxtgQl4lWAUqC0ZhcAIG4nXnoedKjnwt4QWuG4a0CSLdy2gJ3IS06gmOelKsbXQ09TSLAlF8l+6DUmmMJ6C+Q91PmqrYCoP8IuEBjLeJEDRAd4/e8aJXOLK7Oqm6GTRlU2dJ1BIJP9TWa47G3EQstu4oRfRVj2jyJJErqR4VzjeM3Ldy8L+GNtbg6jO2aM5FwoyHZxmVDO4nfvweWb/KhruYL8zLxe6WWEZrbXbwaII+JlefI6GO/lTS9LcOcsX77EkgCbMmSNIkTGmu9UXB8GV0ts12wrXACEe5DEMSo0O8kRUbE8Pw6MCYe6xZFGUkLkbKWUkTMk6iNqFlb/r/ACXfDQ8fv9DT7vHVUBicTDQBHUbxv6XOKhp0+s27hsG3irlwEjVbXITvnAqj8CaEOmvWkfdp7qi8VQO7ZmcMX7ShoGeOyi67848KpHNLmaaX38y0uEjypo1r+8wyhjYvAFc//S0HjFyj1Z5heI2UwFq676Gz1azuSsrl8TIPsrQ6vgySnzWtmLZYRjSRkVgdj/8AtH3XlFTOPt8kvHus3/e5pgLFsf8AjT/7gU70j/UsR9jiPc5rcwHMT+tYcd17Hf5gqydEj8pxn10P/pp/Kq3f/XrI/wC9xh/9VasXRH9ZxXiUP/kUUEltpUqVSAH6Y/qOK+xufhNYfgeNLZDdV1lvOMrhSQCI+vrBJA8CZrcel4+Q4r7G5+A185mut2fFShJPxEuJk1JUX/4K71s41hbTL8S8nXXtW9PSOg5Vrq1jHwQn5e32D/jt1s4pTtBVm+QxwzuAqVKlSJuKvKVc3GigDm9eyiobXya7uLNMMsaDfvqkpVuXjGx0VyqkV4gMama6AihNMHGjm55VymPKb6jz1rpzQrF4pRJ5j6P/ABvQ2So2WS1dDCVMg05VS4bxQW2mewTqO7xHjVsVpEjUVKdlXGj2lSpVNEFA+GkfIrX26/5dylTnwyL8it/+IT/LuUquijL3g/QX6o91Pmo+C9BPqr7qkULYDGL2O664FAAAupIWWAVLi5zp4Ak1I6ak4i2/UiQpBMcodGPmRB++pHFCA73BGY2ktAAAQZMt5wF3qBwhChE5m11JjUEQQQNxrPqpNyUXp4nTUO8VvwAHDMev6Rh8/a6nDuNCCJQs6t5Qw9YqDjuO2utQJczqrBySDzfMV1A2nl99TuK4RrV0YexaQPfFwMWB0UaMdPPffSnrPQy11ZQoSdPjNMwMe7w2rTvIR1f35mfdSlaj9+Qa4ZZUteCtK5luKy/vrmDAxrOvsojetomgQsxcs0xqWiNeUDs+EVWujF25ba5hik9QFhh9JXlgSDOvr8OVGMUHLaqyydtJ3nn6qWk2sjY3GMZY0izWOD22wiLlVrdtbhCtBj5wj1gmKvDMY0E7fedT+dVLCWSuCYbGLm+41b76t1vYeVN8PGonM4j87Kjb6KNqHMjr2vKUaIm6rANmXukmO7xrrH9GjdsXLRVgHR1PbWYuKQQOzAbU94231ANcR4g6PlVVIygySeZYRp9Wmxxe5Hzak/XP+itzGmDV6NzeW6Q4KlzGdY+NdGb6Osax5HvFTOC8JezduXDlIuZdAdRAAM6QYqSnGf2rTDyKn3kVwekVsHtrcTzUH8BNRog5X4BilQlOkmHJgOf4Ln+mp+FxiXJyMGiJjlO092xqQaaIPSwfIsT9jd/Aa+cGr6Q6UD5HifsLv4DXzea7HZn5Jeohxe6LB0D42mDxLXnVnHVMsIJOrKZ8oU1oP/5NtFoFlxoDJIG+2kVjlvEMhzKYPlTllrt5gBrA5QIA2E0l2lF99d9BzgeXu6at2bvwnphZvMFMqTESNNeU1YwZrFujfBMVmSVIBI1JrY8GhVADuBXMxybbV35jmbHGKTWnkPVHvNqfCpFQMQZJ8TH9ffWjdGCViW7pPfoKaLTTWJvawNhTaXR30lLJbHI46VkkORzrxsSQa4W4Dzpt2HfUuTWwci6o5xWNAG/3f70FxuJnw8aJXUB1j7qFY0wKyc3Y3hxxG8Dq+UxDjTzHKrT0dxJKNbJk2zHqO35j1VV7FuR4qQw/OpfD8UUxyQTlugqw9WYHzkR66ZwzsU4nHyy0LoK9rmvaZEik/C4JwVv7dP8ALuUqd+FRZwafbr/l3KVWRDLfgPm0+qvuFSai8O+at/UX8IqVQtiDPV6IYuMpayQHdh2n1zHckrvlgRyAqba6M3wIi3/Gd/4KqnD8cMTjrofGYu2WxTLbt22fqyobSTmhQYOlaIcR8YQcQ4hyMmT97aQNtD6t+Zq3E8HCLXMtX6ovh4ubjSenyKrc6HY1sY2Jc4cjqxaRQzyqyCTJQySRrRFOjOI5i1/G3+iitvFq5UjE3NSugTQ6jfTST4x4aGuLOKEgNibkgAsuTu5yAYB33OlZSxY5br+fqXjnyRVJlb/uPi1xJvI9kKyKjqS0nLMMGCb9o8qI4nozinfPNnlAloECP2J5UUGLVlHym5J00WNQIOhGvLv1NdC6uR/lF6ZJ5ErC+joCG2nWaHix+H8kLPkXUHNwLG5nObDgOIZQbkHSM2q6N41b0EADwoCuItsyW/0m7nBG30iw0B0jbXSBRyxbyrGYt4nfWrqKWyKSk5bgjiDA3WHcFHvP/wAqHcV4tZwyZ7zFV1MgTsJNVb4VbeOa58kYogOa4UbK85UCjTXLoTp66p1p8Zj7gw2JxHV27aiTAVrhIy6aCZEzqR4a6ElfUvHbY03ot0wwmMaLVyHBPxb9ljE6gH0gdDptzin+OCAYMMRCmM3abRdOepFYf0z6LHBFGVmZSYnmGGoII8vVFXPo38IDXcOFuLnxNsAekFNwDQMJ0zbTqNdecVTJC1oWxv4gl0UwGIXE4kXndlz2wpY/SMloPdqug0j2VpHA8PlNzzA58hI38GFVO3xhWII7UQ22m4JE7TpVy4SvzhGxeR/Ag/Kox05NonNaSG+k36nifsLv+W1YEeEqEZmvqmUKSGt3ge0YG6a+qa37pJ+qYn7G7+A1kVhnFpMoKiMsKXBiAdxh5g5jzjxNOQzzxQ+Dq/L3TEcmNTev3+6Ktd4YpTMt1bigkNlDgiFzfTUb7UZ6LcOz3kEZV179Y9+tQuGWg2KvLEKRc35AODz1mBzq48ACC4SNIYx7SCax7TnJTpu7S38/TQ6HZmNPHzebLzZsBVA7qm4PE65W9R7/AAqIrSKicQxqWhLsF7q5kZcjtG0ouejLFQ0XBJ8Jn21I4fixdtq6kEMNx99RGshXuHfNr5aaj2zTc38NisY06YOe6oPaYLrsf968fG2x9KNYkEVExmBtu2e4Myj6NRcTg7UZuoIHgsjfuFII6igmGg6sJBBHjFehfIeUe+g+DFv6Gk8uVScbeyKSTlFHMQ8etD1+6g3P3n+dQXvI2isPbP51WeKcYtscoYnlp/tXmGw1puz1jBu4iPyq/d6W9DVRcdg6mKCvEimrd4ticMF9Jbqmf3W1P51V72dbhUtJnQ6+of70e6C/HY8ussllDLaxmMqo18Cx9VM4sdK0J8VO9DUq9oBieOPnK2kXKPpsTr3wo981BxvG8SPQy+YX+ZofEwTowjwuSXkOfCLbzYZB/wB6v4HpVT+kvGcayBbmXLnBHYA1g/zNKtFmi0Vlw04umatwz5q39RfwipDnQ7bc9qjcK+Zt/UT8IqTcGh0nTbv8K1Wwt1M/6JcExeGZAcbhzhyxuOqhSWzbnMyzqY51bHuXcxi7aymIB3EmV121E7g8q4sW2zQcIFGgJzqezPdHKFMUzb67MFbBplkS3WLHPtRBMDUAb6+zTJkeR2ysIKKpD5xFwKSbtgQd+XMwfZy7jXVi5dgA3LBPht+7An2/dTRs3T6WHtMGYZlkAxAGYmSCRG0bRrpFN2LFyUJwloGCcwcdkx+ZiddjM6RWZYeJvagXrJIHMAmeW0eP3V0WulhlvWYIGkA6jmscjroZ5etixZYMGOERZgEhwSO1BIAGuhnv5a05bt3IB/RbYggxnXQ8yNKAPb926Nr1kaEnNB8oAA0ie/b2FcPOUZiGPeKEHDMTrhrUAaHMCQY22Eb71K4Zcu+jcRFUKsFG5xqsctakCsYzERfuyRrcPdyGUfhqvdI7AXPeyrczZV6sHV9dQIntbR3kjuEWrFcAuG47QpzOzaONmYkDUDWCBUfEcDum4k22yIJEFDLHwzaRoay5ZOTYypxUasr3Sngz4nC9SY6yJBkkSG7Op12AE+NYvbDWnKuGQg5HGzDkw86+gr3CGW5nNu6ZGUkKxgEg7CdQQPvqnfCJ0Q622b9pH61fSHVuMyjwIksNI9lXi5J00UkovVMl8J4urLFtIEE29ezlUlR6tB66vXwY2SnDbIYyZu69461wD7AK+fuHHEYW5bOnaJTq2mRJgypgjvBGlfSPQxAMDhspkdUhBiJzDNMcpmalQ5bKzmpUSukQ+SYj7G7+A1ij40BBmOLRfSLaqnagZVhZAECAdNfbtvHR8mv/AGVz8BrEeruNbZWW2/YHLFawVIlp7XLnFapQaXN4/QWnd6EDgt0Pi3YSA2cxpsWBgxpt3VYOj13M4HfcaPIE1XOBPkv3Dly5UuHLqcsQY7zG1WvoxZ+NUGOypPrJgfcJ/wAVZ9rJLLS/6r3Ol2S/wb837F9sNpQHj1lTMgPcbcnkPCdhRkCBpVb48b6qzWkVidJPIeXPXxrl70h7CkpWWLofdC2Qh7ImV7teVNcLZk63rbufMzZQYEcgB37Gg3RJ7wtTfJLk7GNBy20orisMrwx0K6hu7+dXcnt4FHBOUm9LHDZDCCSPLeh2M4IpZCt1gAFDDtZmysTOaZUnNBip1i5IFdvcgb1nGVbEuL2I1vBIktGs6eHge/z3qL0msi5bynQEifXUzNOvKovGVBtnw19lQnqax/MrBfDOj6IrZSQxAykGOYmWHa1EjQjeml4JiJUtfDkOzEGWEHYKScwA13J5UV4NdMQdx7t5oldMCrvLLqRKNTKTxrBZLlsnmRJ/OiHQXhjBmuBiqmVCgkZuRLd45AVF6ZH4smYI2oz0OxAW3hrcwWQ5QR6UCW179Z9ta8zeJepnlx/FzeRZ/wBEFR8TbjaiRNR78VlPGlsYRm71Kp0mtfFrp9Ie40qkdIz8WPrfka9qcd0WySdl54T8zb+on4RUm76J32O2/q8ajcI+ZtfZp+EVKuDQ6xpv+ddFbHL6lctJaYg5MQsgnWQoKkMR3DUTI7q6OWR2MUCJk+YHPnoAdO6O4V1bxIII/TJ/wQRlYTMakGI5b6cq7tYyHE4rMGAYDq40Gh1HfB08+VADKWLaAqVxLZldToSDqwJ7gTqRy186cazbUejiAIGgJ5tEaH7uYjwr1cWF0bFEtIX0O5tRA8ozGn7hYZT+kmCNPi5kxvpsDqY/lQBEOFtn/o4iQEhhuQMrCTO4Oka7VIsXFhh1WJGmszry07WpOY+yeQrk41RlP6STljMMnpQNeWmx2jfwrjrj2U/S2La69WJMqpBGkQIJ5+kKAPbNtdfiL4AWPOTqSJjN2Rrqda7NhNAti7BCAREQIIJk6R7a8W5tOKMrAcBTEwSfEaTHqmdi298AgHFnUgCV+4d+3M8zM6QALqVVWIs4iS2oBJJiASCTtBMbTr509ZsLbuhhav8Aok7yAe1IIzanQAb7jbWuHvomYtiWgF5U79osQoPqMeWlNjFW8wnFORocmmoLGNYkDsn1A0ATjxgwvxF6SMxXKJAG+511Ip5+IGYFm7MA7CNeRIJ18pG1Dv0hFUH9KYhACx01AbWdI5gevyrnrVJGXFuS0gQJ9FSx5cpn1AGaACF3iLAfMXWPdA2mO/fwogo9VBsHi7ado4hnBWQGBjzGmvonv38qK4bEB1zLMajURsYP3ipAj8aHye99lc/CawzEi69vqH6kMcgUHFCROUqCrMcxOnt20FbrxYfEXfs3/CayDBZltIgGUBR2suImCPRAzgrHeGjuUVLy90lKrp+enno/26/qZzhzaeRXcLwx7LSxQqSbTZXVoO5Bg6QFPso10PxZa+zftFiPLQAerKKA43G3Gusru5VM4VWZmyjXTtak6ASdaJdHJS4v9bmo7R52+bJVtLb5nQ7Krk5Y7WzUrT6UrhFQ8PdMU5ceuUnoPOGo1euDahPSIX2snqlJgTCnVvDTWBvA3iKmONafbEZFzEHTkBNEXTNqrbch8OvBbS67Ae6ncM5utrog+891D+GXzeNwv2SWmO4QAAfHSpV8XgQLajKO8xUNams4pNrqLieHu9Zntv2I9Ajn51UukvGr5U2VtsGJ30iPVVytve5oB/iFD+JWyNRbJP1l/nWkJJStqynK5Llv5oG9Enui2TcPanTygaVY0xoYeI0IqppicQXAW1lE6ksu3qNH7GF0Z20JA+6q5Vrb6+BbljVDLcPTFXCjvCrDFRu0z7BpVkwvDUBQ5QBbGVPAabePZH9E0E6PKpuXGynNIXPygCcvgZq1rUxvYV4ltSocdqiX7nKvb12hmNx3Vid2JCqInVtJ8gJPqonKzLHjZX+mHECAADHa/I0qd6bWrSYa117NmzLLZjJJViwHcvhy0pVtjjSNXOHgaRwb5i19mn4RU0ioXBPmLP2afhFTSKcWxxeoIVXOxsGBHnPfppsdu/wr0te1/VhB/e7ly+RJJ9o3qSnCLI2trz+/U+2vW4TZJk21k+dSBG6y5mE/o4UDt7yJLQQNoIA3PM14vXgHM1g9xM9/PQaeXMVM/sy1/wBmuoy+raPuFcjhVnQ9Wsjbw1n30AMJ1vZANiANQJ7tI7hoPVy0psrfA7DWNtJBiIGmnKR7IqcnDrQMhFB747xHurm9wuywgoukkRpBbcjuPjQBC6vEn0LtkdgaBdM0bxBhZBgTt3Ums4zWHsD0TGVt47XqJ9dFLGHVJygCe7w0p2gAZdt4mSestqmp9EkjQ8zpp2eXfXNziAnS/ZjzHcY598ffRHEjsN9U+6sI4YSwAyyBMkW1O3jux7W3LSgDX0xxkE38OY0JnWDEx7Pd3V4ce2sYiwBr56jeZjfXb+dULA2O9fbbUf1z9lTxhwfoD+Ff5VAFtbH8xibIJg6RyiR3kTPqopw2/nSc63CCQxXad48NCKy/F2lE6D2Crf8ABwPk937Zv8u3UgWLiQ+JufUf8JrBrd+6EGTCjKB2WbOxACjY5pEb9mI7hW94/wCaufUb3GsBe/bGHKoVU5ATlKgsY1mHlu4gj1Gt8WtJq9V4+zRjl9egDvXpZmAgHMdSTv4nU770Y4TiO0ngRr98fdQrB2M7Efuk+zWnsCDm56fyI/Or9qxXeV5L3GuypNQvz+hq2AuyBUw1UeA8W0CnQjQ0ePEF7xXn3Fp0d2Ub1RNAFeXhOlDjxi0N3HtFc2+O2mMIc57llj7BUqLfQrytag7BYM4e+6sZW6c6nuIEFfz9vdR9CSNKA9ObF9MKMSQbfV3bZVTuQ2ZSSOWpXTfenOjHSS3iFAnK/NT7/EVpPFPl52Qs8JPkT1QTRbpOmUfWP8hrUPilm8u2Rh5kflrRe9cy1AxV4NKzrzrJaGsW2/IB4GxdZ5bRR471O4lj8qkToBUfiXE0sLBOsct6ofGeNPeOVdAaYx4ZZXfQpmzxxLXfoi8dBOII5xBza510nkBofePVVxONWNxWGYTFXMK6vbMNzkBgR3FWBBB7q0Xonx/BYxhav2hh750Uo7C257gCYRvAzPedq1y8M7uL0EFxMW/xFqWK7iwedO2WuBW6vKWI0DzE+rWmeJ9F3tAvZZrgG6kdoeIj0vYKXAbucTyFJyxyhLUc5oSx80GUjpfwXHX2D3spUaKqHsifPy3pVf8ApD82PrD3GlTcMzSo5+SMW7otHAv1ez9mn4RRCh3R/wDV7P2afhFEaZWwl1FUHiWENyIuXEyHNFsgE7GDPIgER4+RE6qlY6N3xiXvG4Mty5nYI9xDCXD1anKQLnxZgzGoG+9aQS3borL0IfD7fEEtQDczAXIzlGZyGtBWOZnyEhrsqGK9gHSYojZvY7rbQeQmfK3zUsvpBu/ZgpAgyhPMTFudF8QLouJfI1xJyhsuUXrgdQhCSCYlpnUCKaxOAuZlJe090YcWszdaxtMCW620xVizHMsyQTlBmmJSi/Dr0M1a8Ruxg+Iq0gufSVczghethizAkghGMDfQaCpN67xEy09UDBVfiTr1TkqSR/2i2xz0Yme6JieG4ghsuMKdkkL1145dTkGYjMwC3DJIkkJ+zXvEeFtibdu0LttrqvcJLPcbNntsmaGQ5eZ6sQABAImanmi3q1+hFPzDnC8VjFLC/aNwfRZTbGhbYidwG/8AIeZovhsWGAzQjmewWUtoSORM7E1WP7u4ohwbx1F2GF+96Ta2yAAMsGNJIgRFGuD8FS12iq5w1yGkk5GuO6gltSYcz4k99YzUd/4/s0jYTvDsnyPurBuEsuZgwHPUgTqQObDb+db1c2PlWE8OTtHcavEZN+z+0f69tYFyw4ArqAR5wOU7do1Ome/2CoWASDu237nhG3maIM89/wDXlQBBxLLzB79I9nlVq+DuOouxt1x3+ytz981U8ZVq+Dn5i79sf8u3QBZcd82/1G9xr50XiawPiLWwHo66CJ8+dfReO+bf6re418xjYV0+z8UMilzeXV+fgKcTJxaolcMvZLgbwI9oiiFkCc4G8AnxESfCgrtAozwjUHXkR7DS/a6/FT8vdnQ7Jf4bj5/Q74jZGXOjQRG3sqb0P6NXse5L3GWyhh25k75F8Y1nlI7xQ7EYlUUk6kqVHnrFQ06aYtLK2LVzqbaz82ArEnUsW9KfIj3UhiuhviclbM2O7wrhmCQG6lhPG7DOY59qST5CgPF/hRwtpSuFtm42wOXJb/1HygeYrHb+JZyWZizHcsSSfMnWnOHm31iddmNsGXC+kQNco7p2nlNa8viIuVhLpD0nxOMIN+5IBlUAhF8lHPxMnxpvhts6MhgjmKsmC6P4S9Yz2w2Z1xGTNdy3C2HtoRltQQ4JzswkQNqZPBGwhuB3zlDJCpoFNw21csW7JYqTlAbcag6VbpSNMEoqa5hxuOYtFE6j9qKH3ek9wd0+VXjC4BHuC2u2S23f6VpbhMc9SdKjYrohbdiNFIUMdNu0VI07oJpWMoXUonVnJ18E69TN8Rirl5pMmieCwAtqXfu276tmG6LLCss5SY7QQGMpYMAHM7EQNajY/BWlV3uk3ADa6vKQFYMt7MVKucwzJbBJhlEiATTMbnpFUhKU4YbnJ80ii4kF3J/oeFRhRniNtMzm2pVCSEBOsbCfHn50Oe3y2rXJHlpCEZOdyZb+ifwjYjDELeLX7O0Ey6+Ksd/Jvuq34DpHav3We0CqMZAIAO2sgEiZmsZNGuj+PNs786VzYuaOg3wk1GdS2ZsHFLua2PrD3GlQDDcUDpvzFeUitNx6eHXQ0ro6fk1j7JPwiiVCujX6tY+yt/hFT8XYzrGYrzkb10Vscd7sepUFx+CKgv1lw7iFnnOwnXyqI7a/9WTJjUxLHTfbf7vCpAstKgIxDqy63TsYIEeRPtFN5yzgTeHLWAO0AT69/b7ACxUoqt4e+xMDrpb6WwGpPPTlHrHfUhMSRv1pMRH3ye6oAOUqr7E5o+N1YaydIYAyMugP864zGSIvRI5+PLTwPt8aLAsTDSsvw/QLGKSfkxkndnO5+z/rWriNSFPW9nszO/ZIk6ba/d6qWY5SvxpAVeZOxA/Z7vz8KAAdjoxjF5YUeTP/APXT/wDd7Gf/AK38dz/66KGSMsXTJ1g+JPNfH2L7eWUPAKXBAGu57J03Gs+7egALd6J4tueH/juf6KsPRLg9zDW3W4UJZ83YJIjKq8wNezUYpr83c0Ehj4DRfR0/3p7A8MU5pzqBoMxEmQNdh3e+gAxjfm3+q3uNfM0V9Ipg1t2rgUkyCdY5IF5fVnzJr5wArr9mbS+XuJ8V0GriSCN69wWJZCusLMSeR5jTfcd+4qTg4zdrQQfdUK7IzKf2jp3EEifypftLXLXl7sa4L4cfMvH6D2OkkhtfSGnfEg6eRFBSaO8SsZEW5+2llp8ShVx/EpoHe3NIw2N8urOQa9FcxVjuIf0PBpbS3nvviEY9XbLMRcRUGdlzL6USCN6MmTlrzdfs37GaVjHDeN4hLZsJcypDGAqSM8ZwHjMAwAkA6xRH+1r9xWV7mYMSTIWdX6wjNEhc/aygxPKoXDeB3jkeFIbLEOhMM4tarmkdo5ddjRZOC3RqApgBoDrmgiRpM6jWN6Z4eeF6uS/VC+bmWiQVXjtyFXrbjKAFy5LYOUaAZgoJgAedOY3j93ZXuaGc0Lod57yMxbTvMxJoVhlYK7qASqkgkwAeRM90E+wc6EYa51MXT20L5LhkEnMJYDvMAnzAo4mGGORRe/U24XJleJtNV0DV3H3mYHrWaDmU5VEGIJUAAD0m9tMYviF1lKs5IMSsADsyRoAObMfEmTNWHguHkuqKjjNZ3AIyMxzakc1PLXXShD8JYkug+LJcqSdcq5iJB1GiNv3UxDNhU3j0XLWvqr+/GmIS7x/E3d/0AMYIy+Jnbu/5qJcUf8+yj3GeFurNmCqLaqDLb5sxGXvkqw05g0FuHlpP5/8AE0hmzRyZG4u0dLh8bjjV7g567wx1ivbic/67qZOhoJap2HuHcTKgg0qBtc50qo8cW7Y1HipxVH070Y/VbH2Vv8IopcSQQdiIoV0W/VMP9lb/AAii9EdkJPdgXG4HIoA6x53iOXflQ1Fu2m7Q6u6QwGx3kAz6HZI/nVkpUUBWrlmB83ePl4jUnseA18TUq1NtTlDr6PpHfU6DMncR/U0brl0B0IBHjUgV64gAmDqGI7Y3MgD0dDoI8/KuGGaB2tAV9ITDAjSF1OpNHP7Pt5s0a+ZjWeW3OKg4zD4e0BmkHkA2vMaa671AEEDRV1jQfOCQFIAPo8wBv/Ou8/xYAnMIaQykiMukx6M6GeYIr1sRhZJhvHXu9fKuMbxLDYdBdW1cuhpU9WA0agkNmYKDMc5oA4AmAQRouzjQ5hptJ0k+Xqp5WlcgkzJKqyatpA8oqZw/D2byLdVHWdg2ZSIJ5HzPtqVZ4bbU5lWDM7neI91AAqzhHUgi20jnmG41HLWT6qeweAOUTbiNYYgzoVy7a6AeGtG6VSAA/QHEwh0mNV1IBg/1305hOGksQ6kLA1kGTMxz7hrRulQBGNgJaKiYCnfyNZP0b6L4VrFu9ezuzrJthiFEnRpUBuW0+2tdxHoN5H3VgHD+ljKiWMgK21aWMnswdMojmRzrRTyxxvunTtfwy0I4nP8AE2/oe6WcJtWLa3bWcF3dcjTChYiJE8+c1WcbjA+sATqdNZO/3ip/H+O3LqG08HqiSrD94iRHgedVnrqmfPJReTV17snmim1j2f0CuPx2e3bQfREfex/+VCnOtI3K4qkVREpOW57NXTh15RhuHnq1Lo2MuK5YjKbRW5OpCakKJbQRyqkipdrEPAXO0DMAMxgB/TAEwA0Ce+Nayz4u8S8vo17hF0aRgcMqXAswA3ZgTp/aIK8/FdfGal2LersJZuqtECIllt6Lv3a/dzqm8JxjE6kkgKAS9yYBzAelpBAO24BoyvEmAAJJURpmuGPLtaeqrYOz8jx3d36eK876C2bPFTokYi0Fw1yFgiwTJE5jcOsg6ErkUDuk99N4fBrdizdRSvyYbQezh1kysGZBBPdpUPH2rmQQA3Wy2XNcGUXGQkRmAEm5aBjTXwodYt3VuWkeArkqvxlxgBEmFFyIObTvmls8Oebblq235r9+lDOJ1jpL7RaeGjrLV23bWHU2guUECQd1U+iA4aByEDSKM3spVnTVflB07vjyseBlvYO+q515t3G56kNq/bjQgy2vr86jYniJylVAgTJlokjKqgzt2mnzFP5eClKNput1/wCUnevlaEYZ05V12/f/ACSOkkZLymcy3A0abNexJUGToI7XkwPOqedT6J5/151LuYp5aGYFtG7RE+Bj0vXO9Rbj+P8AU91IYMTxxo64xeYAa1DuGdafuf8AFMk01Exmxs0q9YUquZ6n1D0W/VbH2Vv8IovQbosfktj7JPwijNZx2RD3YqVKoOKOIzHqxay8sxedvAaazUgQl4pezCUXKSQSN9DG06SKkWOJXMrs+HdcokAEMW8BHOuLt/EqNRaLaRAukbHNJAMaxHhNcrjMRJkWo7UQt2eeWRl+rI86gDu3xclbh6m4pRC8Mp7UCcqwNTyob0a47ib9wrdsdWqpJOW4JaQABmAGvaOkxA3zadvhrhzEs0ktor4gDkRpyPpfdFc/ot3vM+ie3iNdCOQ3iTPlQBLTit8rP6OdxoW+iZ15ydNqXFL9w20YB1JmQisSDI07ImPS8PuqLZwVwDVyd93xH7c6ie4+GojamrOAcakkHLGj4k6rlAmW1EBvEk+dAE9OKXEa1bNl3zxLw3ZBdgC3Z0IUKTJB11501/aGM6zL1KhM8Zip0WYkw+vIzG3KmTh37JJHZ00OI5EEa5padBrO57zSFlwcxIDTIhr4WQQBpnEyOXgZoAmcca+2RbLNaK3FZiEDh0AMpqRlnQyNdI50Vw97MJylfP30MOOvSqjJtqcr+MQJHhp/tXefEnQG2DqZa28ctJz6c/63ACtKoqJdzyWUp3ZTPtnyPqqVUgcXvRbyPur5fXBgEsCe1vX1Dc2PkawfgfSNcPbNs22aSxMOgBzACCGttMQDv+c9DgoqUZfDe3uL5pU1rRUMbh8qu0kk9/mKC1dOmPFf0gZoIAAGUlTBLSdQqyDodRVLiq8XFRktK02+bL4HaevU6FdCvIr2KVNhCnrZp/hWHtOXF251YC9kwTL5lEEAbZc+ukaeRN2OHYIOA2IuMpUwypEtIAWCp5Fjz9EiobAa4Q3bP1RRgGuMPgcL1h6q+xLK5RDbYnSMozaTMHWPdqT6jDRIu3NGIaEJIUtlD6ToBB8ddjArqcHlUcOvQ5nF43LLoQ142vWQZK5baCANAgBYxzl0TXuA7ooff4jb662xJyI7E6TlkLCgDcCCo8AKlNw/BGSl+4Qd5Qyoj0iQIiY5cxTdvCYLMoN1sha6GABnKBcNtgcv7tudOfnHCeGDm5eJ2qqCS6Ej9LFxyykkF2jSNCZEjyNRsU3Yy6atz8AT74qVw7DYcKwt3mvEZGAysN4DL6Ogk6NziIHN7iNrCBmBe4F0ykK0KzZyVOmvop7e6Y7MsyXCUvCvY5EMP+qvpdlUub7025/rSj/6Fgudy96RAbIYIUAn/p/WHhlkjWKD8RS2G+KfMunJg3oiSZAG87E71yzrWQJptqNdGeEDE3SjZ4CFuwGkwQIkI+XQkzHKOdWLFdCrCB3Y4vq1GfW3BCwcwMW2DXAyyR2RDLroSJtIzbKFSruzZZzAEmJryrEH0v0YPyWx9kn4RRxGmvKVUjsir3Z3SpUqkBVGxGCRpJUZj9LKpP3g0qVADB4SkRp/Bb7zrGWJ1r08LWZ07vQt7Dl6NKlUAJuFIY5eSW/9NdPw1D4DuCpG3itKlQAjw5dO0dNuzb9noRXYwS5cu/70LO88gB91KlUAd2MMqgDeOZifdT9KlQAqVKlUgePsa+csHxG7ZDC20Bt9AdiDzGmwr2lXV7OSakn5e4rxLaqiHx7FPdUs5kwBMAaTPLzNVnqqVKs+PSWRJeH1L8M/gfqddXXvV0qVIjAlt0f4X0hu2UCKtsgCAWQFh22eZ3mXPkNudKlRuQyfhOkN0tbWEAUuQQDPbVwRJJkDrGj1b1M4lx66AHUIpBXRQQNGVtddfQUeWndXlKncKXcSfqK5W++ivQjr0juMSTbs6qFIykDRi0wG37R18TzJNO4npRcI+btA6g9k8zoAJ7P5+yPaVI0h/eJzw3pHdF7OFthgq7KQOyWgxm1MXHGvfO4BprHcfu5HsnIU21XtDQLIM67TrXlKmJJdwvUWh/vv0+hGfpFdKG2BbCnrNlM/Gk5zOadZ93cKEdSe+lSpejck2OEu2xXTxP8AKpmH6N33MB0k97P/AKaVKpK2af0L6AphgzXWFy6wgkDsqN4E77b0qVKqlT//2Q==">
            <a:hlinkClick r:id="rId6"/>
          </p:cNvPr>
          <p:cNvSpPr>
            <a:spLocks noChangeAspect="1" noChangeArrowheads="1"/>
          </p:cNvSpPr>
          <p:nvPr/>
        </p:nvSpPr>
        <p:spPr bwMode="auto">
          <a:xfrm>
            <a:off x="158750" y="130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data:image/jpeg;base64,/9j/4AAQSkZJRgABAQAAAQABAAD/2wCEAAkGBhQSERUUExQVFRQWGBcXFxcXFxQYGBoYFBYVFxcUFxcXHCYeGBokGhQUHy8gJCcpLCwsFR4xNTAqNSYrLCkBCQoKDgwOGg8PGiwkHCQsLCwpMSwqLCwsLCksKSwsLCksLCksLCwsKSksLCkpLCwsLCwsKSwsKSwsLCwpLCwsLP/AABEIAKoBKAMBIgACEQEDEQH/xAAcAAAABwEBAAAAAAAAAAAAAAAAAgMEBQYHAQj/xABDEAABAwEFBQQHBAkEAgMAAAABAAIRAwQFEiExBkFRYXETIoGRBzKSobHB0RQVUlMjJDNCYnKy4fAWNILxVOJDotL/xAAZAQACAwEAAAAAAAAAAAAAAAADBAABAgX/xAAtEQACAgICAQMCBQQDAAAAAAAAAQIRAyESMQQTIkFRcSMyYYHwFELh8TORof/aAAwDAQACEQMRAD8ApFW9Q9xe95c5xlzjJJJ1JK4bezj7kq2yD/Ag+ygD+y5tIctjU3kzjpyRheTOKj6rRLki9xwha4Iq2ShvNnH3Jg68m9oDJgTPjokHu72usJIsEnl9VuMUjLbHlrvgyMJ6iNVI3baS9oJMnemjLE14E7lK2WkBoIWJONUjUbsXLEZtNKBqGFBCUBtNG7NHphLhmShdDPAm14DIKQqZKOvCrnyCtFMZQjAJJlWSUsFowCEYBCF0KiwAIwauwuhUWBrEeEGoyhCSualLjyWzWZvdb/I34NWP3EM3eC2Oyeq3+QfBqhGKNZ3FDbXNig3+ZnxKnGep4/NQ22I/Vx/Mz4qPoqPZHtGQXSEVh7oXQ6EsM0FhJEI7nLkKECQgAjwiqygpYiOalVyFZBFzEnhTlwSJarIdsdVzKjXNJBDhn4hBCiO83qPigjY5NLQKcU+zNPtxG4+SeWaxV64PZUnvjWAVEi0uLWniR48FvGylGlZrNTp4m4ol5kZuOZ+nggeVm9CKaW2ZjvZhto2TtONodRfNQw0QczwTur6NrcMvs7413fVb228qJM4mZZjMJwLzpHLG3zCUh585LdL/ALI41/a/5+x5SttmLHQ5pBGRBygjcmj6Zx5HWF6R2o2Qs9ta4BzGPdBc8NaTA/zVZVcmyFOle/ZVKjH0aUVMUiHAQWtPjqOScwefCcXraXRHiuqFLs9HttdTDhRMEA5kA556EpG1XXUovwVGFruBC3Ojf1Aj9ozzCQqmy13d4U3kAgE4SctUivOn3Jf4NKNdpmJBi6KR3A+S1q3bEWd9anUDQ1onGwaO4Kpek210LO0U6NNrah3tAEcMwjYvLWWajFd/+GtVZTG29g1cByK5UvkAEtBIG/cAoAVGz3hjqE5ToP7Jaq5zgROQjLdK6npIX5seVb7GWLIkSAdOXRM7RbS7pMpJ1lES/U6fREq0gGHgt8ImeTEW2yHJ820aKFtNMjMZjLwXaVoJhW8d7IpEkb8YMs1z7/b+EqD3lSVK4ahzgea08cF2Vykxz/qAfhK59/fwe9J/6eqb8PmnVn2aeTq1Zaxou5CQvx34PerVs5djqze0qjC0nujPPmoyy7NEEEwROi0uyUGtIZhgAAAaDohScfgJCMm9jOnRp0wGtp7vW1jf0T2xbS1WugaARDsxHLghbaXdMZOGnAjlmoik9+KIHHOfhvPgh2ugrgzRLnvdtZhEFrxq0/EcQmu2H+3H8zPiqbdN/wDZ2lgJyxBpnId7KROaue13+3/5M/qVPowuyOZ6oRHIzPVHQIuaWYwFAQK5K5KsgfcihFxJN1UDeFdFCjnopqBVvbO+qlChipuAdiAmAcjM65Kvstd4OaHduwAgHRu//iixxNqzDmk6NDNRFc8LPjXt/wD5DfIf/lEL7d/5Pu/9Vr0v1M+p+hoFN/eb/MPiEFQLM22doybSYxt3bsQ5IIkcdfJiU/0Id4/RtI4gp/dV8PFam5zu6HtkHMEAiQmZ/Zjc7IogJdkBmdN3RXKKkmmYi2nondpr4LrZVNJwwyIDQIyaJHmpO8dp8Fis2AML+8HmBMjiY5qo0LHUZOMAEniDmNZhIVbO+DLmlrXGIImXZnJK+jB8V9P9DXOSt/xFxvXaIMsVGs1rhUe4td3yBETlHgqTYe1q2gmmCJMkNMADmTuShbWLRTLThaZE6d4aKcs1HsaTYhzjLsIaT0xHciY4LGnXbMTk5tWT9lvd8dnSa5wIgjuyHj+M+fCEzv6/hSovbUAFWoJa0OLiAciXFuTRloqoyt2pOrntl0B0DMyep08k/wBi7q+124drmAZIPLQKelGPuZPVlLSJHZXai0tpuaaj8OjQTMdJ3aKNv51d0VXguL5z10MeC13aG6rMylgeabCR3RLWuncW71mtkt7+3FIsNRtJzu7pixaAGPJDg1y5RX3NuNxpsp4rhpnRx47uKcC1NGIcc1db12bstsBFGaVbXC4Zg/MLN7wsD6NQ0njvNMJ3HNT+4vkxOH2F7Va5KQZa9QdCjWm66tMS9pA92eYTUx/0UZU+gTTXYs6riBHJNGOSjhvafqitp55raMibTn4q7U7QGsb0CpG9WK1gw2PwhDyq6Lix3VtaXslsghMqNHumRKc06BMZRnuQnRrZY7FbgRO8Z+Su1hdjpMcBIOfms5uxsOI5FWHY9lrJZL/1d86gS3DiAAPgMkpkjocwz3ssNtuuYJkcAMkxrua0REnXyUbaLvvF9TFSrAsn+EHyKD7E+kMVZ4c8oSXWxrldqiv3laXmpiExPgOq1naN5NiYTqRSnqYWeXLdxtFYMd6rnNgaerm+N8YQVpG1w/Vo5s/qCZcrQi48ZEcz1R0RgMlyge63oulLhRN5ST3gZkwOKVeqjthbSSKQJAMFyuKtlN0hhtbtgO6yz1N5xlsgcs9/gqxWtj6gkvcT1OvwVpp3FTDHBw3Aqu1qYDnDjl4pnG49IDkhJbYxtNoqObBcS3e07iN6krqv+SKb8oENPQZAqOe6TPEZ9Qo5+s8PkjpJoBbRolOxVHCWsJB0KU+7av4HJ/cV5j7LRdBMiDA3gwhWvZ5Y84YO4b98/JLOTsZSsYULtq42ywiHNJ8HBBTl32wVGgjcR4deaC3CVmJIor6M0m6ZRJTB1QsacgTOXgrC+kBZhI7s7t4lRNod+jOEcfBRMzJURdha5uIunIzlzzTSoXsqux6ugxu72hUtZ7I7CPxHjoeRTa+rO41GEtLXRpuI4AhRSXKjVPjZyxOd2ji6YgHy0iU4q3m8ScsIyAdp3hv/ABHmkKbsLMznABB1TOrVGbTnJ+S0lZluhtYTLz3sLjoFpXoupNFRz4GMfXcsze84wAADlEajhnx+qtGx19PFoaZIkw5Vni3HRrC0pbNO2r2Wr1yHsbSc0uDnOJ7wA6jPpKTNz2Sy1G1+2w4pIY45Y4gubvhWRpxUYD4MfJZ/tLZKjW0y+nTYGmMUlz3TlmRkNVz4u9DqXb+hP0a9CXVGBhc85uG+FAX5dFKpU7QtBdvKj23gScy0YRENBGW46wUzvDabuxvRFCV6NvJCtltvbZapaKdJtPAGloxl2gA0gDU5lQt4+iqm2i7Ae/qXO38mgLQ9mf0lkpVM4LGnrl/2ml8XwykC4uDY3ncPqsxySTpGNTe0edrTdz6biHNcInUEadUjZmHNWza/bfty5lFgYw6vIBqP6uOg5BVCz18LuRXXhycbaOZPipUmEcMyrnZbJjptynujNU2r6xUlZ9oKrWgAiBlopOLklRUWk9lldZi0JxZbMSRmqsdpKp3jySrNo624jyQfTkb5xL9QseHdxkpHZvaR9NmEQezLwGmcy8yNNMsSg7HedpqN7py3kiAlLHZBTcXFxP4sJgQTnG+VF405Jmv6mMZKiy3df7wS95wOIgNDXYdSe8ROeeqRvW2hzi5yQF72JjfWeXcHOcfioapX7TvDJs5JThvqh95Nadlz9Gl4UO3qMf8At3DFSnMYROINO52c8wrrtaP1U9W/1BYJZ72fRtTa1Iw6me6YBE6EEHUQVb6npaqVqRpVqLZy77CW6EHNrpG7iEy8MmrRz3kXLZeLO/uN6IF6hrn2os9VoaH4Xx6r+75HQ+alsKTlFxdMai01oBcq5tDcj61Rpp5uMNI5TMzyzVjhI2mo9rSWYcX8WnmCIVJtGqT0yru2ftNOthGOpTjJ2QMTEQcveoLau5HWdwdnDjInluK0pl4Q3vlknTCZEcJVa2ss7q9I/wAOauGR8lYWeG4Mzh+8eI6apratZ45qQwZZ6j4f580wtA9xI+YXQRy2aJsRaR9izkw9wgCTnG5L1LYBUmo1oE5ic4j1nDdqPNRuw1ZwsdXDm5riQNdWiMk4vG4ahcHA4i5pLpj1onDG9LNLk7DW+Kosdlex0OpkEGAcPI/HNBMtnKpdSbIALXRkImCM44oK4KrJJjCqz9WD25t7pg7oOYUTVa2oAAIkmSArBVvFv2bFgz/BpAJUd96tAg04bxG8uWI2Ekl9RnZ2B0huYbAnwRbYwB4Gvd3pxTrUzPZjCBrHvTS1WQNdJdkRvQX+YOvyEDbmgl0adB5zuCh6p7s8dT8IUxXcHPhsERBzyIHEqCtTs4ka7tyfx/QRmOaLBjPEDLzGfxTqxziJjPMjPCZPPw0TN9TIEHvDcRlHL3p/dlQ+s4AYshGnOQrl0VHstFj28r02AObMcSnDPSJVtE0hTpmRmXZgDjoqfftohmEb1y5abwC6mWkExB9YxE9BmgPFHjyoP6srqy018WEhuHEREkfDgo2w7Mvq1GsxS57gBAO9Syvvo22bMm1VBkJFOf8A7P8AkPFAU3FaLnVWy1OsjaFCnSbk2mwA9GjVefdvdpjabS8MMUmnC0bjGrlqnpQ2mFKg5oMOf3QsCrPRfDx8m5sHlk4xUfl9iT0kWozikyV1RQNTAnvTHJOrbYmsDS12IOTKUrRcNHTHJYkn2WhWx2N1V4YwST/kngFdbo2XosbL/wBI4bz6s8m7xzKb7OWenTpOqQTiynfExA6lTNKr3sO7Dkm8ONNWxbLkd0hTs+7GXQd0DkAEgLO0AgZHXf5c0sHiZRjmNEzSF7K5fNhY1uI5D4nkouzWh+DJ/dHHjw0Vqtl3NfrJAkxOWfJQtqsuBjmtgYnYYPQ7/d4pDyYfI5gn8EZZ64IgiInPcf7p1TocE9stgGASE5NKNyJGGgUp7GbKW7krNsttOaTm0qrppuMNJPqHr+HPwVcqmOpI8hmmdqMgdCfeEPLjjKNM3jm4ytG1SkqrcQI4gjzUPshehrWRjiZc2WO54dCfAhS5K4co8XR2IytWR1J9Ci0d5s7zDRn0ChdoNoAWllPMkRy6qG28pntJ6ecJa6rucadMvBaXNDhzbJAd4wtemkuTCes5NwRAikWuwnePeo63U4nqD5q03/dxbDo0IHn/AGVdvZ4IMch5JqDsRyR4uic2MvTssYwziAOsaT9QrOdopH7PwLlnd0WzA6Tu16KWdtJS/i8v7qpQtkjOkW+hfpL29wCSN53uCCqdl2kpmowQ/wBdm4fiHNdWowoqUi4VbOBY2tc7vGAXcDzUCbIROJ2XdbG7qp60lrrKcWTMUk8t0KLbWY5sNGKCJB4HJLRGJJDS7mEPqDjm3nCTvuYZIzjMe75p6xmCq8fuiMITK/64wyAZw++UJ/8AIFWsZVLS9okHp5H+y5ddx1bU8NpU3PcTAA6cdESwM7a0U6bj672g8gTn816Gum1Wez02spMaxrdAI8yd5TGbK8SVLbFoY3PZkL/RTeUSLNnrk+nMcPWUDa7kr2Z+GtSqUjOj2keU5HwXpGjtKw8FIGrSrMwva1zTqHAEeRQI+U/7ipY5R7R5WtdJz36SRu3RMfGFN7MWPC1xMgzBB3Fb5/ouwTP2alPENjfO7mkrVsVYj/8AC1u/ukt84KvJ5CaokGuVsz7ZfZ42qsGmRTbm88vwjmVqNurClTwtADGiAByGQCLdlio0G4WAMGscevFR+1t5Np2eo+RDWk+7JKOTlpBfzTX0MI9Il/mvaXD91mQHNU170vbK5e4uOpJJ8U1JXfxR4xSFMkuUmwFyLKCCKCAugriAUIXejWH2emRoMHzB95SpvFpqta3cC0+SjLn71lcOEx4GQkGOiqx3MfT4Qm09IUa2y12eoNEsHfBMGPgjmnLXotgw5fkVA2l2KkJ3vJka66/BS9epDXHgCm1iu+bOxzgCZ36AGSkfNlUUOeLG2xCwNOYPXNLWjJPLXSDagje2fgR80xtD9dD0z0W/HnyxpmM8OORoi7dW90+9Nn14PRgA6nMlFtz8/FNe0kuP+cFUmSKNB9GVoJp1WcHNcPEEH4BXKo0xkqH6MzDqg4t+Dh9VptxUg+002GNS6OIYJ035x5rkZo/iUdPFL2WVevsTXq22gyvSf2LnBz3wS3CAXYSdxOGOUqdvG5Aa76hcGsa6JOTWtaAMIA3A7gtBt2INqOkYQx0CM5g5k/JRFwXAI7SsXPloa1jyS0NiJwnKT8FJY5OSgiY8lJzZju2F6U6jhSoODwDmRoXHLxgKYuD0N1azA6s7sg5s7i7PSRuyWrWTZKzU3l7aNPFMg4RkeSlyjY8TS3oDky8nZmFv9BFnLB2Vaq14GZdhcCfACFXaWyzafcrUm4m5Yho6P3o3dFuMqr7VXc18kGHATEZE7j8R5KvIXFWiYXumUCz3JRDmkU2+s3d/EEE8o+s3+YfEIIUGxiSRD2p4Nla6mJEju8IOajnWmmQQO65wkEcRuTi1WomyYmjCcR7vIqNNp7rAGjOC5wHBZiipMdue7tQH/h14jcVGX1bGvIZIGUGYUZfF9OqVhToTJ7pJ+XAJKtsuAW46hLnTJ3SpwSdyZtTbjSQns7d8XhTbOJod6w0yaXR10V3vJz2EwTCzy765slqGLRjs44ERI8CtM+20qtOWua4EaghTyLtPtUb8eqa+SJsm07abu8/PqrJYtvmxqsy2kNOm8wQ53AbusKuCseJWo+KpqzMvJcXT2b470hNG9M6/pEHH3rEvtbvxHzKI6uTvPmrXgr6mP6r6I2Ct6QuBHiVAbV+kk17M6ztGbiMThpAMwqELUYITcuRIeJGLtmJ+TKSoM5yTXSVxOoUYFxBBWUBdC4uqELZctUNswnefiU1vERB4EHyTqzUIpNb/AAg/NRlvtndwkZnemvihVbkT9lq90anhO5OqVbLMRrkTOmShrHaAIBEg5fJTDXAiBHWBotIw9BalSRhBOY0+akLstLQzsnDI5DmkOwaADzUdWpEkkGPH5JPzY3Bfcb8OVTf2Ji96k1KZHq6e6PkoKqczp6xPvS+Jwa0u4g66QYSFrd3yMlnxNY6/U15W52RVtJB3pjTMjqU7vU5+CZ0HIr7MR6L96PBFWOLHf1MWw7H3f+kdVP7rcA/5EOd/S1Ybsva3MtFENjE6WwTl38hPuXo24LG6jRYx8doRidGkndnwyHgk8kPxuXwHhP8ADofWhgLSCJB3ceSFKlGZzPwHAJQBdW1C5c3+wO9UBJ1XaDiUom1V/fb4/JZ8iVR+5cVbF1GX0wAB3gen+Z+Ck00vSlipOHIoeZXBo1jdSRnday4axHB4+IQTS+Kp+0NJrFk9mcOEnPIEzG+FxAxx1Y1OeyLsY/UwHnNxInhOihGWRzDD8msBJjeN3mrTWslPsTTLwGmM50hR1ShZw0t7YHIQSR5IUZdhJR6M9sVpbStjy6A3P3p5eV+U5GEF8EngkdoKVJtsYWEOa6MQ3SlLyt9KkAWtaeAjfz5I8km06BxbSaseXJYKFsc+vam1W0mtwYqe6plhxZHKJ3cFMWT0cWS0Amz2x4I1aWtdnu9UhRPo/wBoa4qvDC0g59n6odxg8VdHbQPLu6GnPTJhB4TvQsspwlSGMUITjbMw2n2NtFiM1GgsJgVG5tPI7weRVeJVr282mdaa2GYZT7oAJILh6zs+eXgqmV0MXJxTl2IZVFSaj0CUJQQRQQZlSARAz92e7gioIKEAgguKygIILihR1GpjMdUVHo+sOo+KshdBSaWg4jkPh4KuXrTh2IZtJ8jwViFic+Do3cGkJG8rE1rBjc6CQACZznVNuLaFYumJU2hzQ9ucj37wnlltEAHz+aQFic3vUsJAOk5GPgUpZbRSLsNQPY7m7unoQp0yux+6tiEDOdNfPJNjOcAToSdN0QU/DGsyY2On1UXaK5aS3OJz0yyyhLeWvZ+4fxn7xw90U8gQIOsET8kwtb8g/cR5FOmOmCYjmcvLqkWNinnEFA8X5Qfyd0yBtlXFK5d9LPNOq1inNpBHVJ07KA7XPkc0w1uwNqqLFsp/v7OSzEO1pw2Yk4hEnhMHwXpizUC2S52JzjrEADcANwXnX0d0w687LjOHvyJjMta4tHiQAvR1F8jpklMiTyUwkX7Q8rjqsag/H4JF9qAcG6n5JwpCXK0n0W1XYGvB0MqPt1aKtMcfqE/LBwUTbmTaKXI/VA8ly4pP6oJiSv8AZksiuEghGCKiTfQNGbXvRw2gAjMOA0G5yCcbb2EfaqZMgOwnIkZhwnTwQQsa0MSd7Mg7QmkddUyw5J2z9m5NdytFMiLSJrJveUggdU9tDIqgpvezcmnqEWL9yMtaY9uyuKbIiCYzUmy2ubvnPcZVWZVeQI03eCRNQyczPVR4eT7NRy8UHtVSXuPFxPmSklwlBMJUAbOoLkoKyjq4guKEOoLiChR1BcQVkOo1MZjqERHpjMdQoQtlholhnGZ4CAES/abnMBe0ZZiCkKdnIdheCeBAJCkIaGGMRGhiY6DPLqmV0LdOyCsl8ljsmyN4P1T99+tcI7NvRxhIULtbwiSTzA3CV37uBJzGXEfRKvO0MelFi9O/HtGbRh3Q5uSRpW8PeRJ1mD8EhRs8fug+P9ksGCRLI5iJEg5gGJPihZMrkqoJDGouyQrOLW4jDWxwEnoOKgK9rLuMTkNwS9stbnZGTzMDxy3ps4krGO4hJ1IUsjC7HkRhY5wji2PdEnwXLvcQZgkpJlRzTLSQcwYyyIg+EJeyOIEg5dExF2wMlodU67w4OGIEGQc5BGYIO5bFc3pENNtGpWxkFoxkB0EkQQYynf4rJLPaWOqMac2kgOg8StKpsBu+pTAzc6GDnTAI/wA5pbyUgmCzRrJtjZq4NSjUY50QASAekap3cl+uqlwe2I3hYdSaxwBwtxCMwMLgRrJ4pShfdqDWPbaHAiDOLhx49DKRTkpWmNvFHiehw9Rl6GH0j/EAehKzu5/TAWAC00y4/jYW/wBJ+qvdh2hs9roCtTfLAc5yII3EFbyzco+74F4xcZE2FwotCqHNDgZBEjoUZyNJ3EF8lV28ojDRfvFRo8/+kE42vYHWY8WOY/2XCfdKCrE7sL0keVW3xVAjFl0CAvapxHkEzTiw2F1V2FkYjoCQJ6SnWooCm2B9vcTJjyRatrc4QdEW02cse5jhDmmCOYSaiiuyW+g7apAjciLiC1RVgQQQUKAgggoQ6uIIKEAgggrIBBBBQgF1cQUIWDs4zqPOANGWIku4CNyRbXNVwOjdANwHCFFOrEiOnuTuw1cgpOetFRjsmm1YBI6BEc6Gnjp4nJEptnwzPXcAi13aDnPklQwedxzHv/uk6tEDNvJFJ1CRNYjLy+ihBR7AknAEZIVK2SSpqyHXs3pNxLdClqb8kayNBqUwRIxDyWk6KaBd4x1GgNgyJjgDnK066bVLQ3dn7z/YKtPIkkASdTCmLteQG9EHLK0ExKmWF9ipPILqYPM/Qa+KkHUqZGbR0AUIy0p9QqpJpjao7XuSk+RgHu+SrF8XA2kYBIaRMSeJGiuNOqFAbT2jOk/UMfBHI5j3j3rUG7MzSo1bY27H2ex0aT3YnBoJ5TmG+AMeCmnJCw2plRjajT3XAHwIlJ2q3EDuDxOnlqUe4qO2J02yD2yfgs1UzAjfzcBl5oKgelrti+zPNR5pmoGlkw3EHNIOEZaT5Li1himrNTbWjDoS1kqhr2ucCQCDAMHLmtX9Jl0UG3hUw0aQnMwxgknMkwMyTvVV+7qX5bPZb9E89gSqXhae1qveBGIzCSY0kHgM4Vxbd1LP9GzT8LeI5I1K7qWf6Nmn4W/RZ6VF9spMoK5fd1L8tnst+iH3dS/LZ7LfotGSmoK5fd1L8tnst+iH3dS/LZ7LfooQpqCuX3dS/LZ7Lfoh93Uvy2ey36KEKagrl93Uvy2ey36Ifd1L8tnst+ihCmoK5fd1L8tnst+iH3dS/LZ7LfooQpqCuX3dS/LZ7Lfoh93Uvy2ey36KyFNQVy+7qX5bPZb9EPu6l+Wz2W/RQhT8GeWadWVkDPirQ27qX5bPZb9E5p3dSj9mz2W/RDkbiQbW5A5Dom9ZxkHgrWywU4/Zs9lv0QqXfSgfo2ey36IdGrKsXfBI1gY0VupWCnH7Nnst+iI6wU/y2ey36KUSymF6UZorQbupfls9lv0S/wB30oH6Nnst+i00VZTgc04u6p+lZ1VmZd1KP2bPZb9EpZLvpdo39GzUfut+ipoliD3KYoPOBvhxTirYqf4GeyPopex2ZgDYa3duHBBmtG8b2RNmqKZpVeqd0bIyT3G+yE+s9nbA7rfIJdxGVIjQ9NL4s7X03ADvESOEjMKxmzt/C3yCDrO3Ce63yCria5HfRdabQ+z4nwKVNzmtZHrDU57sJMBXs2im4gTmc4UNsJRa2ykAADtKmQAG9PrbTAcMh5Lc04dVsWXuZRPS9Ubgs1FolxtDNORgDqcSCtNnsbH2ukXMa4txuaS0Eh0DvAnQ80Ezhj7bB5HTo//Z">
            <a:hlinkClick r:id="rId7"/>
          </p:cNvPr>
          <p:cNvSpPr>
            <a:spLocks noChangeAspect="1" noChangeArrowheads="1"/>
          </p:cNvSpPr>
          <p:nvPr/>
        </p:nvSpPr>
        <p:spPr bwMode="auto">
          <a:xfrm>
            <a:off x="158750"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1404257"/>
            <a:ext cx="3505200" cy="1584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63550" y="539234"/>
            <a:ext cx="8223250" cy="492443"/>
          </a:xfrm>
          <a:prstGeom prst="rect">
            <a:avLst/>
          </a:prstGeom>
          <a:noFill/>
        </p:spPr>
        <p:txBody>
          <a:bodyPr wrap="square" rtlCol="0">
            <a:spAutoFit/>
          </a:bodyPr>
          <a:lstStyle/>
          <a:p>
            <a:pPr algn="ctr"/>
            <a:r>
              <a:rPr lang="en-US" sz="2600" b="1" dirty="0" smtClean="0">
                <a:solidFill>
                  <a:srgbClr val="FFC000"/>
                </a:solidFill>
                <a:latin typeface="Papyrus" panose="03070502060502030205" pitchFamily="66" charset="0"/>
              </a:rPr>
              <a:t>Empowered Pregnancy   vs. Fear Based Pregnancy</a:t>
            </a:r>
            <a:endParaRPr lang="en-US" sz="2600" b="1" dirty="0">
              <a:solidFill>
                <a:srgbClr val="FFC000"/>
              </a:solidFill>
              <a:latin typeface="Papyrus" panose="03070502060502030205" pitchFamily="66" charset="0"/>
            </a:endParaRPr>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276600"/>
            <a:ext cx="4686300" cy="312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3"/>
                                        </p:tgtEl>
                                        <p:attrNameLst>
                                          <p:attrName>style.visibility</p:attrName>
                                        </p:attrNameLst>
                                      </p:cBhvr>
                                      <p:to>
                                        <p:strVal val="visible"/>
                                      </p:to>
                                    </p:set>
                                    <p:animEffect transition="in" filter="fade">
                                      <p:cBhvr>
                                        <p:cTn id="12" dur="1000"/>
                                        <p:tgtEl>
                                          <p:spTgt spid="1033"/>
                                        </p:tgtEl>
                                      </p:cBhvr>
                                    </p:animEffect>
                                    <p:anim calcmode="lin" valueType="num">
                                      <p:cBhvr>
                                        <p:cTn id="13" dur="1000" fill="hold"/>
                                        <p:tgtEl>
                                          <p:spTgt spid="1033"/>
                                        </p:tgtEl>
                                        <p:attrNameLst>
                                          <p:attrName>ppt_x</p:attrName>
                                        </p:attrNameLst>
                                      </p:cBhvr>
                                      <p:tavLst>
                                        <p:tav tm="0">
                                          <p:val>
                                            <p:strVal val="#ppt_x"/>
                                          </p:val>
                                        </p:tav>
                                        <p:tav tm="100000">
                                          <p:val>
                                            <p:strVal val="#ppt_x"/>
                                          </p:val>
                                        </p:tav>
                                      </p:tavLst>
                                    </p:anim>
                                    <p:anim calcmode="lin" valueType="num">
                                      <p:cBhvr>
                                        <p:cTn id="14"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Image result for Picture of imbalanced pelvis"/>
          <p:cNvPicPr>
            <a:picLocks noChangeAspect="1" noChangeArrowheads="1"/>
          </p:cNvPicPr>
          <p:nvPr/>
        </p:nvPicPr>
        <p:blipFill>
          <a:blip r:embed="rId2"/>
          <a:srcRect/>
          <a:stretch>
            <a:fillRect/>
          </a:stretch>
        </p:blipFill>
        <p:spPr bwMode="auto">
          <a:xfrm>
            <a:off x="1447800" y="1219200"/>
            <a:ext cx="3357453" cy="5194801"/>
          </a:xfrm>
          <a:prstGeom prst="rect">
            <a:avLst/>
          </a:prstGeom>
          <a:noFill/>
        </p:spPr>
      </p:pic>
      <p:sp>
        <p:nvSpPr>
          <p:cNvPr id="4" name="TextBox 3"/>
          <p:cNvSpPr txBox="1"/>
          <p:nvPr/>
        </p:nvSpPr>
        <p:spPr>
          <a:xfrm>
            <a:off x="381000" y="152400"/>
            <a:ext cx="8610600" cy="400110"/>
          </a:xfrm>
          <a:prstGeom prst="rect">
            <a:avLst/>
          </a:prstGeom>
          <a:noFill/>
        </p:spPr>
        <p:txBody>
          <a:bodyPr wrap="square" rtlCol="0">
            <a:spAutoFit/>
          </a:bodyPr>
          <a:lstStyle/>
          <a:p>
            <a:pPr algn="ctr"/>
            <a:r>
              <a:rPr lang="en-US" sz="2000" dirty="0" err="1" smtClean="0"/>
              <a:t>Pronation</a:t>
            </a:r>
            <a:r>
              <a:rPr lang="en-US" sz="2000" dirty="0" smtClean="0"/>
              <a:t> of the foot or feet will cause imbalances in the entire pelvis and spine.</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41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0" y="946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p:nvPr/>
        </p:nvSpPr>
        <p:spPr>
          <a:xfrm>
            <a:off x="152400" y="78296"/>
            <a:ext cx="8305800" cy="1915909"/>
          </a:xfrm>
          <a:prstGeom prst="rect">
            <a:avLst/>
          </a:prstGeom>
        </p:spPr>
        <p:txBody>
          <a:bodyPr wrap="square">
            <a:spAutoFit/>
          </a:bodyPr>
          <a:lstStyle/>
          <a:p>
            <a:r>
              <a:rPr lang="en-US" dirty="0">
                <a:latin typeface="Arial, sans-serif"/>
              </a:rPr>
              <a:t>Resolution of Breech Presentation Confirmed by Ultrasound Following Webster Technique: A Case Study &amp; Review of Literature</a:t>
            </a:r>
            <a:endParaRPr lang="en-US" dirty="0"/>
          </a:p>
          <a:p>
            <a:r>
              <a:rPr lang="en-US" sz="1350" i="1" dirty="0">
                <a:solidFill>
                  <a:srgbClr val="000000"/>
                </a:solidFill>
                <a:latin typeface="Arial" panose="020B0604020202020204" pitchFamily="34" charset="0"/>
              </a:rPr>
              <a:t/>
            </a:r>
            <a:br>
              <a:rPr lang="en-US" sz="1350" i="1" dirty="0">
                <a:solidFill>
                  <a:srgbClr val="000000"/>
                </a:solidFill>
                <a:latin typeface="Arial" panose="020B0604020202020204" pitchFamily="34" charset="0"/>
              </a:rPr>
            </a:br>
            <a:r>
              <a:rPr lang="en-US" i="1" dirty="0">
                <a:latin typeface="Arial, sans-serif"/>
              </a:rPr>
              <a:t>Jason Cherry DC &amp; Natalie Wilson, DC</a:t>
            </a:r>
            <a:endParaRPr lang="en-US" dirty="0"/>
          </a:p>
          <a:p>
            <a:r>
              <a:rPr lang="en-US" dirty="0"/>
              <a:t/>
            </a:r>
            <a:br>
              <a:rPr lang="en-US" dirty="0"/>
            </a:br>
            <a:endParaRPr lang="en-US" dirty="0"/>
          </a:p>
          <a:p>
            <a:r>
              <a:rPr lang="en-US" sz="1000" dirty="0">
                <a:solidFill>
                  <a:srgbClr val="000000"/>
                </a:solidFill>
                <a:latin typeface="Arial" panose="020B0604020202020204" pitchFamily="34" charset="0"/>
              </a:rPr>
              <a:t>Journal of Pediatric, Maternal &amp; Family Health - Chiropractic ~ Volume 2016 ~ Issue 4 ~ Pages 104-117</a:t>
            </a:r>
            <a:r>
              <a:rPr lang="en-US" sz="1500" dirty="0">
                <a:solidFill>
                  <a:srgbClr val="000000"/>
                </a:solidFill>
                <a:latin typeface="Times New Roman" panose="02020603050405020304" pitchFamily="18" charset="0"/>
              </a:rPr>
              <a:t> </a:t>
            </a:r>
            <a:endParaRPr lang="en-US" dirty="0">
              <a:effectLst/>
            </a:endParaRPr>
          </a:p>
        </p:txBody>
      </p:sp>
      <p:sp>
        <p:nvSpPr>
          <p:cNvPr id="13" name="Rectangle 12"/>
          <p:cNvSpPr/>
          <p:nvPr/>
        </p:nvSpPr>
        <p:spPr>
          <a:xfrm>
            <a:off x="152400" y="2264984"/>
            <a:ext cx="8458200" cy="3970318"/>
          </a:xfrm>
          <a:prstGeom prst="rect">
            <a:avLst/>
          </a:prstGeom>
        </p:spPr>
        <p:txBody>
          <a:bodyPr wrap="square">
            <a:spAutoFit/>
          </a:bodyPr>
          <a:lstStyle/>
          <a:p>
            <a:r>
              <a:rPr lang="en-US" sz="1200" dirty="0">
                <a:solidFill>
                  <a:srgbClr val="310500"/>
                </a:solidFill>
                <a:latin typeface="Arial" panose="020B0604020202020204" pitchFamily="34" charset="0"/>
              </a:rPr>
              <a:t>Abstract</a:t>
            </a:r>
            <a:endParaRPr lang="en-US" sz="1200" dirty="0"/>
          </a:p>
          <a:p>
            <a:r>
              <a:rPr lang="en-US" sz="1200" dirty="0">
                <a:latin typeface="Arial" panose="020B0604020202020204" pitchFamily="34" charset="0"/>
              </a:rPr>
              <a:t> </a:t>
            </a:r>
            <a:endParaRPr lang="en-US" sz="1200" dirty="0"/>
          </a:p>
          <a:p>
            <a:r>
              <a:rPr lang="en-US" sz="1200" b="1" dirty="0"/>
              <a:t>Objective: </a:t>
            </a:r>
            <a:r>
              <a:rPr lang="en-US" sz="1200" dirty="0"/>
              <a:t>The purpose of this paper is to present the chiropractic management and care of a 27-year-old pregnant female with vertebral subluxation complex and breech fetal presentation. </a:t>
            </a:r>
          </a:p>
          <a:p>
            <a:r>
              <a:rPr lang="en-US" sz="1200" b="1" dirty="0"/>
              <a:t/>
            </a:r>
            <a:br>
              <a:rPr lang="en-US" sz="1200" b="1" dirty="0"/>
            </a:br>
            <a:endParaRPr lang="en-US" sz="1200" dirty="0"/>
          </a:p>
          <a:p>
            <a:r>
              <a:rPr lang="en-US" sz="1200" b="1" dirty="0"/>
              <a:t>Clinical Features: </a:t>
            </a:r>
            <a:r>
              <a:rPr lang="en-US" sz="1200" dirty="0"/>
              <a:t>The patient presented to the private practice with complaints of pelvic alignment problems. A thorough history and examination was performed including thermography, postural analysis, range of motion, and palpation using the Webster’s technique. Pain, discomfort, abnormal posture and loss of range of motion in the lumbosacral region were found throughout the examination. The patient was diagnosed with vertebral subluxation complex of the sacral region.</a:t>
            </a:r>
          </a:p>
          <a:p>
            <a:r>
              <a:rPr lang="en-US" sz="1200" b="1" dirty="0"/>
              <a:t/>
            </a:r>
            <a:br>
              <a:rPr lang="en-US" sz="1200" b="1" dirty="0"/>
            </a:br>
            <a:endParaRPr lang="en-US" sz="1200" dirty="0"/>
          </a:p>
          <a:p>
            <a:r>
              <a:rPr lang="en-US" sz="1200" b="1" dirty="0"/>
              <a:t>Intervention and Outcomes: </a:t>
            </a:r>
            <a:r>
              <a:rPr lang="en-US" sz="1200" dirty="0"/>
              <a:t>Utilizing the Webster’s technique to adjust the patient’s sacrum, Logan technique and pressure applied to the round ligament the patient noticed a change in the baby’s position after the first adjustment. </a:t>
            </a:r>
            <a:r>
              <a:rPr lang="en-US" sz="1200" dirty="0">
                <a:solidFill>
                  <a:srgbClr val="FF0000"/>
                </a:solidFill>
              </a:rPr>
              <a:t>The patient was adjusted manually once and the fetal position was confirmed to have turned from a breech fetal position to a vertex fetal position by ultrasound after one week of care.</a:t>
            </a:r>
          </a:p>
          <a:p>
            <a:r>
              <a:rPr lang="en-US" sz="1200" b="1" dirty="0"/>
              <a:t/>
            </a:r>
            <a:br>
              <a:rPr lang="en-US" sz="1200" b="1" dirty="0"/>
            </a:br>
            <a:endParaRPr lang="en-US" sz="1200" dirty="0"/>
          </a:p>
          <a:p>
            <a:r>
              <a:rPr lang="en-US" sz="1200" b="1" dirty="0"/>
              <a:t>Conclusion: </a:t>
            </a:r>
            <a:r>
              <a:rPr lang="en-US" sz="1200" dirty="0">
                <a:solidFill>
                  <a:srgbClr val="FF0000"/>
                </a:solidFill>
              </a:rPr>
              <a:t>This case demonstrated safe, quick and effective chiropractic care for a pregnant female with abnormal fetal position. Utilizing Webster’s technique to adjust vertebral subluxations allowed the patient to have a normal vaginal birth without medical intervention such as cesarean section or external cephalic version.</a:t>
            </a:r>
          </a:p>
        </p:txBody>
      </p:sp>
    </p:spTree>
    <p:extLst>
      <p:ext uri="{BB962C8B-B14F-4D97-AF65-F5344CB8AC3E}">
        <p14:creationId xmlns:p14="http://schemas.microsoft.com/office/powerpoint/2010/main" val="592023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1999"/>
            <a:ext cx="7848600" cy="523220"/>
          </a:xfrm>
          <a:prstGeom prst="rect">
            <a:avLst/>
          </a:prstGeom>
          <a:noFill/>
        </p:spPr>
        <p:txBody>
          <a:bodyPr wrap="square" rtlCol="0">
            <a:spAutoFit/>
          </a:bodyPr>
          <a:lstStyle/>
          <a:p>
            <a:pPr algn="ctr"/>
            <a:r>
              <a:rPr lang="en-US" sz="2800" b="1" dirty="0" smtClean="0">
                <a:solidFill>
                  <a:srgbClr val="FFC000"/>
                </a:solidFill>
                <a:latin typeface="Papyrus" panose="03070502060502030205" pitchFamily="66" charset="0"/>
              </a:rPr>
              <a:t>Chiropractic and Infants</a:t>
            </a:r>
            <a:endParaRPr lang="en-US" sz="2800" b="1" dirty="0">
              <a:solidFill>
                <a:srgbClr val="FFC000"/>
              </a:solidFill>
              <a:latin typeface="Papyrus" panose="03070502060502030205" pitchFamily="66" charset="0"/>
            </a:endParaRPr>
          </a:p>
        </p:txBody>
      </p:sp>
      <p:pic>
        <p:nvPicPr>
          <p:cNvPr id="1027" name="Picture 3" descr="C:\Users\Kim\AppData\Local\Microsoft\Windows\Temporary Internet Files\Content.IE5\VVBNKEYR\MP9002895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5398876" cy="357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059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TECO~1\AppData\Local\Temp\IMG_1788-1.PNG"/>
          <p:cNvPicPr>
            <a:picLocks noChangeAspect="1" noChangeArrowheads="1"/>
          </p:cNvPicPr>
          <p:nvPr/>
        </p:nvPicPr>
        <p:blipFill>
          <a:blip r:embed="rId2"/>
          <a:srcRect/>
          <a:stretch>
            <a:fillRect/>
          </a:stretch>
        </p:blipFill>
        <p:spPr bwMode="auto">
          <a:xfrm>
            <a:off x="2971800" y="381000"/>
            <a:ext cx="3429000" cy="6172200"/>
          </a:xfrm>
          <a:prstGeom prst="rect">
            <a:avLst/>
          </a:prstGeom>
          <a:solidFill>
            <a:schemeClr val="bg1"/>
          </a:solidFill>
        </p:spPr>
      </p:pic>
      <p:sp>
        <p:nvSpPr>
          <p:cNvPr id="6" name="Rectangle 5"/>
          <p:cNvSpPr/>
          <p:nvPr/>
        </p:nvSpPr>
        <p:spPr>
          <a:xfrm>
            <a:off x="2895600" y="5181600"/>
            <a:ext cx="3429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523220"/>
          </a:xfrm>
          <a:prstGeom prst="rect">
            <a:avLst/>
          </a:prstGeom>
          <a:noFill/>
        </p:spPr>
        <p:txBody>
          <a:bodyPr wrap="square" rtlCol="0">
            <a:spAutoFit/>
          </a:bodyPr>
          <a:lstStyle/>
          <a:p>
            <a:r>
              <a:rPr lang="en-US" sz="2800" b="1" dirty="0" smtClean="0">
                <a:solidFill>
                  <a:srgbClr val="FFC000"/>
                </a:solidFill>
                <a:latin typeface="Papyrus" panose="03070502060502030205" pitchFamily="66" charset="0"/>
              </a:rPr>
              <a:t>Your Lifeline – The Spine and Nerve System</a:t>
            </a:r>
            <a:endParaRPr lang="en-US" sz="2800" b="1" dirty="0">
              <a:solidFill>
                <a:srgbClr val="FFC000"/>
              </a:solidFill>
              <a:latin typeface="Papyrus" panose="03070502060502030205" pitchFamily="66" charset="0"/>
            </a:endParaRPr>
          </a:p>
        </p:txBody>
      </p:sp>
      <p:pic>
        <p:nvPicPr>
          <p:cNvPr id="6146" name="Picture 2" descr="http://www.genengnews.com/media/images/genhighlight/June22_2015_iStock_000034750354_SpinalCordInjury_TransplantedOlfactoryCells_GNH2991187702.jpg"/>
          <p:cNvPicPr>
            <a:picLocks noChangeAspect="1" noChangeArrowheads="1"/>
          </p:cNvPicPr>
          <p:nvPr/>
        </p:nvPicPr>
        <p:blipFill>
          <a:blip r:embed="rId2"/>
          <a:srcRect/>
          <a:stretch>
            <a:fillRect/>
          </a:stretch>
        </p:blipFill>
        <p:spPr bwMode="auto">
          <a:xfrm>
            <a:off x="2362200" y="1066800"/>
            <a:ext cx="4114800" cy="5489435"/>
          </a:xfrm>
          <a:prstGeom prst="rect">
            <a:avLst/>
          </a:prstGeom>
          <a:noFill/>
        </p:spPr>
      </p:pic>
    </p:spTree>
    <p:extLst>
      <p:ext uri="{BB962C8B-B14F-4D97-AF65-F5344CB8AC3E}">
        <p14:creationId xmlns:p14="http://schemas.microsoft.com/office/powerpoint/2010/main" val="3350435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upload.wikimedia.org/wikipedia/commons/thumb/9/9d/Suboccipital_triangle_-_animation03.gif/120px-Suboccipital_triangle_-_animation03.gif"/>
          <p:cNvPicPr>
            <a:picLocks noChangeAspect="1" noChangeArrowheads="1" noCrop="1"/>
          </p:cNvPicPr>
          <p:nvPr/>
        </p:nvPicPr>
        <p:blipFill>
          <a:blip r:embed="rId2"/>
          <a:srcRect/>
          <a:stretch>
            <a:fillRect/>
          </a:stretch>
        </p:blipFill>
        <p:spPr bwMode="auto">
          <a:xfrm>
            <a:off x="1219200" y="304800"/>
            <a:ext cx="1904999" cy="1905000"/>
          </a:xfrm>
          <a:prstGeom prst="rect">
            <a:avLst/>
          </a:prstGeom>
          <a:noFill/>
        </p:spPr>
      </p:pic>
      <p:pic>
        <p:nvPicPr>
          <p:cNvPr id="41988" name="Picture 4" descr="https://classconnection.s3.amazonaws.com/913/flashcards/1285913/png/suboc_triangle1334942706235.png"/>
          <p:cNvPicPr>
            <a:picLocks noChangeAspect="1" noChangeArrowheads="1"/>
          </p:cNvPicPr>
          <p:nvPr/>
        </p:nvPicPr>
        <p:blipFill>
          <a:blip r:embed="rId3"/>
          <a:srcRect/>
          <a:stretch>
            <a:fillRect/>
          </a:stretch>
        </p:blipFill>
        <p:spPr bwMode="auto">
          <a:xfrm>
            <a:off x="1295400" y="2819400"/>
            <a:ext cx="6248400" cy="3547703"/>
          </a:xfrm>
          <a:prstGeom prst="rect">
            <a:avLst/>
          </a:prstGeom>
          <a:noFill/>
        </p:spPr>
      </p:pic>
      <p:pic>
        <p:nvPicPr>
          <p:cNvPr id="41992" name="Picture 8" descr="https://encrypted-tbn2.gstatic.com/images?q=tbn:ANd9GcRnVH7XwerNxFLOG3sJOaC17IEuuhctdkJlUmLiSzAS3ritSSnofg"/>
          <p:cNvPicPr>
            <a:picLocks noChangeAspect="1" noChangeArrowheads="1"/>
          </p:cNvPicPr>
          <p:nvPr/>
        </p:nvPicPr>
        <p:blipFill>
          <a:blip r:embed="rId4"/>
          <a:srcRect/>
          <a:stretch>
            <a:fillRect/>
          </a:stretch>
        </p:blipFill>
        <p:spPr bwMode="auto">
          <a:xfrm>
            <a:off x="5257800" y="228600"/>
            <a:ext cx="2768598" cy="20764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92"/>
                                        </p:tgtEl>
                                        <p:attrNameLst>
                                          <p:attrName>style.visibility</p:attrName>
                                        </p:attrNameLst>
                                      </p:cBhvr>
                                      <p:to>
                                        <p:strVal val="visible"/>
                                      </p:to>
                                    </p:set>
                                    <p:anim calcmode="lin" valueType="num">
                                      <p:cBhvr additive="base">
                                        <p:cTn id="7" dur="500" fill="hold"/>
                                        <p:tgtEl>
                                          <p:spTgt spid="41992"/>
                                        </p:tgtEl>
                                        <p:attrNameLst>
                                          <p:attrName>ppt_x</p:attrName>
                                        </p:attrNameLst>
                                      </p:cBhvr>
                                      <p:tavLst>
                                        <p:tav tm="0">
                                          <p:val>
                                            <p:strVal val="#ppt_x"/>
                                          </p:val>
                                        </p:tav>
                                        <p:tav tm="100000">
                                          <p:val>
                                            <p:strVal val="#ppt_x"/>
                                          </p:val>
                                        </p:tav>
                                      </p:tavLst>
                                    </p:anim>
                                    <p:anim calcmode="lin" valueType="num">
                                      <p:cBhvr additive="base">
                                        <p:cTn id="8" dur="500" fill="hold"/>
                                        <p:tgtEl>
                                          <p:spTgt spid="419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ppt_x"/>
                                          </p:val>
                                        </p:tav>
                                        <p:tav tm="100000">
                                          <p:val>
                                            <p:strVal val="#ppt_x"/>
                                          </p:val>
                                        </p:tav>
                                      </p:tavLst>
                                    </p:anim>
                                    <p:anim calcmode="lin" valueType="num">
                                      <p:cBhvr additive="base">
                                        <p:cTn id="14"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curefordystonia.files.wordpress.com/2014/01/foramen-magnum.jpg"/>
          <p:cNvPicPr>
            <a:picLocks noChangeAspect="1" noChangeArrowheads="1"/>
          </p:cNvPicPr>
          <p:nvPr/>
        </p:nvPicPr>
        <p:blipFill>
          <a:blip r:embed="rId2"/>
          <a:srcRect/>
          <a:stretch>
            <a:fillRect/>
          </a:stretch>
        </p:blipFill>
        <p:spPr bwMode="auto">
          <a:xfrm>
            <a:off x="1371600" y="381000"/>
            <a:ext cx="6781800" cy="624339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lated image"/>
          <p:cNvPicPr>
            <a:picLocks noChangeAspect="1" noChangeArrowheads="1"/>
          </p:cNvPicPr>
          <p:nvPr/>
        </p:nvPicPr>
        <p:blipFill>
          <a:blip r:embed="rId2"/>
          <a:srcRect/>
          <a:stretch>
            <a:fillRect/>
          </a:stretch>
        </p:blipFill>
        <p:spPr bwMode="auto">
          <a:xfrm>
            <a:off x="304800" y="1066800"/>
            <a:ext cx="2876550" cy="3743325"/>
          </a:xfrm>
          <a:prstGeom prst="rect">
            <a:avLst/>
          </a:prstGeom>
          <a:noFill/>
        </p:spPr>
      </p:pic>
      <p:sp>
        <p:nvSpPr>
          <p:cNvPr id="3" name="TextBox 2"/>
          <p:cNvSpPr txBox="1"/>
          <p:nvPr/>
        </p:nvSpPr>
        <p:spPr>
          <a:xfrm>
            <a:off x="3505200" y="1143000"/>
            <a:ext cx="5334000" cy="707886"/>
          </a:xfrm>
          <a:prstGeom prst="rect">
            <a:avLst/>
          </a:prstGeom>
          <a:noFill/>
        </p:spPr>
        <p:txBody>
          <a:bodyPr wrap="square" rtlCol="0">
            <a:spAutoFit/>
          </a:bodyPr>
          <a:lstStyle/>
          <a:p>
            <a:r>
              <a:rPr lang="en-US" sz="2000" dirty="0" smtClean="0"/>
              <a:t>Coordination of the jaw and suckling reflex are directly related to nerve disturbances.</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7467600" cy="2862322"/>
          </a:xfrm>
          <a:prstGeom prst="rect">
            <a:avLst/>
          </a:prstGeom>
        </p:spPr>
        <p:txBody>
          <a:bodyPr wrap="square">
            <a:spAutoFit/>
          </a:bodyPr>
          <a:lstStyle/>
          <a:p>
            <a:r>
              <a:rPr lang="en-US" dirty="0" smtClean="0"/>
              <a:t>KISS syndrome</a:t>
            </a:r>
          </a:p>
          <a:p>
            <a:r>
              <a:rPr lang="en-US" dirty="0" smtClean="0"/>
              <a:t>• What is KISS syndrome?                              KISS is the abbreviation for: </a:t>
            </a:r>
            <a:r>
              <a:rPr lang="en-US" dirty="0" err="1" smtClean="0"/>
              <a:t>Kopfgelenk</a:t>
            </a:r>
            <a:r>
              <a:rPr lang="en-US" dirty="0" smtClean="0"/>
              <a:t> </a:t>
            </a:r>
            <a:r>
              <a:rPr lang="en-US" dirty="0" err="1" smtClean="0"/>
              <a:t>Induzierte</a:t>
            </a:r>
            <a:r>
              <a:rPr lang="en-US" dirty="0" smtClean="0"/>
              <a:t> </a:t>
            </a:r>
            <a:r>
              <a:rPr lang="en-US" dirty="0" err="1" smtClean="0"/>
              <a:t>Symmetrie</a:t>
            </a:r>
            <a:r>
              <a:rPr lang="en-US" dirty="0" smtClean="0"/>
              <a:t> </a:t>
            </a:r>
            <a:r>
              <a:rPr lang="en-US" dirty="0" err="1" smtClean="0"/>
              <a:t>Störungen</a:t>
            </a:r>
            <a:r>
              <a:rPr lang="en-US" dirty="0" smtClean="0"/>
              <a:t>.       </a:t>
            </a:r>
          </a:p>
          <a:p>
            <a:endParaRPr lang="en-US" dirty="0" smtClean="0"/>
          </a:p>
          <a:p>
            <a:r>
              <a:rPr lang="en-US" dirty="0" smtClean="0"/>
              <a:t>This German acronym is also known in English as </a:t>
            </a:r>
            <a:r>
              <a:rPr lang="en-US" dirty="0" smtClean="0">
                <a:solidFill>
                  <a:srgbClr val="FF0000"/>
                </a:solidFill>
              </a:rPr>
              <a:t>“Kinetic Imbalances  due to </a:t>
            </a:r>
            <a:r>
              <a:rPr lang="en-US" dirty="0" err="1" smtClean="0">
                <a:solidFill>
                  <a:srgbClr val="FF0000"/>
                </a:solidFill>
              </a:rPr>
              <a:t>Suboccipital</a:t>
            </a:r>
            <a:r>
              <a:rPr lang="en-US" dirty="0" smtClean="0">
                <a:solidFill>
                  <a:srgbClr val="FF0000"/>
                </a:solidFill>
              </a:rPr>
              <a:t> Strain”. </a:t>
            </a:r>
          </a:p>
          <a:p>
            <a:endParaRPr lang="en-US" dirty="0" smtClean="0"/>
          </a:p>
          <a:p>
            <a:r>
              <a:rPr lang="en-US" dirty="0" smtClean="0"/>
              <a:t>This means that there are</a:t>
            </a:r>
            <a:r>
              <a:rPr lang="en-US" dirty="0" smtClean="0">
                <a:solidFill>
                  <a:srgbClr val="FF0000"/>
                </a:solidFill>
              </a:rPr>
              <a:t> functional problems with the upper vertebrae of  the neck which can disturb the symmetrical development of the baby  or the growing child.</a:t>
            </a:r>
            <a:endParaRPr lang="en-US" dirty="0">
              <a:solidFill>
                <a:srgbClr val="FF0000"/>
              </a:solidFill>
            </a:endParaRPr>
          </a:p>
        </p:txBody>
      </p:sp>
      <p:sp>
        <p:nvSpPr>
          <p:cNvPr id="4" name="Rectangle 3"/>
          <p:cNvSpPr/>
          <p:nvPr/>
        </p:nvSpPr>
        <p:spPr>
          <a:xfrm>
            <a:off x="685800" y="3505200"/>
            <a:ext cx="6096000" cy="2800767"/>
          </a:xfrm>
          <a:prstGeom prst="rect">
            <a:avLst/>
          </a:prstGeom>
        </p:spPr>
        <p:txBody>
          <a:bodyPr wrap="square">
            <a:spAutoFit/>
          </a:bodyPr>
          <a:lstStyle/>
          <a:p>
            <a:r>
              <a:rPr lang="en-US" sz="1600" dirty="0" smtClean="0"/>
              <a:t>Possible causes of KISS</a:t>
            </a:r>
          </a:p>
          <a:p>
            <a:r>
              <a:rPr lang="en-US" sz="1600" dirty="0" smtClean="0"/>
              <a:t>At delivery:                                                                              ‐premature birth                                                                 ‐twins, triplets, etc ‐prolonged or difficult delivery       ‐very rapid delivery                                                 ‐</a:t>
            </a:r>
            <a:r>
              <a:rPr lang="en-US" sz="1600" dirty="0" err="1" smtClean="0"/>
              <a:t>malposition</a:t>
            </a:r>
            <a:r>
              <a:rPr lang="en-US" sz="1600" dirty="0" smtClean="0"/>
              <a:t> in the uterus                    ‐delivery with forceps or  </a:t>
            </a:r>
            <a:r>
              <a:rPr lang="en-US" sz="1600" dirty="0" err="1" smtClean="0"/>
              <a:t>ventouse</a:t>
            </a:r>
            <a:r>
              <a:rPr lang="en-US" sz="1600" dirty="0" smtClean="0"/>
              <a:t> ‐emergency caesarean section ‐prolapsed umbilical cord                        ‐premature rupture of the membranes ‐blue baby                                   ‐prenatal trauma                                                                    ‐low birth weight</a:t>
            </a:r>
            <a:endParaRPr lang="en-US" sz="1600" dirty="0"/>
          </a:p>
        </p:txBody>
      </p:sp>
      <p:sp>
        <p:nvSpPr>
          <p:cNvPr id="6" name="Rectangle 5"/>
          <p:cNvSpPr/>
          <p:nvPr/>
        </p:nvSpPr>
        <p:spPr>
          <a:xfrm>
            <a:off x="4114800" y="3048000"/>
            <a:ext cx="4757190" cy="76944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400" b="1" cap="none" spc="0" dirty="0" smtClean="0">
                <a:ln w="50800"/>
                <a:solidFill>
                  <a:srgbClr val="FF0000"/>
                </a:solidFill>
                <a:effectLst/>
                <a:latin typeface="Arial" pitchFamily="34" charset="0"/>
                <a:cs typeface="Arial" pitchFamily="34" charset="0"/>
              </a:rPr>
              <a:t>Traumatic Birth</a:t>
            </a:r>
            <a:endParaRPr lang="en-US" sz="4400" b="1" cap="none" spc="0" dirty="0">
              <a:ln w="50800"/>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6858000" cy="6247864"/>
          </a:xfrm>
          <a:prstGeom prst="rect">
            <a:avLst/>
          </a:prstGeom>
        </p:spPr>
        <p:txBody>
          <a:bodyPr wrap="square">
            <a:spAutoFit/>
          </a:bodyPr>
          <a:lstStyle/>
          <a:p>
            <a:r>
              <a:rPr lang="en-US" sz="1600" dirty="0" smtClean="0">
                <a:latin typeface="Arial" pitchFamily="34" charset="0"/>
                <a:cs typeface="Arial" pitchFamily="34" charset="0"/>
              </a:rPr>
              <a:t>Early signs of KISS                                                   ‐the back is often curved 	               </a:t>
            </a:r>
            <a:r>
              <a:rPr lang="en-US" sz="1600" dirty="0" smtClean="0">
                <a:solidFill>
                  <a:srgbClr val="FF0000"/>
                </a:solidFill>
                <a:latin typeface="Arial" pitchFamily="34" charset="0"/>
                <a:cs typeface="Arial" pitchFamily="34" charset="0"/>
              </a:rPr>
              <a:t>‐marked tendency to arch the back     </a:t>
            </a:r>
            <a:r>
              <a:rPr lang="en-US" sz="1600" dirty="0" smtClean="0">
                <a:latin typeface="Arial" pitchFamily="34" charset="0"/>
                <a:cs typeface="Arial" pitchFamily="34" charset="0"/>
              </a:rPr>
              <a:t>‐asymmetric development of the hips ‐asymmetric movements of the arms and legs </a:t>
            </a:r>
            <a:r>
              <a:rPr lang="en-US" sz="1600" dirty="0" smtClean="0">
                <a:solidFill>
                  <a:srgbClr val="FF0000"/>
                </a:solidFill>
                <a:latin typeface="Arial" pitchFamily="34" charset="0"/>
                <a:cs typeface="Arial" pitchFamily="34" charset="0"/>
              </a:rPr>
              <a:t>‐development of asymmetric skull </a:t>
            </a:r>
            <a:r>
              <a:rPr lang="en-US" sz="1600" dirty="0" smtClean="0">
                <a:latin typeface="Arial" pitchFamily="34" charset="0"/>
                <a:cs typeface="Arial" pitchFamily="34" charset="0"/>
              </a:rPr>
              <a:t>‐difficulty in swallowing and a tendency to vomit ‐frequent tears of protestation when getting dressed and undressed ‐always sleeps in the same position       </a:t>
            </a:r>
            <a:r>
              <a:rPr lang="en-US" sz="1600" dirty="0" smtClean="0">
                <a:solidFill>
                  <a:srgbClr val="FF0000"/>
                </a:solidFill>
                <a:latin typeface="Arial" pitchFamily="34" charset="0"/>
                <a:cs typeface="Arial" pitchFamily="34" charset="0"/>
              </a:rPr>
              <a:t>‐head tilted to one side with a bald patch on one side </a:t>
            </a:r>
            <a:r>
              <a:rPr lang="en-US" sz="1600" dirty="0" smtClean="0">
                <a:latin typeface="Arial" pitchFamily="34" charset="0"/>
                <a:cs typeface="Arial" pitchFamily="34" charset="0"/>
              </a:rPr>
              <a:t>‐the child does not like to be cuddled</a:t>
            </a:r>
          </a:p>
          <a:p>
            <a:r>
              <a:rPr lang="en-US" sz="1600" dirty="0" smtClean="0">
                <a:latin typeface="Arial" pitchFamily="34" charset="0"/>
                <a:cs typeface="Arial" pitchFamily="34" charset="0"/>
              </a:rPr>
              <a:t>‐bouts of unexplained fever                </a:t>
            </a:r>
            <a:r>
              <a:rPr lang="en-US" sz="1600" dirty="0" smtClean="0">
                <a:solidFill>
                  <a:srgbClr val="FF0000"/>
                </a:solidFill>
                <a:latin typeface="Arial" pitchFamily="34" charset="0"/>
                <a:cs typeface="Arial" pitchFamily="34" charset="0"/>
              </a:rPr>
              <a:t>‐abnormal sucking and swallowing reflex ‐poor appetite, difficulties in feeding/eating.                                                 </a:t>
            </a:r>
            <a:r>
              <a:rPr lang="en-US" sz="1600" dirty="0" smtClean="0">
                <a:latin typeface="Arial" pitchFamily="34" charset="0"/>
                <a:cs typeface="Arial" pitchFamily="34" charset="0"/>
              </a:rPr>
              <a:t>‐The infant feeds normally at the breast but refuses anything else                and cries constantly…                       </a:t>
            </a:r>
            <a:r>
              <a:rPr lang="en-US" sz="1600" dirty="0" smtClean="0">
                <a:solidFill>
                  <a:srgbClr val="FF0000"/>
                </a:solidFill>
                <a:latin typeface="Arial" pitchFamily="34" charset="0"/>
                <a:cs typeface="Arial" pitchFamily="34" charset="0"/>
              </a:rPr>
              <a:t>‐the child cries a lot and sleeps badly   </a:t>
            </a:r>
            <a:r>
              <a:rPr lang="en-US" sz="1600" dirty="0" smtClean="0">
                <a:latin typeface="Arial" pitchFamily="34" charset="0"/>
                <a:cs typeface="Arial" pitchFamily="34" charset="0"/>
              </a:rPr>
              <a:t>‐the child tries to stand up very early        ‐the child skips the crawling stage               ‐the child is late learning to walk                        ‐neck straight and flattened                    ‐exaggerated extension of one foot ‐difficulty holding the head straight and erect      ‐generally weak muscle tone                               ‐flattened back of the head</a:t>
            </a:r>
            <a:endParaRPr lang="en-US" sz="1600" dirty="0">
              <a:latin typeface="Arial" pitchFamily="34" charset="0"/>
              <a:cs typeface="Arial" pitchFamily="34" charset="0"/>
            </a:endParaRPr>
          </a:p>
        </p:txBody>
      </p:sp>
      <p:sp>
        <p:nvSpPr>
          <p:cNvPr id="3" name="Rectangle 2"/>
          <p:cNvSpPr/>
          <p:nvPr/>
        </p:nvSpPr>
        <p:spPr>
          <a:xfrm>
            <a:off x="3429000" y="152400"/>
            <a:ext cx="5528327"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cap="none" spc="0" dirty="0" smtClean="0">
                <a:ln w="50800"/>
                <a:solidFill>
                  <a:srgbClr val="FF0000"/>
                </a:solidFill>
                <a:effectLst/>
                <a:latin typeface="Arial" pitchFamily="34" charset="0"/>
                <a:cs typeface="Arial" pitchFamily="34" charset="0"/>
              </a:rPr>
              <a:t>Tight Baby Syndrome</a:t>
            </a:r>
            <a:endParaRPr lang="en-US" sz="4000" b="1" cap="none" spc="0" dirty="0">
              <a:ln w="50800"/>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68085"/>
            <a:ext cx="8077200" cy="584775"/>
          </a:xfrm>
          <a:prstGeom prst="rect">
            <a:avLst/>
          </a:prstGeom>
          <a:noFill/>
        </p:spPr>
        <p:txBody>
          <a:bodyPr wrap="square" rtlCol="0">
            <a:spAutoFit/>
          </a:bodyPr>
          <a:lstStyle/>
          <a:p>
            <a:r>
              <a:rPr lang="en-US" sz="3200" dirty="0" smtClean="0">
                <a:solidFill>
                  <a:srgbClr val="002060"/>
                </a:solidFill>
                <a:latin typeface="Papyrus" panose="03070502060502030205" pitchFamily="66" charset="0"/>
              </a:rPr>
              <a:t>The Three Dimensions of Stress:</a:t>
            </a:r>
            <a:endParaRPr lang="en-US" sz="3200" dirty="0">
              <a:solidFill>
                <a:srgbClr val="002060"/>
              </a:solidFill>
              <a:latin typeface="Papyrus" panose="03070502060502030205" pitchFamily="66" charset="0"/>
            </a:endParaRPr>
          </a:p>
        </p:txBody>
      </p:sp>
      <p:sp>
        <p:nvSpPr>
          <p:cNvPr id="3" name="TextBox 2"/>
          <p:cNvSpPr txBox="1"/>
          <p:nvPr/>
        </p:nvSpPr>
        <p:spPr>
          <a:xfrm>
            <a:off x="990600" y="1295400"/>
            <a:ext cx="609600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solidFill>
                  <a:srgbClr val="002060"/>
                </a:solidFill>
                <a:latin typeface="Papyrus" panose="03070502060502030205" pitchFamily="66" charset="0"/>
              </a:rPr>
              <a:t>Physical		Move Well</a:t>
            </a:r>
          </a:p>
          <a:p>
            <a:pPr marL="285750" indent="-285750">
              <a:buFont typeface="Arial" panose="020B0604020202020204" pitchFamily="34" charset="0"/>
              <a:buChar char="•"/>
            </a:pPr>
            <a:r>
              <a:rPr lang="en-US" sz="2800" dirty="0" smtClean="0">
                <a:solidFill>
                  <a:srgbClr val="002060"/>
                </a:solidFill>
                <a:latin typeface="Papyrus" panose="03070502060502030205" pitchFamily="66" charset="0"/>
              </a:rPr>
              <a:t>Chemical		Eat Well</a:t>
            </a:r>
          </a:p>
          <a:p>
            <a:pPr marL="285750" indent="-285750">
              <a:buFont typeface="Arial" panose="020B0604020202020204" pitchFamily="34" charset="0"/>
              <a:buChar char="•"/>
            </a:pPr>
            <a:r>
              <a:rPr lang="en-US" sz="2800" dirty="0" smtClean="0">
                <a:solidFill>
                  <a:srgbClr val="002060"/>
                </a:solidFill>
                <a:latin typeface="Papyrus" panose="03070502060502030205" pitchFamily="66" charset="0"/>
              </a:rPr>
              <a:t>Emotional	Think Well</a:t>
            </a:r>
            <a:endParaRPr lang="en-US" sz="2800" dirty="0">
              <a:solidFill>
                <a:srgbClr val="002060"/>
              </a:solidFill>
              <a:latin typeface="Papyrus" panose="03070502060502030205" pitchFamily="66" charset="0"/>
            </a:endParaRPr>
          </a:p>
        </p:txBody>
      </p:sp>
      <p:sp>
        <p:nvSpPr>
          <p:cNvPr id="4" name="TextBox 3"/>
          <p:cNvSpPr txBox="1"/>
          <p:nvPr/>
        </p:nvSpPr>
        <p:spPr>
          <a:xfrm>
            <a:off x="647700" y="3047924"/>
            <a:ext cx="7848600" cy="523220"/>
          </a:xfrm>
          <a:prstGeom prst="rect">
            <a:avLst/>
          </a:prstGeom>
          <a:noFill/>
        </p:spPr>
        <p:txBody>
          <a:bodyPr wrap="square" rtlCol="0">
            <a:spAutoFit/>
          </a:bodyPr>
          <a:lstStyle/>
          <a:p>
            <a:pPr algn="ctr"/>
            <a:r>
              <a:rPr lang="en-US" sz="2800" b="1" dirty="0" smtClean="0">
                <a:solidFill>
                  <a:srgbClr val="002060"/>
                </a:solidFill>
                <a:latin typeface="Papyrus" panose="03070502060502030205" pitchFamily="66" charset="0"/>
              </a:rPr>
              <a:t>We must become Pure and Sufficient in all Three!</a:t>
            </a:r>
            <a:endParaRPr lang="en-US" sz="2800" b="1" dirty="0">
              <a:solidFill>
                <a:srgbClr val="002060"/>
              </a:solidFill>
              <a:latin typeface="Papyrus" panose="03070502060502030205" pitchFamily="66" charset="0"/>
            </a:endParaRPr>
          </a:p>
        </p:txBody>
      </p:sp>
      <p:sp>
        <p:nvSpPr>
          <p:cNvPr id="6" name="TextBox 5"/>
          <p:cNvSpPr txBox="1"/>
          <p:nvPr/>
        </p:nvSpPr>
        <p:spPr>
          <a:xfrm>
            <a:off x="1219200" y="3733800"/>
            <a:ext cx="6629400" cy="830997"/>
          </a:xfrm>
          <a:prstGeom prst="rect">
            <a:avLst/>
          </a:prstGeom>
          <a:noFill/>
        </p:spPr>
        <p:txBody>
          <a:bodyPr wrap="square" rtlCol="0">
            <a:spAutoFit/>
          </a:bodyPr>
          <a:lstStyle/>
          <a:p>
            <a:pPr algn="ctr"/>
            <a:r>
              <a:rPr lang="en-US" sz="4800" b="1" dirty="0" smtClean="0">
                <a:solidFill>
                  <a:srgbClr val="002060"/>
                </a:solidFill>
                <a:latin typeface="Arial" pitchFamily="34" charset="0"/>
                <a:cs typeface="Arial" pitchFamily="34" charset="0"/>
              </a:rPr>
              <a:t>mercola.com</a:t>
            </a:r>
            <a:endParaRPr lang="en-US" sz="4800" b="1" dirty="0">
              <a:solidFill>
                <a:srgbClr val="002060"/>
              </a:solidFill>
              <a:latin typeface="Arial" pitchFamily="34" charset="0"/>
              <a:cs typeface="Arial" pitchFamily="34" charset="0"/>
            </a:endParaRPr>
          </a:p>
        </p:txBody>
      </p:sp>
      <p:sp>
        <p:nvSpPr>
          <p:cNvPr id="7" name="Rectangle 6"/>
          <p:cNvSpPr/>
          <p:nvPr/>
        </p:nvSpPr>
        <p:spPr>
          <a:xfrm>
            <a:off x="1905000" y="4876800"/>
            <a:ext cx="5410200" cy="369332"/>
          </a:xfrm>
          <a:prstGeom prst="rect">
            <a:avLst/>
          </a:prstGeom>
        </p:spPr>
        <p:txBody>
          <a:bodyPr wrap="square">
            <a:spAutoFit/>
          </a:bodyPr>
          <a:lstStyle/>
          <a:p>
            <a:pPr algn="ctr"/>
            <a:r>
              <a:rPr lang="en-US" dirty="0" smtClean="0"/>
              <a:t>Subscribe to The World's #1 Natural Health Website</a:t>
            </a:r>
            <a:endParaRPr lang="en-US" dirty="0"/>
          </a:p>
        </p:txBody>
      </p:sp>
    </p:spTree>
    <p:extLst>
      <p:ext uri="{BB962C8B-B14F-4D97-AF65-F5344CB8AC3E}">
        <p14:creationId xmlns:p14="http://schemas.microsoft.com/office/powerpoint/2010/main" val="190206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81000"/>
            <a:ext cx="4191000" cy="6494085"/>
          </a:xfrm>
          <a:prstGeom prst="rect">
            <a:avLst/>
          </a:prstGeom>
        </p:spPr>
        <p:txBody>
          <a:bodyPr wrap="square">
            <a:spAutoFit/>
          </a:bodyPr>
          <a:lstStyle/>
          <a:p>
            <a:r>
              <a:rPr lang="en-US" sz="1600" dirty="0" smtClean="0">
                <a:latin typeface="Arial" pitchFamily="34" charset="0"/>
                <a:cs typeface="Arial" pitchFamily="34" charset="0"/>
              </a:rPr>
              <a:t>Later signs of KISS                   ‐problems with balance                           ‐poor posture       ‐the child falls or staggers frequently ‐it always or frequently walks on tiptoe        ‐tiredness                                ‐atypical stomach ache            ‐fatigue, lack of energy ‐sleep problems: difficulty falling asleep,        restless sleep, little sleep… ‐trouble concentrating, quickly forgetting a      given task, variable school results                ‐migraines ‐recurring headaches, or headaches on         waking up ‐neck pain and stiffness,                               ‐back pain ‐changes in </a:t>
            </a:r>
            <a:r>
              <a:rPr lang="en-US" sz="1600" dirty="0" err="1" smtClean="0">
                <a:latin typeface="Arial" pitchFamily="34" charset="0"/>
                <a:cs typeface="Arial" pitchFamily="34" charset="0"/>
              </a:rPr>
              <a:t>behaviour</a:t>
            </a:r>
            <a:r>
              <a:rPr lang="en-US" sz="1600" dirty="0" smtClean="0">
                <a:latin typeface="Arial" pitchFamily="34" charset="0"/>
                <a:cs typeface="Arial" pitchFamily="34" charset="0"/>
              </a:rPr>
              <a:t>: easily discouraged,</a:t>
            </a:r>
            <a:r>
              <a:rPr lang="en-US" sz="1600" smtClean="0">
                <a:latin typeface="Arial" pitchFamily="34" charset="0"/>
                <a:cs typeface="Arial" pitchFamily="34" charset="0"/>
              </a:rPr>
              <a:t>  temper tantrums</a:t>
            </a:r>
            <a:r>
              <a:rPr lang="en-US" sz="1600" dirty="0" smtClean="0">
                <a:latin typeface="Arial" pitchFamily="34" charset="0"/>
                <a:cs typeface="Arial" pitchFamily="34" charset="0"/>
              </a:rPr>
              <a:t>, uncertainty, nervousness,  demanding a lot of attention ‐very slow general and fine motor </a:t>
            </a:r>
            <a:r>
              <a:rPr lang="en-US" sz="1600" smtClean="0">
                <a:latin typeface="Arial" pitchFamily="34" charset="0"/>
                <a:cs typeface="Arial" pitchFamily="34" charset="0"/>
              </a:rPr>
              <a:t>function    development                                         </a:t>
            </a:r>
            <a:r>
              <a:rPr lang="en-US" sz="1600" dirty="0" smtClean="0">
                <a:latin typeface="Arial" pitchFamily="34" charset="0"/>
                <a:cs typeface="Arial" pitchFamily="34" charset="0"/>
              </a:rPr>
              <a:t>‐growing pains ‐</a:t>
            </a:r>
            <a:r>
              <a:rPr lang="en-US" sz="1600" dirty="0" err="1" smtClean="0">
                <a:latin typeface="Arial" pitchFamily="34" charset="0"/>
                <a:cs typeface="Arial" pitchFamily="34" charset="0"/>
              </a:rPr>
              <a:t>Tourette’s</a:t>
            </a:r>
            <a:r>
              <a:rPr lang="en-US" sz="1600" dirty="0" smtClean="0">
                <a:latin typeface="Arial" pitchFamily="34" charset="0"/>
                <a:cs typeface="Arial" pitchFamily="34" charset="0"/>
              </a:rPr>
              <a:t> syndrome (tics, teeth grinding,…) ‐delay in learning words</a:t>
            </a:r>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92" y="0"/>
            <a:ext cx="7973008" cy="2057400"/>
          </a:xfrm>
          <a:prstGeom prst="rect">
            <a:avLst/>
          </a:prstGeom>
        </p:spPr>
        <p:txBody>
          <a:bodyPr wrap="square">
            <a:spAutoFit/>
          </a:bodyPr>
          <a:lstStyle/>
          <a:p>
            <a:r>
              <a:rPr lang="en-US" sz="1350" dirty="0">
                <a:solidFill>
                  <a:srgbClr val="000000"/>
                </a:solidFill>
                <a:latin typeface="Arial" panose="020B0604020202020204" pitchFamily="34" charset="0"/>
              </a:rPr>
              <a:t>CASE STUDY</a:t>
            </a:r>
            <a:r>
              <a:rPr lang="en-US" sz="1500" dirty="0">
                <a:latin typeface="Arial" panose="020B0604020202020204" pitchFamily="34" charset="0"/>
              </a:rPr>
              <a:t> </a:t>
            </a:r>
            <a:endParaRPr lang="en-US" dirty="0"/>
          </a:p>
          <a:p>
            <a:r>
              <a:rPr lang="en-US" sz="1000" dirty="0">
                <a:solidFill>
                  <a:srgbClr val="000000"/>
                </a:solidFill>
                <a:latin typeface="Arial" panose="020B0604020202020204" pitchFamily="34" charset="0"/>
              </a:rPr>
              <a:t> </a:t>
            </a:r>
            <a:endParaRPr lang="en-US" dirty="0"/>
          </a:p>
          <a:p>
            <a:r>
              <a:rPr lang="en-US" dirty="0">
                <a:latin typeface="Arial, sans-serif"/>
              </a:rPr>
              <a:t>Resolution of Birth Trauma Sequelae Following Adjustment of Vertebral Subluxations in an Infant</a:t>
            </a:r>
            <a:endParaRPr lang="en-US" dirty="0"/>
          </a:p>
          <a:p>
            <a:r>
              <a:rPr lang="en-US" sz="1350" i="1" dirty="0">
                <a:solidFill>
                  <a:srgbClr val="000000"/>
                </a:solidFill>
                <a:latin typeface="Arial" panose="020B0604020202020204" pitchFamily="34" charset="0"/>
              </a:rPr>
              <a:t/>
            </a:r>
            <a:br>
              <a:rPr lang="en-US" sz="1350" i="1" dirty="0">
                <a:solidFill>
                  <a:srgbClr val="000000"/>
                </a:solidFill>
                <a:latin typeface="Arial" panose="020B0604020202020204" pitchFamily="34" charset="0"/>
              </a:rPr>
            </a:br>
            <a:r>
              <a:rPr lang="en-US" i="1" dirty="0">
                <a:latin typeface="Arial, sans-serif"/>
              </a:rPr>
              <a:t>David H. Spear, PhD, DC &amp; Joel </a:t>
            </a:r>
            <a:r>
              <a:rPr lang="en-US" i="1" dirty="0" err="1">
                <a:latin typeface="Arial, sans-serif"/>
              </a:rPr>
              <a:t>Alcantara</a:t>
            </a:r>
            <a:r>
              <a:rPr lang="en-US" i="1" dirty="0">
                <a:latin typeface="Arial, sans-serif"/>
              </a:rPr>
              <a:t>, DC</a:t>
            </a:r>
            <a:endParaRPr lang="en-US" dirty="0"/>
          </a:p>
          <a:p>
            <a:r>
              <a:rPr lang="en-US" dirty="0"/>
              <a:t> </a:t>
            </a:r>
          </a:p>
          <a:p>
            <a:r>
              <a:rPr lang="en-US" sz="1000" dirty="0">
                <a:solidFill>
                  <a:srgbClr val="000000"/>
                </a:solidFill>
                <a:latin typeface="Arial" panose="020B0604020202020204" pitchFamily="34" charset="0"/>
              </a:rPr>
              <a:t>Journal of Pediatric, Maternal &amp; Family Health - Chiropractic ~ Volume 2016 ~ Issue 1 ~ Pages 28-31</a:t>
            </a:r>
            <a:r>
              <a:rPr lang="en-US" sz="1500" dirty="0">
                <a:solidFill>
                  <a:srgbClr val="000000"/>
                </a:solidFill>
                <a:latin typeface="Times New Roman" panose="02020603050405020304" pitchFamily="18" charset="0"/>
              </a:rPr>
              <a:t> </a:t>
            </a:r>
            <a:endParaRPr lang="en-US" dirty="0">
              <a:effectLst/>
            </a:endParaRPr>
          </a:p>
        </p:txBody>
      </p:sp>
      <p:sp>
        <p:nvSpPr>
          <p:cNvPr id="3" name="Rectangle 2"/>
          <p:cNvSpPr/>
          <p:nvPr/>
        </p:nvSpPr>
        <p:spPr>
          <a:xfrm>
            <a:off x="76200" y="2362200"/>
            <a:ext cx="8763000" cy="3831818"/>
          </a:xfrm>
          <a:prstGeom prst="rect">
            <a:avLst/>
          </a:prstGeom>
        </p:spPr>
        <p:txBody>
          <a:bodyPr wrap="square">
            <a:spAutoFit/>
          </a:bodyPr>
          <a:lstStyle/>
          <a:p>
            <a:r>
              <a:rPr lang="en-US" sz="1500" dirty="0">
                <a:solidFill>
                  <a:srgbClr val="310500"/>
                </a:solidFill>
                <a:latin typeface="Arial" panose="020B0604020202020204" pitchFamily="34" charset="0"/>
              </a:rPr>
              <a:t>Abstract</a:t>
            </a:r>
            <a:endParaRPr lang="en-US" sz="1200" dirty="0"/>
          </a:p>
          <a:p>
            <a:r>
              <a:rPr lang="en-US" sz="1200" dirty="0">
                <a:latin typeface="Arial" panose="020B0604020202020204" pitchFamily="34" charset="0"/>
              </a:rPr>
              <a:t> </a:t>
            </a:r>
            <a:endParaRPr lang="en-US" sz="1200" dirty="0"/>
          </a:p>
          <a:p>
            <a:r>
              <a:rPr lang="en-US" sz="1200" b="1" dirty="0"/>
              <a:t>Objective:</a:t>
            </a:r>
            <a:r>
              <a:rPr lang="en-US" sz="1200" dirty="0"/>
              <a:t> To describe the chiropractic care of an infant with vacuum extraction induced birth trauma and a diagnosis of infantile colic and acid reflux.</a:t>
            </a:r>
          </a:p>
          <a:p>
            <a:r>
              <a:rPr lang="en-US" sz="1200" b="1" dirty="0"/>
              <a:t/>
            </a:r>
            <a:br>
              <a:rPr lang="en-US" sz="1200" b="1" dirty="0"/>
            </a:br>
            <a:endParaRPr lang="en-US" sz="1200" dirty="0"/>
          </a:p>
          <a:p>
            <a:r>
              <a:rPr lang="en-US" sz="1200" b="1" dirty="0"/>
              <a:t>Clinical Features: </a:t>
            </a:r>
            <a:r>
              <a:rPr lang="en-US" sz="1200" dirty="0"/>
              <a:t>A 6-week-old infant boy presented with chief complaint of infantile colic, acid reflux, restlessness, inability to relax and/or lay on his back, difficulty sleeping and general irritability. Medical consultation resulted in a diagnosis of acid reflux and infantile colic and labeled as a “high needs baby.” </a:t>
            </a:r>
          </a:p>
          <a:p>
            <a:r>
              <a:rPr lang="en-US" sz="1200" b="1" dirty="0"/>
              <a:t/>
            </a:r>
            <a:br>
              <a:rPr lang="en-US" sz="1200" b="1" dirty="0"/>
            </a:br>
            <a:endParaRPr lang="en-US" sz="1200" dirty="0"/>
          </a:p>
          <a:p>
            <a:r>
              <a:rPr lang="en-US" sz="1200" b="1" dirty="0"/>
              <a:t>Intervention and Outcome:</a:t>
            </a:r>
            <a:r>
              <a:rPr lang="en-US" sz="1200" dirty="0"/>
              <a:t> The patient received chiropractic care using Activator instrument and “touch and hold” adjustments for a total of 7 visits over 7 weeks. The patient’s presenting complaints resolved following a trial of care. </a:t>
            </a:r>
          </a:p>
          <a:p>
            <a:r>
              <a:rPr lang="en-US" sz="1200" b="1" dirty="0"/>
              <a:t/>
            </a:r>
            <a:br>
              <a:rPr lang="en-US" sz="1200" b="1" dirty="0"/>
            </a:br>
            <a:endParaRPr lang="en-US" sz="1200" dirty="0"/>
          </a:p>
          <a:p>
            <a:r>
              <a:rPr lang="en-US" sz="1200" b="1" dirty="0"/>
              <a:t>Conclusion: </a:t>
            </a:r>
            <a:r>
              <a:rPr lang="en-US" sz="1200" dirty="0"/>
              <a:t>This case report provides supporting evidence on the effectiveness of chiropractic in children presenting with colic, acid reflux, sleeplessness and irritability. We support further research and documentation in this area of patient care.</a:t>
            </a:r>
          </a:p>
          <a:p>
            <a:r>
              <a:rPr lang="en-US" sz="1200" b="1" dirty="0"/>
              <a:t/>
            </a:r>
            <a:br>
              <a:rPr lang="en-US" sz="1200" b="1" dirty="0"/>
            </a:br>
            <a:endParaRPr lang="en-US" sz="1200" dirty="0"/>
          </a:p>
          <a:p>
            <a:r>
              <a:rPr lang="en-US" sz="1200" b="1" dirty="0"/>
              <a:t>Key words: </a:t>
            </a:r>
            <a:r>
              <a:rPr lang="en-US" sz="1200" i="1" dirty="0"/>
              <a:t>Acid reflux, infantile colic, irritability, birth trauma, adjustment, spinal manipulation, chiropractic, vertebral subluxation </a:t>
            </a:r>
            <a:r>
              <a:rPr lang="en-US" sz="1200" i="1" dirty="0">
                <a:solidFill>
                  <a:srgbClr val="000000"/>
                </a:solidFill>
              </a:rPr>
              <a:t> </a:t>
            </a:r>
            <a:endParaRPr lang="en-US" sz="1200" dirty="0"/>
          </a:p>
        </p:txBody>
      </p:sp>
    </p:spTree>
    <p:extLst>
      <p:ext uri="{BB962C8B-B14F-4D97-AF65-F5344CB8AC3E}">
        <p14:creationId xmlns:p14="http://schemas.microsoft.com/office/powerpoint/2010/main" val="8324665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g.rush.com/wp-content/uploads/2013/09/rs_geddy.jpg"/>
          <p:cNvPicPr>
            <a:picLocks noChangeAspect="1" noChangeArrowheads="1"/>
          </p:cNvPicPr>
          <p:nvPr/>
        </p:nvPicPr>
        <p:blipFill>
          <a:blip r:embed="rId2"/>
          <a:srcRect/>
          <a:stretch>
            <a:fillRect/>
          </a:stretch>
        </p:blipFill>
        <p:spPr bwMode="auto">
          <a:xfrm>
            <a:off x="304800" y="2438400"/>
            <a:ext cx="5715000" cy="3800476"/>
          </a:xfrm>
          <a:prstGeom prst="rect">
            <a:avLst/>
          </a:prstGeom>
          <a:noFill/>
        </p:spPr>
      </p:pic>
      <p:sp>
        <p:nvSpPr>
          <p:cNvPr id="5" name="TextBox 4"/>
          <p:cNvSpPr txBox="1"/>
          <p:nvPr/>
        </p:nvSpPr>
        <p:spPr>
          <a:xfrm>
            <a:off x="228600" y="457200"/>
            <a:ext cx="8763000" cy="369332"/>
          </a:xfrm>
          <a:prstGeom prst="rect">
            <a:avLst/>
          </a:prstGeom>
          <a:noFill/>
        </p:spPr>
        <p:txBody>
          <a:bodyPr wrap="square" rtlCol="0">
            <a:spAutoFit/>
          </a:bodyPr>
          <a:lstStyle/>
          <a:p>
            <a:r>
              <a:rPr lang="en-US" dirty="0" smtClean="0"/>
              <a:t>Tight Spinal Cords are a lot like tight guitar strings.  And they work better at the right tension</a:t>
            </a:r>
            <a:endParaRPr lang="en-US" dirty="0"/>
          </a:p>
        </p:txBody>
      </p:sp>
      <p:pic>
        <p:nvPicPr>
          <p:cNvPr id="40964" name="Picture 4" descr="http://image.shutterstock.com/z/stock-vector-human-brian-with-spinal-cord-and-spinal-column-116675098.jpg"/>
          <p:cNvPicPr>
            <a:picLocks noChangeAspect="1" noChangeArrowheads="1"/>
          </p:cNvPicPr>
          <p:nvPr/>
        </p:nvPicPr>
        <p:blipFill>
          <a:blip r:embed="rId3" cstate="print"/>
          <a:srcRect/>
          <a:stretch>
            <a:fillRect/>
          </a:stretch>
        </p:blipFill>
        <p:spPr bwMode="auto">
          <a:xfrm>
            <a:off x="6324600" y="1981200"/>
            <a:ext cx="2590800" cy="4777531"/>
          </a:xfrm>
          <a:prstGeom prst="rect">
            <a:avLst/>
          </a:prstGeom>
          <a:noFill/>
        </p:spPr>
      </p:pic>
      <p:pic>
        <p:nvPicPr>
          <p:cNvPr id="4" name="Picture 3"/>
          <p:cNvPicPr>
            <a:picLocks noChangeAspect="1"/>
          </p:cNvPicPr>
          <p:nvPr/>
        </p:nvPicPr>
        <p:blipFill>
          <a:blip r:embed="rId4"/>
          <a:stretch>
            <a:fillRect/>
          </a:stretch>
        </p:blipFill>
        <p:spPr>
          <a:xfrm>
            <a:off x="304800" y="1952626"/>
            <a:ext cx="5715000" cy="4286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ppt_x"/>
                                          </p:val>
                                        </p:tav>
                                        <p:tav tm="100000">
                                          <p:val>
                                            <p:strVal val="#ppt_x"/>
                                          </p:val>
                                        </p:tav>
                                      </p:tavLst>
                                    </p:anim>
                                    <p:anim calcmode="lin" valueType="num">
                                      <p:cBhvr additive="base">
                                        <p:cTn id="14"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305800" cy="1107996"/>
          </a:xfrm>
          <a:prstGeom prst="rect">
            <a:avLst/>
          </a:prstGeom>
          <a:noFill/>
        </p:spPr>
        <p:txBody>
          <a:bodyPr wrap="square" rtlCol="0">
            <a:spAutoFit/>
          </a:bodyPr>
          <a:lstStyle/>
          <a:p>
            <a:r>
              <a:rPr lang="en-US" sz="6600" dirty="0" smtClean="0"/>
              <a:t>TOTS</a:t>
            </a:r>
            <a:endParaRPr lang="en-US" sz="6600" dirty="0"/>
          </a:p>
        </p:txBody>
      </p:sp>
      <p:sp>
        <p:nvSpPr>
          <p:cNvPr id="3" name="TextBox 2"/>
          <p:cNvSpPr txBox="1"/>
          <p:nvPr/>
        </p:nvSpPr>
        <p:spPr>
          <a:xfrm>
            <a:off x="2514600" y="838200"/>
            <a:ext cx="6019800" cy="523220"/>
          </a:xfrm>
          <a:prstGeom prst="rect">
            <a:avLst/>
          </a:prstGeom>
          <a:noFill/>
        </p:spPr>
        <p:txBody>
          <a:bodyPr wrap="square" rtlCol="0">
            <a:spAutoFit/>
          </a:bodyPr>
          <a:lstStyle/>
          <a:p>
            <a:r>
              <a:rPr lang="en-US" sz="2800" dirty="0" smtClean="0"/>
              <a:t>Tethered Oral Tissues</a:t>
            </a:r>
            <a:endParaRPr lang="en-US" sz="2800" dirty="0"/>
          </a:p>
        </p:txBody>
      </p:sp>
      <p:pic>
        <p:nvPicPr>
          <p:cNvPr id="1026" name="Picture 2" descr="Image result for bab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163" y="2209800"/>
            <a:ext cx="3962400" cy="397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09600"/>
            <a:ext cx="7620000" cy="523220"/>
          </a:xfrm>
          <a:prstGeom prst="rect">
            <a:avLst/>
          </a:prstGeom>
          <a:noFill/>
        </p:spPr>
        <p:txBody>
          <a:bodyPr wrap="square" rtlCol="0">
            <a:spAutoFit/>
          </a:bodyPr>
          <a:lstStyle/>
          <a:p>
            <a:pPr algn="ctr"/>
            <a:r>
              <a:rPr lang="en-US" sz="2800" b="1" dirty="0" smtClean="0">
                <a:solidFill>
                  <a:srgbClr val="FFC000"/>
                </a:solidFill>
                <a:latin typeface="Papyrus" panose="03070502060502030205" pitchFamily="66" charset="0"/>
              </a:rPr>
              <a:t>Our Core Values at Vibrant Life Chiropractic</a:t>
            </a:r>
            <a:endParaRPr lang="en-US" sz="2800" b="1" dirty="0">
              <a:solidFill>
                <a:srgbClr val="FFC000"/>
              </a:solidFill>
              <a:latin typeface="Papyrus" panose="03070502060502030205" pitchFamily="66" charset="0"/>
            </a:endParaRPr>
          </a:p>
        </p:txBody>
      </p:sp>
      <p:sp>
        <p:nvSpPr>
          <p:cNvPr id="3" name="TextBox 2"/>
          <p:cNvSpPr txBox="1"/>
          <p:nvPr/>
        </p:nvSpPr>
        <p:spPr>
          <a:xfrm>
            <a:off x="1333500" y="1752600"/>
            <a:ext cx="6629400"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smtClean="0">
                <a:solidFill>
                  <a:srgbClr val="FFC000"/>
                </a:solidFill>
                <a:latin typeface="Papyrus" panose="03070502060502030205" pitchFamily="66" charset="0"/>
              </a:rPr>
              <a:t>Sustainability</a:t>
            </a:r>
          </a:p>
          <a:p>
            <a:pPr marL="285750" indent="-285750">
              <a:buFont typeface="Arial" panose="020B0604020202020204" pitchFamily="34" charset="0"/>
              <a:buChar char="•"/>
            </a:pPr>
            <a:r>
              <a:rPr lang="en-US" sz="3200" b="1" dirty="0" smtClean="0">
                <a:solidFill>
                  <a:srgbClr val="FFC000"/>
                </a:solidFill>
                <a:latin typeface="Papyrus" panose="03070502060502030205" pitchFamily="66" charset="0"/>
              </a:rPr>
              <a:t>Respect</a:t>
            </a:r>
          </a:p>
          <a:p>
            <a:pPr marL="285750" indent="-285750">
              <a:buFont typeface="Arial" panose="020B0604020202020204" pitchFamily="34" charset="0"/>
              <a:buChar char="•"/>
            </a:pPr>
            <a:r>
              <a:rPr lang="en-US" sz="3200" b="1" dirty="0" smtClean="0">
                <a:solidFill>
                  <a:srgbClr val="FFC000"/>
                </a:solidFill>
                <a:latin typeface="Papyrus" panose="03070502060502030205" pitchFamily="66" charset="0"/>
              </a:rPr>
              <a:t>Hope </a:t>
            </a:r>
            <a:endParaRPr lang="en-US" sz="3200" b="1" dirty="0">
              <a:solidFill>
                <a:srgbClr val="FFC000"/>
              </a:solidFill>
              <a:latin typeface="Papyrus" panose="03070502060502030205" pitchFamily="66" charset="0"/>
            </a:endParaRPr>
          </a:p>
        </p:txBody>
      </p:sp>
      <p:sp>
        <p:nvSpPr>
          <p:cNvPr id="4" name="TextBox 3"/>
          <p:cNvSpPr txBox="1"/>
          <p:nvPr/>
        </p:nvSpPr>
        <p:spPr>
          <a:xfrm>
            <a:off x="472858" y="3942040"/>
            <a:ext cx="8686800" cy="2031325"/>
          </a:xfrm>
          <a:prstGeom prst="rect">
            <a:avLst/>
          </a:prstGeom>
          <a:noFill/>
        </p:spPr>
        <p:txBody>
          <a:bodyPr wrap="square" rtlCol="0">
            <a:spAutoFit/>
          </a:bodyPr>
          <a:lstStyle/>
          <a:p>
            <a:r>
              <a:rPr lang="en-US" dirty="0" smtClean="0"/>
              <a:t>Web Sites which may be helpful</a:t>
            </a:r>
          </a:p>
          <a:p>
            <a:endParaRPr lang="en-US" dirty="0"/>
          </a:p>
          <a:p>
            <a:r>
              <a:rPr lang="en-US" dirty="0" smtClean="0"/>
              <a:t>Mercola.com</a:t>
            </a:r>
          </a:p>
          <a:p>
            <a:endParaRPr lang="en-US" dirty="0"/>
          </a:p>
          <a:p>
            <a:r>
              <a:rPr lang="en-US" dirty="0" smtClean="0"/>
              <a:t>Icpa4kids.org</a:t>
            </a:r>
          </a:p>
          <a:p>
            <a:endParaRPr lang="en-US" dirty="0"/>
          </a:p>
          <a:p>
            <a:endParaRPr lang="en-US" dirty="0"/>
          </a:p>
        </p:txBody>
      </p:sp>
    </p:spTree>
    <p:extLst>
      <p:ext uri="{BB962C8B-B14F-4D97-AF65-F5344CB8AC3E}">
        <p14:creationId xmlns:p14="http://schemas.microsoft.com/office/powerpoint/2010/main" val="37241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00200"/>
            <a:ext cx="3849688" cy="373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560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ive today to help Mayo Clinic find new cures">
            <a:hlinkClick r:id="rId2"/>
          </p:cNvPr>
          <p:cNvPicPr>
            <a:picLocks noChangeAspect="1" noChangeArrowheads="1"/>
          </p:cNvPicPr>
          <p:nvPr/>
        </p:nvPicPr>
        <p:blipFill>
          <a:blip r:embed="rId3"/>
          <a:srcRect/>
          <a:stretch>
            <a:fillRect/>
          </a:stretch>
        </p:blipFill>
        <p:spPr bwMode="auto">
          <a:xfrm>
            <a:off x="63500" y="-13369925"/>
            <a:ext cx="1238250" cy="2019300"/>
          </a:xfrm>
          <a:prstGeom prst="rect">
            <a:avLst/>
          </a:prstGeom>
          <a:noFill/>
        </p:spPr>
      </p:pic>
      <p:pic>
        <p:nvPicPr>
          <p:cNvPr id="35843" name="Picture 3" descr="HONcode standard for trustworthy health">
            <a:hlinkClick r:id="rId4"/>
          </p:cNvPr>
          <p:cNvPicPr>
            <a:picLocks noChangeAspect="1" noChangeArrowheads="1"/>
          </p:cNvPicPr>
          <p:nvPr/>
        </p:nvPicPr>
        <p:blipFill>
          <a:blip r:embed="rId5"/>
          <a:srcRect/>
          <a:stretch>
            <a:fillRect/>
          </a:stretch>
        </p:blipFill>
        <p:spPr bwMode="auto">
          <a:xfrm>
            <a:off x="117475" y="14681200"/>
            <a:ext cx="466725" cy="685800"/>
          </a:xfrm>
          <a:prstGeom prst="rect">
            <a:avLst/>
          </a:prstGeom>
          <a:noFill/>
        </p:spPr>
      </p:pic>
      <p:sp>
        <p:nvSpPr>
          <p:cNvPr id="35844" name="Rectangle 4"/>
          <p:cNvSpPr>
            <a:spLocks noChangeArrowheads="1"/>
          </p:cNvSpPr>
          <p:nvPr/>
        </p:nvSpPr>
        <p:spPr bwMode="auto">
          <a:xfrm>
            <a:off x="0" y="0"/>
            <a:ext cx="91440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Pregnancy and exercise: Baby, let's move!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Arial" charset="0"/>
                <a:cs typeface="Arial" charset="0"/>
              </a:rPr>
              <a:t>During pregnancy, exercise can help you stay in shape and prepare for labor and delivery. Here's the lowdown on pregnancy and exercise, from getting started to staying motivated.</a:t>
            </a:r>
            <a:endParaRPr kumimoji="0" lang="en-US" sz="1100" b="0" i="0" u="none" strike="noStrike" cap="none" normalizeH="0" baseline="0" dirty="0" smtClean="0">
              <a:ln>
                <a:noFill/>
              </a:ln>
              <a:solidFill>
                <a:schemeClr val="tx1"/>
              </a:solidFill>
              <a:effectLst/>
              <a:latin typeface="Arial" charset="0"/>
              <a:cs typeface="Arial" charset="0"/>
              <a:hlinkClick r:id="rId6"/>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hlinkClick r:id="rId6"/>
              </a:rPr>
              <a:t>By Mayo Clinic Staff</a:t>
            </a:r>
            <a:endParaRPr kumimoji="0" lang="en-US" sz="11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Pacing it for pregnancy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rgbClr val="FF0000"/>
                </a:solidFill>
                <a:effectLst/>
                <a:latin typeface="Arial" charset="0"/>
                <a:cs typeface="Arial" charset="0"/>
              </a:rPr>
              <a:t>For most pregnant women, at least 30 minutes of moderate exercise is recommended on most, if not all, days of the week.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dirty="0" smtClean="0">
                <a:ln>
                  <a:noFill/>
                </a:ln>
                <a:solidFill>
                  <a:srgbClr val="FF0000"/>
                </a:solidFill>
                <a:effectLst/>
                <a:latin typeface="Arial" charset="0"/>
                <a:cs typeface="Arial" charset="0"/>
              </a:rPr>
              <a:t>Walking is a great exercise for beginners. It provides moderate aerobic conditioning with minimal stress on your joints. Other good choices include swimming, low-impact aerobics and cycling on a stationary bike. Strength training is OK, too, as long as you stick to relatively low weights.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Remember to warm up, stretch and cool down. Drink plenty of fluids to stay hydrated, and be careful to avoid overheating.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Intense exercise increases oxygen and blood flow to the muscles and away from your uterus. In general, you should be able to carry on a conversation while you're exercising. If you can't speak normally while you're working out, you're probably pushing yourself too hard.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Depending on your fitness level, consider these guidelines: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charset="0"/>
                <a:cs typeface="Arial" charset="0"/>
              </a:rPr>
              <a:t>You haven't exercised for a while. </a:t>
            </a:r>
            <a:r>
              <a:rPr kumimoji="0" lang="en-US" sz="1200" b="0" i="0" u="none" strike="noStrike" cap="none" normalizeH="0" baseline="0" dirty="0" smtClean="0">
                <a:ln>
                  <a:noFill/>
                </a:ln>
                <a:solidFill>
                  <a:schemeClr val="tx1"/>
                </a:solidFill>
                <a:effectLst/>
                <a:latin typeface="Arial" charset="0"/>
                <a:cs typeface="Arial" charset="0"/>
              </a:rPr>
              <a:t>Begin with as little as five minutes of physical activity a day. Build up to 10 minutes, 15 minutes, and so on, until you reach at least 30 minutes a day.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charset="0"/>
                <a:cs typeface="Arial" charset="0"/>
              </a:rPr>
              <a:t>You exercised before pregnancy. </a:t>
            </a:r>
            <a:r>
              <a:rPr kumimoji="0" lang="en-US" sz="1200" b="0" i="0" u="none" strike="noStrike" cap="none" normalizeH="0" baseline="0" dirty="0" smtClean="0">
                <a:ln>
                  <a:noFill/>
                </a:ln>
                <a:solidFill>
                  <a:schemeClr val="tx1"/>
                </a:solidFill>
                <a:effectLst/>
                <a:latin typeface="Arial" charset="0"/>
                <a:cs typeface="Arial" charset="0"/>
              </a:rPr>
              <a:t>You can probably continue to work out at the same level while you're pregnant — as long as you're feeling comfortable and your health care provider says it's OK.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June 09, 2016</a:t>
            </a:r>
          </a:p>
        </p:txBody>
      </p:sp>
      <p:pic>
        <p:nvPicPr>
          <p:cNvPr id="35845" name="Picture 5" descr="Give today to help Mayo Clinic find new cures">
            <a:hlinkClick r:id="rId2"/>
          </p:cNvPr>
          <p:cNvPicPr>
            <a:picLocks noChangeAspect="1" noChangeArrowheads="1"/>
          </p:cNvPicPr>
          <p:nvPr/>
        </p:nvPicPr>
        <p:blipFill>
          <a:blip r:embed="rId3"/>
          <a:srcRect/>
          <a:stretch>
            <a:fillRect/>
          </a:stretch>
        </p:blipFill>
        <p:spPr bwMode="auto">
          <a:xfrm>
            <a:off x="63500" y="-13369925"/>
            <a:ext cx="1238250" cy="2019300"/>
          </a:xfrm>
          <a:prstGeom prst="rect">
            <a:avLst/>
          </a:prstGeom>
          <a:noFill/>
        </p:spPr>
      </p:pic>
      <p:pic>
        <p:nvPicPr>
          <p:cNvPr id="35846" name="Picture 6" descr="HONcode standard for trustworthy health">
            <a:hlinkClick r:id="rId4"/>
          </p:cNvPr>
          <p:cNvPicPr>
            <a:picLocks noChangeAspect="1" noChangeArrowheads="1"/>
          </p:cNvPicPr>
          <p:nvPr/>
        </p:nvPicPr>
        <p:blipFill>
          <a:blip r:embed="rId5"/>
          <a:srcRect/>
          <a:stretch>
            <a:fillRect/>
          </a:stretch>
        </p:blipFill>
        <p:spPr bwMode="auto">
          <a:xfrm>
            <a:off x="117475" y="14681200"/>
            <a:ext cx="466725" cy="685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6019800" cy="1046440"/>
          </a:xfrm>
          <a:prstGeom prst="rect">
            <a:avLst/>
          </a:prstGeom>
        </p:spPr>
        <p:txBody>
          <a:bodyPr wrap="square">
            <a:spAutoFit/>
          </a:bodyPr>
          <a:lstStyle/>
          <a:p>
            <a:r>
              <a:rPr lang="en-US" sz="2400" b="1" dirty="0" smtClean="0">
                <a:latin typeface="Arial" pitchFamily="34" charset="0"/>
                <a:cs typeface="Arial" pitchFamily="34" charset="0"/>
              </a:rPr>
              <a:t>Vitamin D Deficiency During Pregnancy Raises Your Child’s Risk for Autism </a:t>
            </a:r>
          </a:p>
          <a:p>
            <a:r>
              <a:rPr lang="en-US" sz="1400" b="1" dirty="0" smtClean="0">
                <a:latin typeface="Arial" pitchFamily="34" charset="0"/>
                <a:cs typeface="Arial" pitchFamily="34" charset="0"/>
              </a:rPr>
              <a:t>December 28, 2016 </a:t>
            </a:r>
            <a:endParaRPr lang="en-US" sz="1400" b="1" dirty="0">
              <a:latin typeface="Arial" pitchFamily="34" charset="0"/>
              <a:cs typeface="Arial" pitchFamily="34" charset="0"/>
            </a:endParaRPr>
          </a:p>
        </p:txBody>
      </p:sp>
      <p:sp>
        <p:nvSpPr>
          <p:cNvPr id="5" name="Rectangle 4"/>
          <p:cNvSpPr/>
          <p:nvPr/>
        </p:nvSpPr>
        <p:spPr>
          <a:xfrm>
            <a:off x="4267200" y="1219200"/>
            <a:ext cx="4572000" cy="5324535"/>
          </a:xfrm>
          <a:prstGeom prst="rect">
            <a:avLst/>
          </a:prstGeom>
        </p:spPr>
        <p:txBody>
          <a:bodyPr>
            <a:spAutoFit/>
          </a:bodyPr>
          <a:lstStyle/>
          <a:p>
            <a:r>
              <a:rPr lang="en-US" sz="1000" baseline="30000" dirty="0" smtClean="0">
                <a:hlinkClick r:id="rId2"/>
              </a:rPr>
              <a:t>1</a:t>
            </a:r>
            <a:r>
              <a:rPr lang="en-US" sz="1000" dirty="0" smtClean="0"/>
              <a:t> </a:t>
            </a:r>
            <a:r>
              <a:rPr lang="en-US" sz="1000" dirty="0" smtClean="0">
                <a:hlinkClick r:id="rId3"/>
              </a:rPr>
              <a:t>CDC.gov, National Health Statistics Report, Number 65, March 20, 2013 (PDF) </a:t>
            </a:r>
            <a:endParaRPr lang="en-US" sz="1000" dirty="0" smtClean="0"/>
          </a:p>
          <a:p>
            <a:r>
              <a:rPr lang="en-US" sz="1000" baseline="30000" dirty="0" smtClean="0">
                <a:hlinkClick r:id="rId2"/>
              </a:rPr>
              <a:t>2</a:t>
            </a:r>
            <a:r>
              <a:rPr lang="en-US" sz="1000" dirty="0" smtClean="0"/>
              <a:t> </a:t>
            </a:r>
            <a:r>
              <a:rPr lang="en-US" sz="1000" dirty="0" smtClean="0">
                <a:hlinkClick r:id="rId4"/>
              </a:rPr>
              <a:t>NVIC.org April 10, 2013 </a:t>
            </a:r>
            <a:endParaRPr lang="en-US" sz="1000" dirty="0" smtClean="0"/>
          </a:p>
          <a:p>
            <a:r>
              <a:rPr lang="en-US" sz="1000" baseline="30000" dirty="0" smtClean="0">
                <a:hlinkClick r:id="rId2"/>
              </a:rPr>
              <a:t>3</a:t>
            </a:r>
            <a:r>
              <a:rPr lang="en-US" sz="1000" dirty="0" smtClean="0"/>
              <a:t> </a:t>
            </a:r>
            <a:r>
              <a:rPr lang="en-US" sz="1000" dirty="0" smtClean="0">
                <a:hlinkClick r:id="rId5"/>
              </a:rPr>
              <a:t>MMWR April 1, 2016 / 65(3);1–23 </a:t>
            </a:r>
            <a:endParaRPr lang="en-US" sz="1000" dirty="0" smtClean="0"/>
          </a:p>
          <a:p>
            <a:r>
              <a:rPr lang="en-US" sz="1000" baseline="30000" dirty="0" smtClean="0">
                <a:hlinkClick r:id="rId2"/>
              </a:rPr>
              <a:t>4,</a:t>
            </a:r>
            <a:r>
              <a:rPr lang="en-US" sz="1000" dirty="0" smtClean="0"/>
              <a:t> </a:t>
            </a:r>
            <a:r>
              <a:rPr lang="en-US" sz="1000" baseline="30000" dirty="0" smtClean="0">
                <a:hlinkClick r:id="rId2"/>
              </a:rPr>
              <a:t>7</a:t>
            </a:r>
            <a:r>
              <a:rPr lang="en-US" sz="1000" dirty="0" smtClean="0"/>
              <a:t> </a:t>
            </a:r>
            <a:r>
              <a:rPr lang="en-US" sz="1000" dirty="0" smtClean="0">
                <a:hlinkClick r:id="rId6"/>
              </a:rPr>
              <a:t>CDC Autism Data and Statistics </a:t>
            </a:r>
            <a:endParaRPr lang="en-US" sz="1000" dirty="0" smtClean="0"/>
          </a:p>
          <a:p>
            <a:r>
              <a:rPr lang="en-US" sz="1000" baseline="30000" dirty="0" smtClean="0">
                <a:hlinkClick r:id="rId2"/>
              </a:rPr>
              <a:t>5</a:t>
            </a:r>
            <a:r>
              <a:rPr lang="en-US" sz="1000" dirty="0" smtClean="0"/>
              <a:t> </a:t>
            </a:r>
            <a:r>
              <a:rPr lang="en-US" sz="1000" dirty="0" smtClean="0">
                <a:hlinkClick r:id="rId7"/>
              </a:rPr>
              <a:t>Chandramd.com </a:t>
            </a:r>
            <a:endParaRPr lang="en-US" sz="1000" dirty="0" smtClean="0"/>
          </a:p>
          <a:p>
            <a:r>
              <a:rPr lang="en-US" sz="1000" baseline="30000" dirty="0" smtClean="0">
                <a:hlinkClick r:id="rId2"/>
              </a:rPr>
              <a:t>6</a:t>
            </a:r>
            <a:r>
              <a:rPr lang="en-US" sz="1000" dirty="0" smtClean="0"/>
              <a:t> </a:t>
            </a:r>
            <a:r>
              <a:rPr lang="en-US" sz="1000" dirty="0" smtClean="0">
                <a:hlinkClick r:id="rId8"/>
              </a:rPr>
              <a:t>Autism Speaks November 13, 2015 </a:t>
            </a:r>
            <a:endParaRPr lang="en-US" sz="1000" dirty="0" smtClean="0"/>
          </a:p>
          <a:p>
            <a:r>
              <a:rPr lang="en-US" sz="1000" baseline="30000" dirty="0" smtClean="0">
                <a:hlinkClick r:id="rId2"/>
              </a:rPr>
              <a:t>8</a:t>
            </a:r>
            <a:r>
              <a:rPr lang="en-US" sz="1000" dirty="0" smtClean="0"/>
              <a:t> </a:t>
            </a:r>
            <a:r>
              <a:rPr lang="en-US" sz="1000" dirty="0" smtClean="0">
                <a:hlinkClick r:id="rId9"/>
              </a:rPr>
              <a:t>Jeffhaysfilms.com Half of All Children Will Be Autistic by 2025, Warns Senior Research Scientist at MIT </a:t>
            </a:r>
            <a:endParaRPr lang="en-US" sz="1000" dirty="0" smtClean="0"/>
          </a:p>
          <a:p>
            <a:r>
              <a:rPr lang="en-US" sz="1000" baseline="30000" dirty="0" smtClean="0">
                <a:hlinkClick r:id="rId2"/>
              </a:rPr>
              <a:t>9</a:t>
            </a:r>
            <a:r>
              <a:rPr lang="en-US" sz="1000" dirty="0" smtClean="0"/>
              <a:t> </a:t>
            </a:r>
            <a:r>
              <a:rPr lang="en-US" sz="1000" dirty="0" smtClean="0">
                <a:hlinkClick r:id="rId10"/>
              </a:rPr>
              <a:t>Molecular Psychiatry November 29, 2016, </a:t>
            </a:r>
            <a:r>
              <a:rPr lang="en-US" sz="1000" dirty="0" err="1" smtClean="0">
                <a:hlinkClick r:id="rId10"/>
              </a:rPr>
              <a:t>doi</a:t>
            </a:r>
            <a:r>
              <a:rPr lang="en-US" sz="1000" dirty="0" smtClean="0">
                <a:hlinkClick r:id="rId10"/>
              </a:rPr>
              <a:t>: 10.1038/mp.2016.213 </a:t>
            </a:r>
            <a:endParaRPr lang="en-US" sz="1000" dirty="0" smtClean="0"/>
          </a:p>
          <a:p>
            <a:r>
              <a:rPr lang="en-US" sz="1000" baseline="30000" dirty="0" smtClean="0">
                <a:hlinkClick r:id="rId2"/>
              </a:rPr>
              <a:t>10</a:t>
            </a:r>
            <a:r>
              <a:rPr lang="en-US" sz="1000" dirty="0" smtClean="0"/>
              <a:t> </a:t>
            </a:r>
            <a:r>
              <a:rPr lang="en-US" sz="1000" dirty="0" smtClean="0">
                <a:hlinkClick r:id="rId11"/>
              </a:rPr>
              <a:t>The Vitamin D Society December 13, 2016 </a:t>
            </a:r>
            <a:endParaRPr lang="en-US" sz="1000" dirty="0" smtClean="0"/>
          </a:p>
          <a:p>
            <a:r>
              <a:rPr lang="en-US" sz="1000" baseline="30000" dirty="0" smtClean="0">
                <a:hlinkClick r:id="rId2"/>
              </a:rPr>
              <a:t>11</a:t>
            </a:r>
            <a:r>
              <a:rPr lang="en-US" sz="1000" dirty="0" smtClean="0"/>
              <a:t> </a:t>
            </a:r>
            <a:r>
              <a:rPr lang="en-US" sz="1000" dirty="0" smtClean="0">
                <a:hlinkClick r:id="rId12"/>
              </a:rPr>
              <a:t>Yahoo News December 14, 2016 </a:t>
            </a:r>
            <a:endParaRPr lang="en-US" sz="1000" dirty="0" smtClean="0"/>
          </a:p>
          <a:p>
            <a:r>
              <a:rPr lang="en-US" sz="1000" baseline="30000" dirty="0" smtClean="0">
                <a:hlinkClick r:id="rId2"/>
              </a:rPr>
              <a:t>12</a:t>
            </a:r>
            <a:r>
              <a:rPr lang="en-US" sz="1000" dirty="0" smtClean="0"/>
              <a:t> </a:t>
            </a:r>
            <a:r>
              <a:rPr lang="en-US" sz="1000" dirty="0" smtClean="0">
                <a:hlinkClick r:id="rId13"/>
              </a:rPr>
              <a:t>The Guardian December 13, 2016 </a:t>
            </a:r>
            <a:endParaRPr lang="en-US" sz="1000" dirty="0" smtClean="0"/>
          </a:p>
          <a:p>
            <a:r>
              <a:rPr lang="en-US" sz="1000" baseline="30000" dirty="0" smtClean="0">
                <a:hlinkClick r:id="rId2"/>
              </a:rPr>
              <a:t>13</a:t>
            </a:r>
            <a:r>
              <a:rPr lang="en-US" sz="1000" dirty="0" smtClean="0"/>
              <a:t> </a:t>
            </a:r>
            <a:r>
              <a:rPr lang="en-US" sz="1000" dirty="0" smtClean="0">
                <a:hlinkClick r:id="rId14"/>
              </a:rPr>
              <a:t>New York Post December 14, 2016 </a:t>
            </a:r>
            <a:endParaRPr lang="en-US" sz="1000" dirty="0" smtClean="0"/>
          </a:p>
          <a:p>
            <a:r>
              <a:rPr lang="en-US" sz="1000" baseline="30000" dirty="0" smtClean="0">
                <a:hlinkClick r:id="rId2"/>
              </a:rPr>
              <a:t>14</a:t>
            </a:r>
            <a:r>
              <a:rPr lang="en-US" sz="1000" dirty="0" smtClean="0"/>
              <a:t> </a:t>
            </a:r>
            <a:r>
              <a:rPr lang="en-US" sz="1000" dirty="0" smtClean="0">
                <a:hlinkClick r:id="rId15"/>
              </a:rPr>
              <a:t>Medicalxpress.com December 14, 2016 </a:t>
            </a:r>
            <a:endParaRPr lang="en-US" sz="1000" dirty="0" smtClean="0"/>
          </a:p>
          <a:p>
            <a:r>
              <a:rPr lang="en-US" sz="1000" baseline="30000" dirty="0" smtClean="0">
                <a:hlinkClick r:id="rId2"/>
              </a:rPr>
              <a:t>15</a:t>
            </a:r>
            <a:r>
              <a:rPr lang="en-US" sz="1000" dirty="0" smtClean="0"/>
              <a:t> </a:t>
            </a:r>
            <a:r>
              <a:rPr lang="en-US" sz="1000" dirty="0" smtClean="0">
                <a:hlinkClick r:id="rId16"/>
              </a:rPr>
              <a:t>International Business Times December 14, 2016 </a:t>
            </a:r>
            <a:endParaRPr lang="en-US" sz="1000" dirty="0" smtClean="0"/>
          </a:p>
          <a:p>
            <a:r>
              <a:rPr lang="en-US" sz="1000" baseline="30000" dirty="0" smtClean="0">
                <a:hlinkClick r:id="rId2"/>
              </a:rPr>
              <a:t>16</a:t>
            </a:r>
            <a:r>
              <a:rPr lang="en-US" sz="1000" dirty="0" smtClean="0"/>
              <a:t> </a:t>
            </a:r>
            <a:r>
              <a:rPr lang="en-US" sz="1000" dirty="0" smtClean="0">
                <a:hlinkClick r:id="rId17"/>
              </a:rPr>
              <a:t>Sydney Morning Herald December 14, 2016 </a:t>
            </a:r>
            <a:endParaRPr lang="en-US" sz="1000" dirty="0" smtClean="0"/>
          </a:p>
          <a:p>
            <a:r>
              <a:rPr lang="en-US" sz="1000" baseline="30000" dirty="0" smtClean="0">
                <a:hlinkClick r:id="rId2"/>
              </a:rPr>
              <a:t>17</a:t>
            </a:r>
            <a:r>
              <a:rPr lang="en-US" sz="1000" dirty="0" smtClean="0"/>
              <a:t> </a:t>
            </a:r>
            <a:r>
              <a:rPr lang="en-US" sz="1000" dirty="0" smtClean="0">
                <a:hlinkClick r:id="rId18"/>
              </a:rPr>
              <a:t>New Atlas December 14, 2016 </a:t>
            </a:r>
            <a:endParaRPr lang="en-US" sz="1000" dirty="0" smtClean="0"/>
          </a:p>
          <a:p>
            <a:r>
              <a:rPr lang="en-US" sz="1000" baseline="30000" dirty="0" smtClean="0">
                <a:hlinkClick r:id="rId2"/>
              </a:rPr>
              <a:t>18</a:t>
            </a:r>
            <a:r>
              <a:rPr lang="en-US" sz="1000" dirty="0" smtClean="0"/>
              <a:t> </a:t>
            </a:r>
            <a:r>
              <a:rPr lang="en-US" sz="1000" dirty="0" smtClean="0">
                <a:hlinkClick r:id="rId19"/>
              </a:rPr>
              <a:t>Cochrane Database of Systematic Review </a:t>
            </a:r>
            <a:endParaRPr lang="en-US" sz="1000" dirty="0" smtClean="0"/>
          </a:p>
          <a:p>
            <a:r>
              <a:rPr lang="en-US" sz="1000" baseline="30000" dirty="0" smtClean="0">
                <a:hlinkClick r:id="rId2"/>
              </a:rPr>
              <a:t>19,</a:t>
            </a:r>
            <a:r>
              <a:rPr lang="en-US" sz="1000" dirty="0" smtClean="0"/>
              <a:t> </a:t>
            </a:r>
            <a:r>
              <a:rPr lang="en-US" sz="1000" baseline="30000" dirty="0" smtClean="0">
                <a:hlinkClick r:id="rId2"/>
              </a:rPr>
              <a:t>21</a:t>
            </a:r>
            <a:r>
              <a:rPr lang="en-US" sz="1000" dirty="0" smtClean="0"/>
              <a:t> </a:t>
            </a:r>
            <a:r>
              <a:rPr lang="en-US" sz="1000" dirty="0" smtClean="0">
                <a:hlinkClick r:id="rId20"/>
              </a:rPr>
              <a:t>FASEB Journal 2014 Jun;28(6):2398-413 </a:t>
            </a:r>
            <a:endParaRPr lang="en-US" sz="1000" dirty="0" smtClean="0"/>
          </a:p>
          <a:p>
            <a:r>
              <a:rPr lang="en-US" sz="1000" baseline="30000" dirty="0" smtClean="0">
                <a:hlinkClick r:id="rId2"/>
              </a:rPr>
              <a:t>20</a:t>
            </a:r>
            <a:r>
              <a:rPr lang="en-US" sz="1000" dirty="0" smtClean="0"/>
              <a:t> </a:t>
            </a:r>
            <a:r>
              <a:rPr lang="en-US" sz="1000" dirty="0" smtClean="0">
                <a:hlinkClick r:id="rId21"/>
              </a:rPr>
              <a:t>FASEB Journal 2015 Jun;29(6):2207-22 </a:t>
            </a:r>
            <a:endParaRPr lang="en-US" sz="1000" dirty="0" smtClean="0"/>
          </a:p>
          <a:p>
            <a:r>
              <a:rPr lang="en-US" sz="1000" baseline="30000" dirty="0" smtClean="0">
                <a:hlinkClick r:id="rId2"/>
              </a:rPr>
              <a:t>22</a:t>
            </a:r>
            <a:r>
              <a:rPr lang="en-US" sz="1000" dirty="0" smtClean="0"/>
              <a:t> </a:t>
            </a:r>
            <a:r>
              <a:rPr lang="en-US" sz="1000" dirty="0" smtClean="0">
                <a:hlinkClick r:id="rId22"/>
              </a:rPr>
              <a:t>Medicalxpress.com November 30, 2016 </a:t>
            </a:r>
            <a:endParaRPr lang="en-US" sz="1000" dirty="0" smtClean="0"/>
          </a:p>
          <a:p>
            <a:r>
              <a:rPr lang="en-US" sz="1000" baseline="30000" dirty="0" smtClean="0">
                <a:hlinkClick r:id="rId2"/>
              </a:rPr>
              <a:t>23</a:t>
            </a:r>
            <a:r>
              <a:rPr lang="en-US" sz="1000" dirty="0" smtClean="0"/>
              <a:t> </a:t>
            </a:r>
            <a:r>
              <a:rPr lang="en-US" sz="1000" dirty="0" smtClean="0">
                <a:hlinkClick r:id="rId23"/>
              </a:rPr>
              <a:t>Neurology Advisor December 9, 2016 </a:t>
            </a:r>
            <a:endParaRPr lang="en-US" sz="1000" dirty="0" smtClean="0"/>
          </a:p>
          <a:p>
            <a:r>
              <a:rPr lang="en-US" sz="1000" baseline="30000" dirty="0" smtClean="0">
                <a:hlinkClick r:id="rId2"/>
              </a:rPr>
              <a:t>24</a:t>
            </a:r>
            <a:r>
              <a:rPr lang="en-US" sz="1000" dirty="0" smtClean="0"/>
              <a:t> </a:t>
            </a:r>
            <a:r>
              <a:rPr lang="en-US" sz="1000" dirty="0" smtClean="0">
                <a:hlinkClick r:id="rId24"/>
              </a:rPr>
              <a:t>Aanem.org Abstracts </a:t>
            </a:r>
            <a:endParaRPr lang="en-US" sz="1000" dirty="0" smtClean="0"/>
          </a:p>
          <a:p>
            <a:r>
              <a:rPr lang="en-US" sz="1000" baseline="30000" dirty="0" smtClean="0">
                <a:hlinkClick r:id="rId2"/>
              </a:rPr>
              <a:t>25</a:t>
            </a:r>
            <a:r>
              <a:rPr lang="en-US" sz="1000" dirty="0" smtClean="0"/>
              <a:t> </a:t>
            </a:r>
            <a:r>
              <a:rPr lang="en-US" sz="1000" dirty="0" smtClean="0">
                <a:hlinkClick r:id="rId25"/>
              </a:rPr>
              <a:t>Multiple Sclerosis Today November 3, 2014 </a:t>
            </a:r>
            <a:endParaRPr lang="en-US" sz="1000" dirty="0" smtClean="0"/>
          </a:p>
          <a:p>
            <a:r>
              <a:rPr lang="en-US" sz="1000" baseline="30000" dirty="0" smtClean="0">
                <a:hlinkClick r:id="rId2"/>
              </a:rPr>
              <a:t>26</a:t>
            </a:r>
            <a:r>
              <a:rPr lang="en-US" sz="1000" dirty="0" smtClean="0"/>
              <a:t> </a:t>
            </a:r>
            <a:r>
              <a:rPr lang="en-US" sz="1000" dirty="0" smtClean="0">
                <a:hlinkClick r:id="rId26"/>
              </a:rPr>
              <a:t>Aanem.org </a:t>
            </a:r>
            <a:endParaRPr lang="en-US" sz="1000" dirty="0" smtClean="0"/>
          </a:p>
          <a:p>
            <a:r>
              <a:rPr lang="en-US" sz="1000" baseline="30000" dirty="0" smtClean="0">
                <a:hlinkClick r:id="rId2"/>
              </a:rPr>
              <a:t>27</a:t>
            </a:r>
            <a:r>
              <a:rPr lang="en-US" sz="1000" dirty="0" smtClean="0"/>
              <a:t> </a:t>
            </a:r>
            <a:r>
              <a:rPr lang="en-US" sz="1000" dirty="0" smtClean="0">
                <a:hlinkClick r:id="rId27"/>
              </a:rPr>
              <a:t>Greenmedinfo.com Multiple Sclerosis </a:t>
            </a:r>
            <a:endParaRPr lang="en-US" sz="1000" dirty="0" smtClean="0"/>
          </a:p>
          <a:p>
            <a:r>
              <a:rPr lang="en-US" sz="1000" baseline="30000" dirty="0" smtClean="0">
                <a:hlinkClick r:id="rId2"/>
              </a:rPr>
              <a:t>28</a:t>
            </a:r>
            <a:r>
              <a:rPr lang="en-US" sz="1000" dirty="0" smtClean="0"/>
              <a:t> </a:t>
            </a:r>
            <a:r>
              <a:rPr lang="en-US" sz="1000" dirty="0" smtClean="0">
                <a:hlinkClick r:id="rId28"/>
              </a:rPr>
              <a:t>March of Dimes Impact of Premature Birth on Society </a:t>
            </a:r>
            <a:endParaRPr lang="en-US" sz="1000" dirty="0" smtClean="0"/>
          </a:p>
          <a:p>
            <a:r>
              <a:rPr lang="en-US" sz="1000" baseline="30000" dirty="0" smtClean="0">
                <a:hlinkClick r:id="rId2"/>
              </a:rPr>
              <a:t>29</a:t>
            </a:r>
            <a:r>
              <a:rPr lang="en-US" sz="1000" dirty="0" smtClean="0"/>
              <a:t> </a:t>
            </a:r>
            <a:r>
              <a:rPr lang="en-US" sz="1000" dirty="0" smtClean="0">
                <a:hlinkClick r:id="rId29"/>
              </a:rPr>
              <a:t>March of Dimes, Vitamin D to Combat Preterm Birth </a:t>
            </a:r>
            <a:endParaRPr lang="en-US" sz="1000" dirty="0" smtClean="0"/>
          </a:p>
          <a:p>
            <a:r>
              <a:rPr lang="en-US" sz="1000" baseline="30000" dirty="0" smtClean="0">
                <a:hlinkClick r:id="rId2"/>
              </a:rPr>
              <a:t>30</a:t>
            </a:r>
            <a:r>
              <a:rPr lang="en-US" sz="1000" dirty="0" smtClean="0"/>
              <a:t> </a:t>
            </a:r>
            <a:r>
              <a:rPr lang="en-US" sz="1000" dirty="0" smtClean="0">
                <a:hlinkClick r:id="rId30"/>
              </a:rPr>
              <a:t>Obstetrics and Gynecology 2013 Jul;122(1):91-8 </a:t>
            </a:r>
            <a:endParaRPr lang="en-US" sz="1000" dirty="0" smtClean="0"/>
          </a:p>
          <a:p>
            <a:r>
              <a:rPr lang="en-US" sz="1000" baseline="30000" dirty="0" smtClean="0">
                <a:hlinkClick r:id="rId2"/>
              </a:rPr>
              <a:t>31</a:t>
            </a:r>
            <a:r>
              <a:rPr lang="en-US" sz="1000" dirty="0" smtClean="0"/>
              <a:t> </a:t>
            </a:r>
            <a:r>
              <a:rPr lang="en-US" sz="1000" dirty="0" smtClean="0">
                <a:hlinkClick r:id="rId31"/>
              </a:rPr>
              <a:t>Journal of Steroid Biochemistry and Molecular Biology November 10, 2015 [</a:t>
            </a:r>
            <a:r>
              <a:rPr lang="en-US" sz="1000" dirty="0" err="1" smtClean="0">
                <a:hlinkClick r:id="rId31"/>
              </a:rPr>
              <a:t>Epub</a:t>
            </a:r>
            <a:r>
              <a:rPr lang="en-US" sz="1000" dirty="0" smtClean="0">
                <a:hlinkClick r:id="rId31"/>
              </a:rPr>
              <a:t> ahead of print] </a:t>
            </a:r>
            <a:endParaRPr lang="en-US" sz="1000" dirty="0" smtClean="0"/>
          </a:p>
          <a:p>
            <a:r>
              <a:rPr lang="en-US" sz="1000" baseline="30000" dirty="0" smtClean="0">
                <a:hlinkClick r:id="rId2"/>
              </a:rPr>
              <a:t>32</a:t>
            </a:r>
            <a:r>
              <a:rPr lang="en-US" sz="1000" dirty="0" smtClean="0"/>
              <a:t> </a:t>
            </a:r>
            <a:r>
              <a:rPr lang="en-US" sz="1000" dirty="0" smtClean="0">
                <a:hlinkClick r:id="rId32"/>
              </a:rPr>
              <a:t>PR Web November 20, 2015 </a:t>
            </a:r>
            <a:endParaRPr lang="en-US" sz="1000" dirty="0" smtClean="0"/>
          </a:p>
          <a:p>
            <a:r>
              <a:rPr lang="en-US" sz="1000" baseline="30000" dirty="0" smtClean="0">
                <a:hlinkClick r:id="rId2"/>
              </a:rPr>
              <a:t>33</a:t>
            </a:r>
            <a:r>
              <a:rPr lang="en-US" sz="1000" dirty="0" smtClean="0"/>
              <a:t> </a:t>
            </a:r>
            <a:r>
              <a:rPr lang="en-US" sz="1000" dirty="0" smtClean="0">
                <a:hlinkClick r:id="rId33"/>
              </a:rPr>
              <a:t>Grassrootshealth.org Graphic (PDF) </a:t>
            </a:r>
            <a:endParaRPr lang="en-US" sz="1000" dirty="0" smtClean="0"/>
          </a:p>
          <a:p>
            <a:r>
              <a:rPr lang="en-US" sz="1000" baseline="30000" dirty="0" smtClean="0">
                <a:hlinkClick r:id="rId2"/>
              </a:rPr>
              <a:t>34</a:t>
            </a:r>
            <a:r>
              <a:rPr lang="en-US" sz="1000" dirty="0" smtClean="0"/>
              <a:t> </a:t>
            </a:r>
            <a:r>
              <a:rPr lang="en-US" sz="1000" dirty="0" smtClean="0">
                <a:hlinkClick r:id="rId34"/>
              </a:rPr>
              <a:t> Obstetrics and Gynecology 2015 Feb;125(2):439-47 </a:t>
            </a:r>
            <a:endParaRPr lang="en-US" sz="1000" dirty="0"/>
          </a:p>
        </p:txBody>
      </p:sp>
      <p:sp>
        <p:nvSpPr>
          <p:cNvPr id="26626" name="AutoShape 2" descr="Displaying IMG_20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28" name="AutoShape 4" descr="Displaying IMG_205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6630" name="Picture 6" descr="https://gm1.ggpht.com/H_ke_7Gi3L6AEi1E3YuYKkuBXyQPxl2Kmck2RR1QiXtnehykfOvtoJcGRNjG5bH7_3j-_IZlk3pG9DLGpOzBoyn6zyf6PwqqqZ5BUVpAzzgO_FD1rfTpmzPheKeXYbE0Bpvy06d6rZ97lxbp2YVYxFhDDBOc7peoY0QSDszhQztFJwm7LBUbrk3rNsA-0ksnQM6RtPF__zhrnKLdYDNM9lYrRNhc3LSVnnIO9kPqXz7cSWjnX3x4Mh8trX6Sv3hFo2gkun9g5hb3IXjva7jDPdx4D3pCmfmr91ZAPsjbR7rOOax7HAe17nM5chi0VoEKHOAQlFS1exFgpqUHcKLteHppsz1Btz_NV_2KrTht4CjQcJzxJwE-d2G4QI3EwsPz0nyeVNtU12P6qwiSq4uuQfUtsyaPaz8qcIxcLRSJVW37p8kmuhl3qNbV4dQUbitDZA_KCvoWo3of0E3QQDFXsy6-Jd1liAph8ARv-IMnVDpAdHhGvfXh-IFcFOCHbXN07gpDX-7V1b7JBCiTJkUdFMtn7HBETax9xd_M-j6YjyXhP1mMUJIRf_JFgiQFDCHq-d0RQuuSOIsLg_VzOriPvS_J82rtyrO2hIIueT2tNhD0OMnx9IPZfKZf8B0-Ok8WDGMMxk55bNsbEYsn60d1RsYa0igsnzxCmgGdUURaX2vsJc-WlbSjUpILLGCZAv67uxtWtkKBkq5p=w1577-h753-l75-ft"/>
          <p:cNvPicPr>
            <a:picLocks noChangeAspect="1" noChangeArrowheads="1"/>
          </p:cNvPicPr>
          <p:nvPr/>
        </p:nvPicPr>
        <p:blipFill>
          <a:blip r:embed="rId35"/>
          <a:srcRect/>
          <a:stretch>
            <a:fillRect/>
          </a:stretch>
        </p:blipFill>
        <p:spPr bwMode="auto">
          <a:xfrm>
            <a:off x="228600" y="3962400"/>
            <a:ext cx="1828800" cy="2439749"/>
          </a:xfrm>
          <a:prstGeom prst="rect">
            <a:avLst/>
          </a:prstGeom>
          <a:noFill/>
        </p:spPr>
      </p:pic>
      <p:sp>
        <p:nvSpPr>
          <p:cNvPr id="10" name="Rectangle 9"/>
          <p:cNvSpPr/>
          <p:nvPr/>
        </p:nvSpPr>
        <p:spPr>
          <a:xfrm>
            <a:off x="381000" y="1219200"/>
            <a:ext cx="3505200" cy="1938992"/>
          </a:xfrm>
          <a:prstGeom prst="rect">
            <a:avLst/>
          </a:prstGeom>
        </p:spPr>
        <p:txBody>
          <a:bodyPr wrap="square">
            <a:spAutoFit/>
          </a:bodyPr>
          <a:lstStyle/>
          <a:p>
            <a:r>
              <a:rPr lang="en-US" sz="1000" b="1" dirty="0" smtClean="0">
                <a:latin typeface="Arial" pitchFamily="34" charset="0"/>
                <a:cs typeface="Arial" pitchFamily="34" charset="0"/>
              </a:rPr>
              <a:t>Story at-a-glance </a:t>
            </a:r>
          </a:p>
          <a:p>
            <a:r>
              <a:rPr lang="en-US" sz="1000" dirty="0" smtClean="0">
                <a:latin typeface="Arial" pitchFamily="34" charset="0"/>
                <a:cs typeface="Arial" pitchFamily="34" charset="0"/>
              </a:rPr>
              <a:t>Recent research shows vitamin D deficiency during pregnancy is associated with an increase in autism-related traits in 6-year-old children. Deficiency was defined as vitamin D level below 25 </a:t>
            </a:r>
            <a:r>
              <a:rPr lang="en-US" sz="1000" dirty="0" err="1" smtClean="0">
                <a:latin typeface="Arial" pitchFamily="34" charset="0"/>
                <a:cs typeface="Arial" pitchFamily="34" charset="0"/>
              </a:rPr>
              <a:t>nmol</a:t>
            </a:r>
            <a:r>
              <a:rPr lang="en-US" sz="1000" dirty="0" smtClean="0">
                <a:latin typeface="Arial" pitchFamily="34" charset="0"/>
                <a:cs typeface="Arial" pitchFamily="34" charset="0"/>
              </a:rPr>
              <a:t>/L (10 </a:t>
            </a:r>
            <a:r>
              <a:rPr lang="en-US" sz="1000" dirty="0" err="1" smtClean="0">
                <a:latin typeface="Arial" pitchFamily="34" charset="0"/>
                <a:cs typeface="Arial" pitchFamily="34" charset="0"/>
              </a:rPr>
              <a:t>ng</a:t>
            </a:r>
            <a:r>
              <a:rPr lang="en-US" sz="1000" dirty="0" smtClean="0">
                <a:latin typeface="Arial" pitchFamily="34" charset="0"/>
                <a:cs typeface="Arial" pitchFamily="34" charset="0"/>
              </a:rPr>
              <a:t>/</a:t>
            </a:r>
            <a:r>
              <a:rPr lang="en-US" sz="1000" dirty="0" err="1" smtClean="0">
                <a:latin typeface="Arial" pitchFamily="34" charset="0"/>
                <a:cs typeface="Arial" pitchFamily="34" charset="0"/>
              </a:rPr>
              <a:t>mL</a:t>
            </a:r>
            <a:r>
              <a:rPr lang="en-US" sz="1000" dirty="0" smtClean="0">
                <a:latin typeface="Arial" pitchFamily="34" charset="0"/>
                <a:cs typeface="Arial" pitchFamily="34" charset="0"/>
              </a:rPr>
              <a:t>) </a:t>
            </a:r>
          </a:p>
          <a:p>
            <a:r>
              <a:rPr lang="en-US" sz="1000" dirty="0" smtClean="0">
                <a:latin typeface="Arial" pitchFamily="34" charset="0"/>
                <a:cs typeface="Arial" pitchFamily="34" charset="0"/>
              </a:rPr>
              <a:t>Vitamin D regulates a gene responsible for conversion of tryptophan into serotonin. Serotonin is crucial during fetal brain development. When vitamin D is lacking, low serotonin can produce neurological defects </a:t>
            </a:r>
          </a:p>
          <a:p>
            <a:r>
              <a:rPr lang="en-US" sz="1000" dirty="0" smtClean="0">
                <a:latin typeface="Arial" pitchFamily="34" charset="0"/>
                <a:cs typeface="Arial" pitchFamily="34" charset="0"/>
              </a:rPr>
              <a:t>Vitamin D optimization during pregnancy may also cut your risk of premature birth in half, and lower your child’s risk of multiple sclerosis </a:t>
            </a:r>
            <a:endParaRPr lang="en-US" sz="1000" dirty="0">
              <a:latin typeface="Arial" pitchFamily="34" charset="0"/>
              <a:cs typeface="Arial" pitchFamily="34" charset="0"/>
            </a:endParaRPr>
          </a:p>
        </p:txBody>
      </p:sp>
      <p:sp>
        <p:nvSpPr>
          <p:cNvPr id="11" name="Rectangle 10"/>
          <p:cNvSpPr/>
          <p:nvPr/>
        </p:nvSpPr>
        <p:spPr>
          <a:xfrm>
            <a:off x="457200" y="3124200"/>
            <a:ext cx="3352800" cy="707886"/>
          </a:xfrm>
          <a:prstGeom prst="rect">
            <a:avLst/>
          </a:prstGeom>
        </p:spPr>
        <p:txBody>
          <a:bodyPr wrap="square">
            <a:spAutoFit/>
          </a:bodyPr>
          <a:lstStyle/>
          <a:p>
            <a:r>
              <a:rPr lang="en-US" sz="1000" dirty="0" smtClean="0">
                <a:latin typeface="Arial" pitchFamily="34" charset="0"/>
                <a:cs typeface="Arial" pitchFamily="34" charset="0"/>
              </a:rPr>
              <a:t>Mounting research indicates that brain disorders are the result of excessive exposure to toxins, including the commonly used weed killer </a:t>
            </a:r>
            <a:r>
              <a:rPr lang="en-US" sz="1000" dirty="0" smtClean="0">
                <a:latin typeface="Arial" pitchFamily="34" charset="0"/>
                <a:cs typeface="Arial" pitchFamily="34" charset="0"/>
                <a:hlinkClick r:id="rId36"/>
              </a:rPr>
              <a:t>Roundup</a:t>
            </a:r>
            <a:r>
              <a:rPr lang="en-US" sz="1000" dirty="0" smtClean="0">
                <a:latin typeface="Arial" pitchFamily="34" charset="0"/>
                <a:cs typeface="Arial" pitchFamily="34" charset="0"/>
              </a:rPr>
              <a:t>, both during pregnancy and after birth. </a:t>
            </a:r>
            <a:endParaRPr lang="en-US" sz="1000" dirty="0">
              <a:latin typeface="Arial" pitchFamily="34" charset="0"/>
              <a:cs typeface="Arial" pitchFamily="34" charset="0"/>
            </a:endParaRPr>
          </a:p>
        </p:txBody>
      </p:sp>
      <p:pic>
        <p:nvPicPr>
          <p:cNvPr id="14338" name="Picture 2" descr="Image result for picture of the sun"/>
          <p:cNvPicPr>
            <a:picLocks noChangeAspect="1" noChangeArrowheads="1"/>
          </p:cNvPicPr>
          <p:nvPr/>
        </p:nvPicPr>
        <p:blipFill>
          <a:blip r:embed="rId37" cstate="print"/>
          <a:srcRect/>
          <a:stretch>
            <a:fillRect/>
          </a:stretch>
        </p:blipFill>
        <p:spPr bwMode="auto">
          <a:xfrm>
            <a:off x="2172606" y="4419600"/>
            <a:ext cx="2041071"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 calcmode="lin" valueType="num">
                                      <p:cBhvr additive="base">
                                        <p:cTn id="13" dur="500" fill="hold"/>
                                        <p:tgtEl>
                                          <p:spTgt spid="14338"/>
                                        </p:tgtEl>
                                        <p:attrNameLst>
                                          <p:attrName>ppt_x</p:attrName>
                                        </p:attrNameLst>
                                      </p:cBhvr>
                                      <p:tavLst>
                                        <p:tav tm="0">
                                          <p:val>
                                            <p:strVal val="#ppt_x"/>
                                          </p:val>
                                        </p:tav>
                                        <p:tav tm="100000">
                                          <p:val>
                                            <p:strVal val="#ppt_x"/>
                                          </p:val>
                                        </p:tav>
                                      </p:tavLst>
                                    </p:anim>
                                    <p:anim calcmode="lin" valueType="num">
                                      <p:cBhvr additive="base">
                                        <p:cTn id="14"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5800" y="1219200"/>
            <a:ext cx="4419600" cy="4408899"/>
          </a:xfrm>
          <a:prstGeom prst="rect">
            <a:avLst/>
          </a:prstGeom>
        </p:spPr>
        <p:txBody>
          <a:bodyPr wrap="square">
            <a:spAutoFit/>
          </a:bodyPr>
          <a:lstStyle/>
          <a:p>
            <a:r>
              <a:rPr lang="en-US" b="1" dirty="0" smtClean="0"/>
              <a:t>[-] Sources and References</a:t>
            </a:r>
          </a:p>
          <a:p>
            <a:r>
              <a:rPr lang="en-US" sz="1050" dirty="0" smtClean="0">
                <a:latin typeface="Arial" pitchFamily="34" charset="0"/>
                <a:cs typeface="Arial" pitchFamily="34" charset="0"/>
                <a:hlinkClick r:id="rId2"/>
              </a:rPr>
              <a:t>Medical Express November 17, 2016</a:t>
            </a:r>
            <a:r>
              <a:rPr lang="en-US" sz="1050" dirty="0" smtClean="0">
                <a:latin typeface="Arial" pitchFamily="34" charset="0"/>
                <a:cs typeface="Arial" pitchFamily="34" charset="0"/>
              </a:rPr>
              <a:t> </a:t>
            </a:r>
          </a:p>
          <a:p>
            <a:r>
              <a:rPr lang="en-US" sz="1050" dirty="0" smtClean="0">
                <a:latin typeface="Arial" pitchFamily="34" charset="0"/>
                <a:cs typeface="Arial" pitchFamily="34" charset="0"/>
                <a:hlinkClick r:id="rId3"/>
              </a:rPr>
              <a:t>Nutritional Outlook June 20, 2016</a:t>
            </a:r>
            <a:r>
              <a:rPr lang="en-US" sz="1050" dirty="0" smtClean="0">
                <a:latin typeface="Arial" pitchFamily="34" charset="0"/>
                <a:cs typeface="Arial" pitchFamily="34" charset="0"/>
              </a:rPr>
              <a:t> </a:t>
            </a:r>
          </a:p>
          <a:p>
            <a:r>
              <a:rPr lang="en-US" sz="1050" dirty="0" smtClean="0">
                <a:latin typeface="Arial" pitchFamily="34" charset="0"/>
                <a:cs typeface="Arial" pitchFamily="34" charset="0"/>
                <a:hlinkClick r:id="rId4"/>
              </a:rPr>
              <a:t>Medical Express November 14, 2016</a:t>
            </a:r>
            <a:r>
              <a:rPr lang="en-US" sz="1050" dirty="0" smtClean="0">
                <a:latin typeface="Arial" pitchFamily="34" charset="0"/>
                <a:cs typeface="Arial" pitchFamily="34" charset="0"/>
              </a:rPr>
              <a:t> </a:t>
            </a:r>
          </a:p>
          <a:p>
            <a:r>
              <a:rPr lang="en-US" sz="1050" dirty="0" smtClean="0">
                <a:latin typeface="Arial" pitchFamily="34" charset="0"/>
                <a:cs typeface="Arial" pitchFamily="34" charset="0"/>
                <a:hlinkClick r:id="rId5"/>
              </a:rPr>
              <a:t>Web MD November 13, 2016</a:t>
            </a:r>
            <a:r>
              <a:rPr lang="en-US" sz="1050" dirty="0" smtClean="0">
                <a:latin typeface="Arial" pitchFamily="34" charset="0"/>
                <a:cs typeface="Arial" pitchFamily="34" charset="0"/>
              </a:rPr>
              <a:t> </a:t>
            </a:r>
          </a:p>
          <a:p>
            <a:r>
              <a:rPr lang="en-US" sz="1050" dirty="0" smtClean="0">
                <a:latin typeface="Arial" pitchFamily="34" charset="0"/>
                <a:cs typeface="Arial" pitchFamily="34" charset="0"/>
                <a:hlinkClick r:id="rId6"/>
              </a:rPr>
              <a:t>Aker </a:t>
            </a:r>
            <a:r>
              <a:rPr lang="en-US" sz="1050" dirty="0" err="1" smtClean="0">
                <a:latin typeface="Arial" pitchFamily="34" charset="0"/>
                <a:cs typeface="Arial" pitchFamily="34" charset="0"/>
                <a:hlinkClick r:id="rId6"/>
              </a:rPr>
              <a:t>Biomarine</a:t>
            </a:r>
            <a:r>
              <a:rPr lang="en-US" sz="1050" dirty="0" smtClean="0">
                <a:latin typeface="Arial" pitchFamily="34" charset="0"/>
                <a:cs typeface="Arial" pitchFamily="34" charset="0"/>
                <a:hlinkClick r:id="rId6"/>
              </a:rPr>
              <a:t> November 22, 2016</a:t>
            </a:r>
            <a:r>
              <a:rPr lang="en-US" sz="1050" dirty="0" smtClean="0">
                <a:latin typeface="Arial" pitchFamily="34" charset="0"/>
                <a:cs typeface="Arial" pitchFamily="34" charset="0"/>
              </a:rPr>
              <a:t> </a:t>
            </a:r>
          </a:p>
          <a:p>
            <a:r>
              <a:rPr lang="en-US" sz="1050" dirty="0" smtClean="0">
                <a:latin typeface="Arial" pitchFamily="34" charset="0"/>
                <a:cs typeface="Arial" pitchFamily="34" charset="0"/>
                <a:hlinkClick r:id="rId7"/>
              </a:rPr>
              <a:t>Marine Stewardship Council January 9, 2015</a:t>
            </a:r>
            <a:r>
              <a:rPr lang="en-US" sz="1050" dirty="0" smtClean="0">
                <a:latin typeface="Arial" pitchFamily="34" charset="0"/>
                <a:cs typeface="Arial" pitchFamily="34" charset="0"/>
              </a:rPr>
              <a:t> </a:t>
            </a:r>
          </a:p>
          <a:p>
            <a:r>
              <a:rPr lang="en-US" sz="1050" dirty="0" smtClean="0">
                <a:latin typeface="Arial" pitchFamily="34" charset="0"/>
                <a:cs typeface="Arial" pitchFamily="34" charset="0"/>
                <a:hlinkClick r:id="rId8"/>
              </a:rPr>
              <a:t>Food Supplements Europe</a:t>
            </a:r>
            <a:r>
              <a:rPr lang="en-US" sz="1050" dirty="0" smtClean="0">
                <a:latin typeface="Arial" pitchFamily="34" charset="0"/>
                <a:cs typeface="Arial" pitchFamily="34" charset="0"/>
              </a:rPr>
              <a:t> </a:t>
            </a:r>
          </a:p>
          <a:p>
            <a:r>
              <a:rPr lang="en-US" sz="1050" baseline="30000" dirty="0" smtClean="0">
                <a:latin typeface="Arial" pitchFamily="34" charset="0"/>
                <a:cs typeface="Arial" pitchFamily="34" charset="0"/>
                <a:hlinkClick r:id="rId9"/>
              </a:rPr>
              <a:t>1</a:t>
            </a:r>
            <a:r>
              <a:rPr lang="en-US" sz="1050" dirty="0" smtClean="0">
                <a:latin typeface="Arial" pitchFamily="34" charset="0"/>
                <a:cs typeface="Arial" pitchFamily="34" charset="0"/>
              </a:rPr>
              <a:t> </a:t>
            </a:r>
            <a:r>
              <a:rPr lang="en-US" sz="1050" dirty="0" err="1" smtClean="0">
                <a:latin typeface="Arial" pitchFamily="34" charset="0"/>
                <a:cs typeface="Arial" pitchFamily="34" charset="0"/>
                <a:hlinkClick r:id="rId10"/>
              </a:rPr>
              <a:t>EurekAlert</a:t>
            </a:r>
            <a:r>
              <a:rPr lang="en-US" sz="1050" dirty="0" smtClean="0">
                <a:latin typeface="Arial" pitchFamily="34" charset="0"/>
                <a:cs typeface="Arial" pitchFamily="34" charset="0"/>
                <a:hlinkClick r:id="rId10"/>
              </a:rPr>
              <a:t> November 14,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2</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5"/>
              </a:rPr>
              <a:t>Web MD November 13,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3</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1"/>
              </a:rPr>
              <a:t>Today’s Dietician May 2015</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4</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2"/>
              </a:rPr>
              <a:t>University of Glasgow November 16,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5,</a:t>
            </a:r>
            <a:r>
              <a:rPr lang="en-US" sz="1050" dirty="0" smtClean="0">
                <a:latin typeface="Arial" pitchFamily="34" charset="0"/>
                <a:cs typeface="Arial" pitchFamily="34" charset="0"/>
              </a:rPr>
              <a:t> </a:t>
            </a:r>
            <a:r>
              <a:rPr lang="en-US" sz="1050" baseline="30000" dirty="0" smtClean="0">
                <a:latin typeface="Arial" pitchFamily="34" charset="0"/>
                <a:cs typeface="Arial" pitchFamily="34" charset="0"/>
                <a:hlinkClick r:id="rId9"/>
              </a:rPr>
              <a:t>6,</a:t>
            </a:r>
            <a:r>
              <a:rPr lang="en-US" sz="1050" dirty="0" smtClean="0">
                <a:latin typeface="Arial" pitchFamily="34" charset="0"/>
                <a:cs typeface="Arial" pitchFamily="34" charset="0"/>
              </a:rPr>
              <a:t> </a:t>
            </a:r>
            <a:r>
              <a:rPr lang="en-US" sz="1050" baseline="30000" dirty="0" smtClean="0">
                <a:latin typeface="Arial" pitchFamily="34" charset="0"/>
                <a:cs typeface="Arial" pitchFamily="34" charset="0"/>
                <a:hlinkClick r:id="rId9"/>
              </a:rPr>
              <a:t>7,</a:t>
            </a:r>
            <a:r>
              <a:rPr lang="en-US" sz="1050" dirty="0" smtClean="0">
                <a:latin typeface="Arial" pitchFamily="34" charset="0"/>
                <a:cs typeface="Arial" pitchFamily="34" charset="0"/>
              </a:rPr>
              <a:t> </a:t>
            </a:r>
            <a:r>
              <a:rPr lang="en-US" sz="1050" baseline="30000" dirty="0" smtClean="0">
                <a:latin typeface="Arial" pitchFamily="34" charset="0"/>
                <a:cs typeface="Arial" pitchFamily="34" charset="0"/>
                <a:hlinkClick r:id="rId9"/>
              </a:rPr>
              <a:t>11</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2"/>
              </a:rPr>
              <a:t>Medical Express November 17,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8</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3"/>
              </a:rPr>
              <a:t>Nutritional Outlook June 20,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9</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3"/>
              </a:rPr>
              <a:t>Indian Journal of Clinical Biochemistry January 6, 2011</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10</a:t>
            </a:r>
            <a:r>
              <a:rPr lang="en-US" sz="1050" dirty="0" smtClean="0">
                <a:latin typeface="Arial" pitchFamily="34" charset="0"/>
                <a:cs typeface="Arial" pitchFamily="34" charset="0"/>
              </a:rPr>
              <a:t> </a:t>
            </a:r>
            <a:r>
              <a:rPr lang="en-US" sz="1050" dirty="0" err="1" smtClean="0">
                <a:latin typeface="Arial" pitchFamily="34" charset="0"/>
                <a:cs typeface="Arial" pitchFamily="34" charset="0"/>
                <a:hlinkClick r:id="rId14"/>
              </a:rPr>
              <a:t>Livestrong</a:t>
            </a:r>
            <a:r>
              <a:rPr lang="en-US" sz="1050" dirty="0" smtClean="0">
                <a:latin typeface="Arial" pitchFamily="34" charset="0"/>
                <a:cs typeface="Arial" pitchFamily="34" charset="0"/>
                <a:hlinkClick r:id="rId14"/>
              </a:rPr>
              <a:t> May 17, 2015</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12</a:t>
            </a:r>
            <a:r>
              <a:rPr lang="en-US" sz="1050" dirty="0" smtClean="0">
                <a:latin typeface="Arial" pitchFamily="34" charset="0"/>
                <a:cs typeface="Arial" pitchFamily="34" charset="0"/>
              </a:rPr>
              <a:t> </a:t>
            </a:r>
            <a:r>
              <a:rPr lang="en-US" sz="1050" dirty="0" err="1" smtClean="0">
                <a:latin typeface="Arial" pitchFamily="34" charset="0"/>
                <a:cs typeface="Arial" pitchFamily="34" charset="0"/>
                <a:hlinkClick r:id="rId15"/>
              </a:rPr>
              <a:t>Wellwise</a:t>
            </a:r>
            <a:r>
              <a:rPr lang="en-US" sz="1050" dirty="0" smtClean="0">
                <a:latin typeface="Arial" pitchFamily="34" charset="0"/>
                <a:cs typeface="Arial" pitchFamily="34" charset="0"/>
                <a:hlinkClick r:id="rId15"/>
              </a:rPr>
              <a:t> 2013</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13</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6"/>
              </a:rPr>
              <a:t>Neptune Wellness Corporation October 22, 2014</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14</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8"/>
              </a:rPr>
              <a:t>Food Supplements Europe</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15</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7"/>
              </a:rPr>
              <a:t>Nutrients 2014 February;6(2):799-814</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16</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6"/>
              </a:rPr>
              <a:t>Aker </a:t>
            </a:r>
            <a:r>
              <a:rPr lang="en-US" sz="1050" dirty="0" err="1" smtClean="0">
                <a:latin typeface="Arial" pitchFamily="34" charset="0"/>
                <a:cs typeface="Arial" pitchFamily="34" charset="0"/>
                <a:hlinkClick r:id="rId6"/>
              </a:rPr>
              <a:t>Biomarine</a:t>
            </a:r>
            <a:r>
              <a:rPr lang="en-US" sz="1050" dirty="0" smtClean="0">
                <a:latin typeface="Arial" pitchFamily="34" charset="0"/>
                <a:cs typeface="Arial" pitchFamily="34" charset="0"/>
                <a:hlinkClick r:id="rId6"/>
              </a:rPr>
              <a:t> November 22,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17</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7"/>
              </a:rPr>
              <a:t>Marine Stewardship Council January 9, 2015</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18</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8"/>
              </a:rPr>
              <a:t>"Aker </a:t>
            </a:r>
            <a:r>
              <a:rPr lang="en-US" sz="1050" dirty="0" err="1" smtClean="0">
                <a:latin typeface="Arial" pitchFamily="34" charset="0"/>
                <a:cs typeface="Arial" pitchFamily="34" charset="0"/>
                <a:hlinkClick r:id="rId18"/>
              </a:rPr>
              <a:t>BioMarine</a:t>
            </a:r>
            <a:r>
              <a:rPr lang="en-US" sz="1050" dirty="0" smtClean="0">
                <a:latin typeface="Arial" pitchFamily="34" charset="0"/>
                <a:cs typeface="Arial" pitchFamily="34" charset="0"/>
                <a:hlinkClick r:id="rId18"/>
              </a:rPr>
              <a:t> Receives an 'A' Rating from SFP," </a:t>
            </a:r>
            <a:r>
              <a:rPr lang="en-US" sz="1050" dirty="0" err="1" smtClean="0">
                <a:latin typeface="Arial" pitchFamily="34" charset="0"/>
                <a:cs typeface="Arial" pitchFamily="34" charset="0"/>
                <a:hlinkClick r:id="rId18"/>
              </a:rPr>
              <a:t>AkerBioMarine</a:t>
            </a:r>
            <a:r>
              <a:rPr lang="en-US" sz="1050" dirty="0" smtClean="0">
                <a:latin typeface="Arial" pitchFamily="34" charset="0"/>
                <a:cs typeface="Arial" pitchFamily="34" charset="0"/>
                <a:hlinkClick r:id="rId18"/>
              </a:rPr>
              <a:t>, September 1, 2016</a:t>
            </a:r>
            <a:endParaRPr lang="en-US" sz="1050" dirty="0" smtClean="0">
              <a:latin typeface="Arial" pitchFamily="34" charset="0"/>
              <a:cs typeface="Arial" pitchFamily="34" charset="0"/>
            </a:endParaRPr>
          </a:p>
          <a:p>
            <a:r>
              <a:rPr lang="en-US" sz="1050" baseline="30000" dirty="0" smtClean="0">
                <a:latin typeface="Arial" pitchFamily="34" charset="0"/>
                <a:cs typeface="Arial" pitchFamily="34" charset="0"/>
                <a:hlinkClick r:id="rId9"/>
              </a:rPr>
              <a:t>19</a:t>
            </a:r>
            <a:r>
              <a:rPr lang="en-US" sz="1050" dirty="0" smtClean="0">
                <a:latin typeface="Arial" pitchFamily="34" charset="0"/>
                <a:cs typeface="Arial" pitchFamily="34" charset="0"/>
              </a:rPr>
              <a:t> </a:t>
            </a:r>
            <a:r>
              <a:rPr lang="en-US" sz="1050" dirty="0" smtClean="0">
                <a:latin typeface="Arial" pitchFamily="34" charset="0"/>
                <a:cs typeface="Arial" pitchFamily="34" charset="0"/>
                <a:hlinkClick r:id="rId19"/>
              </a:rPr>
              <a:t>Antarctic Wildlife Research Fund January 5, 2015</a:t>
            </a:r>
            <a:endParaRPr lang="en-US" sz="1050" dirty="0" smtClean="0">
              <a:latin typeface="Arial" pitchFamily="34" charset="0"/>
              <a:cs typeface="Arial" pitchFamily="34" charset="0"/>
            </a:endParaRPr>
          </a:p>
          <a:p>
            <a:r>
              <a:rPr lang="en-US" sz="1050" dirty="0" smtClean="0">
                <a:latin typeface="Arial" pitchFamily="34" charset="0"/>
                <a:cs typeface="Arial" pitchFamily="34" charset="0"/>
              </a:rPr>
              <a:t>Post your comment</a:t>
            </a:r>
            <a:endParaRPr lang="en-US" sz="1050" dirty="0">
              <a:latin typeface="Arial" pitchFamily="34" charset="0"/>
              <a:cs typeface="Arial" pitchFamily="34" charset="0"/>
            </a:endParaRPr>
          </a:p>
        </p:txBody>
      </p:sp>
      <p:sp>
        <p:nvSpPr>
          <p:cNvPr id="3" name="Rectangle 2"/>
          <p:cNvSpPr/>
          <p:nvPr/>
        </p:nvSpPr>
        <p:spPr>
          <a:xfrm>
            <a:off x="457200" y="533400"/>
            <a:ext cx="4572000" cy="646331"/>
          </a:xfrm>
          <a:prstGeom prst="rect">
            <a:avLst/>
          </a:prstGeom>
        </p:spPr>
        <p:txBody>
          <a:bodyPr>
            <a:spAutoFit/>
          </a:bodyPr>
          <a:lstStyle/>
          <a:p>
            <a:r>
              <a:rPr lang="en-US" b="1" dirty="0" smtClean="0"/>
              <a:t>Omega-3s Have 230 Percent Return on Investment</a:t>
            </a:r>
            <a:endParaRPr lang="en-US" b="1" dirty="0"/>
          </a:p>
        </p:txBody>
      </p:sp>
      <p:pic>
        <p:nvPicPr>
          <p:cNvPr id="1026" name="Picture 2" descr="omega-3 fatty acids sources"/>
          <p:cNvPicPr>
            <a:picLocks noChangeAspect="1" noChangeArrowheads="1"/>
          </p:cNvPicPr>
          <p:nvPr/>
        </p:nvPicPr>
        <p:blipFill>
          <a:blip r:embed="rId20"/>
          <a:srcRect/>
          <a:stretch>
            <a:fillRect/>
          </a:stretch>
        </p:blipFill>
        <p:spPr bwMode="auto">
          <a:xfrm>
            <a:off x="457200" y="1219200"/>
            <a:ext cx="3886200" cy="2590800"/>
          </a:xfrm>
          <a:prstGeom prst="rect">
            <a:avLst/>
          </a:prstGeom>
          <a:noFill/>
        </p:spPr>
      </p:pic>
      <p:pic>
        <p:nvPicPr>
          <p:cNvPr id="16386" name="Picture 2" descr="krilloil"/>
          <p:cNvPicPr>
            <a:picLocks noChangeAspect="1" noChangeArrowheads="1"/>
          </p:cNvPicPr>
          <p:nvPr/>
        </p:nvPicPr>
        <p:blipFill>
          <a:blip r:embed="rId21"/>
          <a:srcRect/>
          <a:stretch>
            <a:fillRect/>
          </a:stretch>
        </p:blipFill>
        <p:spPr bwMode="auto">
          <a:xfrm>
            <a:off x="585976" y="4419600"/>
            <a:ext cx="1152988" cy="2143126"/>
          </a:xfrm>
          <a:prstGeom prst="rect">
            <a:avLst/>
          </a:prstGeom>
          <a:noFill/>
        </p:spPr>
      </p:pic>
      <p:pic>
        <p:nvPicPr>
          <p:cNvPr id="16388" name="Picture 4" descr="http://www.nordicnaturals.com/images/productShots/med/1739.jpg"/>
          <p:cNvPicPr>
            <a:picLocks noChangeAspect="1" noChangeArrowheads="1"/>
          </p:cNvPicPr>
          <p:nvPr/>
        </p:nvPicPr>
        <p:blipFill>
          <a:blip r:embed="rId22"/>
          <a:srcRect/>
          <a:stretch>
            <a:fillRect/>
          </a:stretch>
        </p:blipFill>
        <p:spPr bwMode="auto">
          <a:xfrm>
            <a:off x="2362200" y="3733800"/>
            <a:ext cx="1600200" cy="267619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572000" cy="923330"/>
          </a:xfrm>
          <a:prstGeom prst="rect">
            <a:avLst/>
          </a:prstGeom>
        </p:spPr>
        <p:txBody>
          <a:bodyPr>
            <a:spAutoFit/>
          </a:bodyPr>
          <a:lstStyle/>
          <a:p>
            <a:r>
              <a:rPr lang="en-US" b="1" dirty="0" smtClean="0"/>
              <a:t>Optimizing Omega-3 and Vitamin D During Pregnancy May Reduce Asthma in Your Child </a:t>
            </a:r>
          </a:p>
          <a:p>
            <a:r>
              <a:rPr lang="en-US" b="1" dirty="0" smtClean="0"/>
              <a:t>January 09, 2017 |</a:t>
            </a:r>
            <a:endParaRPr lang="en-US" b="1" dirty="0"/>
          </a:p>
        </p:txBody>
      </p:sp>
      <p:graphicFrame>
        <p:nvGraphicFramePr>
          <p:cNvPr id="4" name="Table 3"/>
          <p:cNvGraphicFramePr>
            <a:graphicFrameLocks noGrp="1"/>
          </p:cNvGraphicFramePr>
          <p:nvPr/>
        </p:nvGraphicFramePr>
        <p:xfrm>
          <a:off x="2971800" y="762000"/>
          <a:ext cx="5867400" cy="5943600"/>
        </p:xfrm>
        <a:graphic>
          <a:graphicData uri="http://schemas.openxmlformats.org/drawingml/2006/table">
            <a:tbl>
              <a:tblPr/>
              <a:tblGrid>
                <a:gridCol w="2933700"/>
                <a:gridCol w="2933700"/>
              </a:tblGrid>
              <a:tr h="1449158">
                <a:tc>
                  <a:txBody>
                    <a:bodyPr/>
                    <a:lstStyle/>
                    <a:p>
                      <a:r>
                        <a:rPr lang="en-US" sz="900" dirty="0"/>
                        <a:t>As they reduce the inflammatory response in your body, omega-3s can be helpful for those suffering with rheumatoid arthritis, reducing stiffness and pain.</a:t>
                      </a:r>
                      <a:r>
                        <a:rPr lang="en-US" sz="900" baseline="30000" dirty="0">
                          <a:hlinkClick r:id="rId2"/>
                        </a:rPr>
                        <a:t>18</a:t>
                      </a:r>
                      <a:endParaRPr lang="en-US" sz="900" dirty="0"/>
                    </a:p>
                  </a:txBody>
                  <a:tcPr marL="22578" marR="22578" marT="11289" marB="11289" anchor="ctr">
                    <a:lnL>
                      <a:noFill/>
                    </a:lnL>
                    <a:lnR>
                      <a:noFill/>
                    </a:lnR>
                    <a:lnT>
                      <a:noFill/>
                    </a:lnT>
                    <a:lnB>
                      <a:noFill/>
                    </a:lnB>
                  </a:tcPr>
                </a:tc>
                <a:tc>
                  <a:txBody>
                    <a:bodyPr/>
                    <a:lstStyle/>
                    <a:p>
                      <a:r>
                        <a:rPr lang="en-US" sz="900" dirty="0"/>
                        <a:t>They help your body build healthy muscle mass, including people suffering from cancer who may experience cachexia.</a:t>
                      </a:r>
                      <a:r>
                        <a:rPr lang="en-US" sz="900" baseline="30000" dirty="0">
                          <a:hlinkClick r:id="rId2"/>
                        </a:rPr>
                        <a:t>19</a:t>
                      </a:r>
                      <a:endParaRPr lang="en-US" sz="900" dirty="0"/>
                    </a:p>
                    <a:p>
                      <a:r>
                        <a:rPr lang="en-US" sz="900" dirty="0"/>
                        <a:t>In one study involving patients with advanced malignancy, those taking fish oil were able to gain weight. </a:t>
                      </a:r>
                    </a:p>
                    <a:p>
                      <a:r>
                        <a:rPr lang="en-US" sz="900" dirty="0"/>
                        <a:t>The length of time patients took the supplement was also a factor; the longer they took it, the better the results.</a:t>
                      </a:r>
                    </a:p>
                  </a:txBody>
                  <a:tcPr marL="22578" marR="22578" marT="11289" marB="11289" anchor="ctr">
                    <a:lnL>
                      <a:noFill/>
                    </a:lnL>
                    <a:lnR>
                      <a:noFill/>
                    </a:lnR>
                    <a:lnT>
                      <a:noFill/>
                    </a:lnT>
                    <a:lnB>
                      <a:noFill/>
                    </a:lnB>
                  </a:tcPr>
                </a:tc>
              </a:tr>
              <a:tr h="815518">
                <a:tc>
                  <a:txBody>
                    <a:bodyPr/>
                    <a:lstStyle/>
                    <a:p>
                      <a:r>
                        <a:rPr lang="en-US" sz="900"/>
                        <a:t>Omega-3 fats can also help improve your bone strength by improving the utilization of calcium in your body. </a:t>
                      </a:r>
                    </a:p>
                    <a:p>
                      <a:r>
                        <a:rPr lang="en-US" sz="900"/>
                        <a:t>This may lead to a reduction in the development of osteoporosis.</a:t>
                      </a:r>
                      <a:r>
                        <a:rPr lang="en-US" sz="900" baseline="30000">
                          <a:hlinkClick r:id="rId2"/>
                        </a:rPr>
                        <a:t>20</a:t>
                      </a:r>
                      <a:endParaRPr lang="en-US" sz="900"/>
                    </a:p>
                  </a:txBody>
                  <a:tcPr marL="22578" marR="22578" marT="11289" marB="11289" anchor="ctr">
                    <a:lnL>
                      <a:noFill/>
                    </a:lnL>
                    <a:lnR>
                      <a:noFill/>
                    </a:lnR>
                    <a:lnT>
                      <a:noFill/>
                    </a:lnT>
                    <a:lnB>
                      <a:noFill/>
                    </a:lnB>
                  </a:tcPr>
                </a:tc>
                <a:tc>
                  <a:txBody>
                    <a:bodyPr/>
                    <a:lstStyle/>
                    <a:p>
                      <a:r>
                        <a:rPr lang="en-US" sz="900" dirty="0"/>
                        <a:t>Women who suffer from menstrual pain may also experience milder pain.</a:t>
                      </a:r>
                      <a:r>
                        <a:rPr lang="en-US" sz="900" baseline="30000" dirty="0">
                          <a:hlinkClick r:id="rId2"/>
                        </a:rPr>
                        <a:t>21</a:t>
                      </a:r>
                      <a:r>
                        <a:rPr lang="en-US" sz="900" baseline="30000" dirty="0"/>
                        <a:t>,</a:t>
                      </a:r>
                      <a:r>
                        <a:rPr lang="en-US" sz="900" baseline="30000" dirty="0">
                          <a:hlinkClick r:id="rId2"/>
                        </a:rPr>
                        <a:t>22</a:t>
                      </a:r>
                      <a:endParaRPr lang="en-US" sz="900" dirty="0"/>
                    </a:p>
                  </a:txBody>
                  <a:tcPr marL="22578" marR="22578" marT="11289" marB="11289" anchor="ctr">
                    <a:lnL>
                      <a:noFill/>
                    </a:lnL>
                    <a:lnR>
                      <a:noFill/>
                    </a:lnR>
                    <a:lnT>
                      <a:noFill/>
                    </a:lnT>
                    <a:lnB>
                      <a:noFill/>
                    </a:lnB>
                  </a:tcPr>
                </a:tc>
              </a:tr>
              <a:tr h="369916">
                <a:tc>
                  <a:txBody>
                    <a:bodyPr/>
                    <a:lstStyle/>
                    <a:p>
                      <a:r>
                        <a:rPr lang="en-US" sz="900"/>
                        <a:t>Improvements have been demonstrated in metabolic syndrome</a:t>
                      </a:r>
                      <a:r>
                        <a:rPr lang="en-US" sz="900" baseline="30000">
                          <a:hlinkClick r:id="rId2"/>
                        </a:rPr>
                        <a:t>23</a:t>
                      </a:r>
                      <a:r>
                        <a:rPr lang="en-US" sz="900"/>
                        <a:t> and insulin resistance.</a:t>
                      </a:r>
                      <a:r>
                        <a:rPr lang="en-US" sz="900" baseline="30000">
                          <a:hlinkClick r:id="rId2"/>
                        </a:rPr>
                        <a:t>24</a:t>
                      </a:r>
                      <a:endParaRPr lang="en-US" sz="900"/>
                    </a:p>
                  </a:txBody>
                  <a:tcPr marL="22578" marR="22578" marT="11289" marB="11289" anchor="ctr">
                    <a:lnL>
                      <a:noFill/>
                    </a:lnL>
                    <a:lnR>
                      <a:noFill/>
                    </a:lnR>
                    <a:lnT>
                      <a:noFill/>
                    </a:lnT>
                    <a:lnB>
                      <a:noFill/>
                    </a:lnB>
                  </a:tcPr>
                </a:tc>
                <a:tc>
                  <a:txBody>
                    <a:bodyPr/>
                    <a:lstStyle/>
                    <a:p>
                      <a:r>
                        <a:rPr lang="en-US" sz="900" dirty="0"/>
                        <a:t>Reduction of your triglyceride levels may lower your risk for </a:t>
                      </a:r>
                      <a:r>
                        <a:rPr lang="en-US" sz="900" dirty="0">
                          <a:hlinkClick r:id="rId3"/>
                        </a:rPr>
                        <a:t>type 2 diabetes</a:t>
                      </a:r>
                      <a:r>
                        <a:rPr lang="en-US" sz="900" dirty="0"/>
                        <a:t> and </a:t>
                      </a:r>
                      <a:r>
                        <a:rPr lang="en-US" sz="900" dirty="0">
                          <a:hlinkClick r:id="rId4"/>
                        </a:rPr>
                        <a:t>cardiovascular disease</a:t>
                      </a:r>
                      <a:r>
                        <a:rPr lang="en-US" sz="900" dirty="0"/>
                        <a:t>.</a:t>
                      </a:r>
                      <a:r>
                        <a:rPr lang="en-US" sz="900" baseline="30000" dirty="0">
                          <a:hlinkClick r:id="rId2"/>
                        </a:rPr>
                        <a:t>25</a:t>
                      </a:r>
                      <a:endParaRPr lang="en-US" sz="900" dirty="0"/>
                    </a:p>
                  </a:txBody>
                  <a:tcPr marL="22578" marR="22578" marT="11289" marB="11289" anchor="ctr">
                    <a:lnL>
                      <a:noFill/>
                    </a:lnL>
                    <a:lnR>
                      <a:noFill/>
                    </a:lnR>
                    <a:lnT>
                      <a:noFill/>
                    </a:lnT>
                    <a:lnB>
                      <a:noFill/>
                    </a:lnB>
                  </a:tcPr>
                </a:tc>
              </a:tr>
              <a:tr h="815518">
                <a:tc>
                  <a:txBody>
                    <a:bodyPr/>
                    <a:lstStyle/>
                    <a:p>
                      <a:r>
                        <a:rPr lang="en-US" sz="900"/>
                        <a:t>Demonstrated benefits have been shown for children with </a:t>
                      </a:r>
                      <a:r>
                        <a:rPr lang="en-US" sz="900">
                          <a:hlinkClick r:id="rId5"/>
                        </a:rPr>
                        <a:t>attention deficit hyperactivity disorder (ADHD)</a:t>
                      </a:r>
                      <a:r>
                        <a:rPr lang="en-US" sz="900"/>
                        <a:t>, including reduced aggression, hyperactivity,</a:t>
                      </a:r>
                      <a:r>
                        <a:rPr lang="en-US" sz="900" baseline="30000">
                          <a:hlinkClick r:id="rId2"/>
                        </a:rPr>
                        <a:t>26</a:t>
                      </a:r>
                      <a:r>
                        <a:rPr lang="en-US" sz="900"/>
                        <a:t> impulsivity,</a:t>
                      </a:r>
                      <a:r>
                        <a:rPr lang="en-US" sz="900" baseline="30000">
                          <a:hlinkClick r:id="rId2"/>
                        </a:rPr>
                        <a:t>27</a:t>
                      </a:r>
                      <a:r>
                        <a:rPr lang="en-US" sz="900"/>
                        <a:t> oppositional behavior</a:t>
                      </a:r>
                      <a:r>
                        <a:rPr lang="en-US" sz="900" baseline="30000">
                          <a:hlinkClick r:id="rId2"/>
                        </a:rPr>
                        <a:t>28</a:t>
                      </a:r>
                      <a:r>
                        <a:rPr lang="en-US" sz="900"/>
                        <a:t> and restlessness.</a:t>
                      </a:r>
                      <a:r>
                        <a:rPr lang="en-US" sz="900" baseline="30000">
                          <a:hlinkClick r:id="rId2"/>
                        </a:rPr>
                        <a:t>29</a:t>
                      </a:r>
                      <a:endParaRPr lang="en-US" sz="900"/>
                    </a:p>
                  </a:txBody>
                  <a:tcPr marL="22578" marR="22578" marT="11289" marB="11289" anchor="ctr">
                    <a:lnL>
                      <a:noFill/>
                    </a:lnL>
                    <a:lnR>
                      <a:noFill/>
                    </a:lnR>
                    <a:lnT>
                      <a:noFill/>
                    </a:lnT>
                    <a:lnB>
                      <a:noFill/>
                    </a:lnB>
                  </a:tcPr>
                </a:tc>
                <a:tc>
                  <a:txBody>
                    <a:bodyPr/>
                    <a:lstStyle/>
                    <a:p>
                      <a:r>
                        <a:rPr lang="en-US" sz="900" dirty="0"/>
                        <a:t>Studies have demonstrated benefits of omega-3 in reducing the symptoms of </a:t>
                      </a:r>
                      <a:r>
                        <a:rPr lang="en-US" sz="900" dirty="0">
                          <a:hlinkClick r:id="rId6"/>
                        </a:rPr>
                        <a:t>depression</a:t>
                      </a:r>
                      <a:r>
                        <a:rPr lang="en-US" sz="900" dirty="0"/>
                        <a:t>, heart disease, Reynaud's and lupus.</a:t>
                      </a:r>
                      <a:r>
                        <a:rPr lang="en-US" sz="900" baseline="30000" dirty="0">
                          <a:hlinkClick r:id="rId2"/>
                        </a:rPr>
                        <a:t>30</a:t>
                      </a:r>
                      <a:endParaRPr lang="en-US" sz="900" dirty="0"/>
                    </a:p>
                  </a:txBody>
                  <a:tcPr marL="22578" marR="22578" marT="11289" marB="11289" anchor="ctr">
                    <a:lnL>
                      <a:noFill/>
                    </a:lnL>
                    <a:lnR>
                      <a:noFill/>
                    </a:lnR>
                    <a:lnT>
                      <a:noFill/>
                    </a:lnT>
                    <a:lnB>
                      <a:noFill/>
                    </a:lnB>
                  </a:tcPr>
                </a:tc>
              </a:tr>
              <a:tr h="498698">
                <a:tc>
                  <a:txBody>
                    <a:bodyPr/>
                    <a:lstStyle/>
                    <a:p>
                      <a:r>
                        <a:rPr lang="en-US" sz="900"/>
                        <a:t>DHA, perhaps the most important component of omega-3, is a major structural element in your eye and brain.</a:t>
                      </a:r>
                      <a:r>
                        <a:rPr lang="en-US" sz="900" baseline="30000">
                          <a:hlinkClick r:id="rId2"/>
                        </a:rPr>
                        <a:t>31</a:t>
                      </a:r>
                      <a:endParaRPr lang="en-US" sz="900"/>
                    </a:p>
                  </a:txBody>
                  <a:tcPr marL="22578" marR="22578" marT="11289" marB="11289" anchor="ctr">
                    <a:lnL>
                      <a:noFill/>
                    </a:lnL>
                    <a:lnR>
                      <a:noFill/>
                    </a:lnR>
                    <a:lnT>
                      <a:noFill/>
                    </a:lnT>
                    <a:lnB>
                      <a:noFill/>
                    </a:lnB>
                  </a:tcPr>
                </a:tc>
                <a:tc>
                  <a:txBody>
                    <a:bodyPr/>
                    <a:lstStyle/>
                    <a:p>
                      <a:r>
                        <a:rPr lang="en-US" sz="900" dirty="0"/>
                        <a:t>Reduced risk of Parkinson's disease and Alzheimer's disease is associated with omega-3s.</a:t>
                      </a:r>
                    </a:p>
                  </a:txBody>
                  <a:tcPr marL="22578" marR="22578" marT="11289" marB="11289" anchor="ctr">
                    <a:lnL>
                      <a:noFill/>
                    </a:lnL>
                    <a:lnR>
                      <a:noFill/>
                    </a:lnR>
                    <a:lnT>
                      <a:noFill/>
                    </a:lnT>
                    <a:lnB>
                      <a:noFill/>
                    </a:lnB>
                  </a:tcPr>
                </a:tc>
              </a:tr>
              <a:tr h="340288">
                <a:tc>
                  <a:txBody>
                    <a:bodyPr/>
                    <a:lstStyle/>
                    <a:p>
                      <a:r>
                        <a:rPr lang="en-US" sz="900"/>
                        <a:t>In patients at high risk for schizophrenia, it may delay progression to psychosis.</a:t>
                      </a:r>
                    </a:p>
                  </a:txBody>
                  <a:tcPr marL="22578" marR="22578" marT="11289" marB="11289" anchor="ctr">
                    <a:lnL>
                      <a:noFill/>
                    </a:lnL>
                    <a:lnR>
                      <a:noFill/>
                    </a:lnR>
                    <a:lnT>
                      <a:noFill/>
                    </a:lnT>
                    <a:lnB>
                      <a:noFill/>
                    </a:lnB>
                  </a:tcPr>
                </a:tc>
                <a:tc>
                  <a:txBody>
                    <a:bodyPr/>
                    <a:lstStyle/>
                    <a:p>
                      <a:r>
                        <a:rPr lang="en-US" sz="900" dirty="0"/>
                        <a:t>Omega-3 is associated with reduced risk of death from ALL causes.</a:t>
                      </a:r>
                    </a:p>
                  </a:txBody>
                  <a:tcPr marL="22578" marR="22578" marT="11289" marB="11289" anchor="ctr">
                    <a:lnL>
                      <a:noFill/>
                    </a:lnL>
                    <a:lnR>
                      <a:noFill/>
                    </a:lnR>
                    <a:lnT>
                      <a:noFill/>
                    </a:lnT>
                    <a:lnB>
                      <a:noFill/>
                    </a:lnB>
                  </a:tcPr>
                </a:tc>
              </a:tr>
              <a:tr h="657108">
                <a:tc>
                  <a:txBody>
                    <a:bodyPr/>
                    <a:lstStyle/>
                    <a:p>
                      <a:r>
                        <a:rPr lang="en-US" sz="900"/>
                        <a:t>Omega-3 is associated with lowered risk for other neurological/cognitive dysfunction, including: memory loss, brain aging, learning disorders and ADHD,</a:t>
                      </a:r>
                      <a:r>
                        <a:rPr lang="en-US" sz="900" baseline="30000">
                          <a:hlinkClick r:id="rId2"/>
                        </a:rPr>
                        <a:t>32</a:t>
                      </a:r>
                      <a:r>
                        <a:rPr lang="en-US" sz="900"/>
                        <a:t> autism and dyslexia.</a:t>
                      </a:r>
                      <a:r>
                        <a:rPr lang="en-US" sz="900" baseline="30000">
                          <a:hlinkClick r:id="rId2"/>
                        </a:rPr>
                        <a:t>33</a:t>
                      </a:r>
                      <a:endParaRPr lang="en-US" sz="900"/>
                    </a:p>
                  </a:txBody>
                  <a:tcPr marL="22578" marR="22578" marT="11289" marB="11289" anchor="ctr">
                    <a:lnL>
                      <a:noFill/>
                    </a:lnL>
                    <a:lnR>
                      <a:noFill/>
                    </a:lnR>
                    <a:lnT>
                      <a:noFill/>
                    </a:lnT>
                    <a:lnB>
                      <a:noFill/>
                    </a:lnB>
                  </a:tcPr>
                </a:tc>
                <a:tc>
                  <a:txBody>
                    <a:bodyPr/>
                    <a:lstStyle/>
                    <a:p>
                      <a:r>
                        <a:rPr lang="en-US" sz="900" dirty="0"/>
                        <a:t>Reduced risk of kidney disease has been shown with omega-3.</a:t>
                      </a:r>
                      <a:r>
                        <a:rPr lang="en-US" sz="900" baseline="30000" dirty="0">
                          <a:hlinkClick r:id="rId2"/>
                        </a:rPr>
                        <a:t>34</a:t>
                      </a:r>
                      <a:endParaRPr lang="en-US" sz="900" dirty="0"/>
                    </a:p>
                  </a:txBody>
                  <a:tcPr marL="22578" marR="22578" marT="11289" marB="11289" anchor="ctr">
                    <a:lnL>
                      <a:noFill/>
                    </a:lnL>
                    <a:lnR>
                      <a:noFill/>
                    </a:lnR>
                    <a:lnT>
                      <a:noFill/>
                    </a:lnT>
                    <a:lnB>
                      <a:noFill/>
                    </a:lnB>
                  </a:tcPr>
                </a:tc>
              </a:tr>
              <a:tr h="340288">
                <a:tc>
                  <a:txBody>
                    <a:bodyPr/>
                    <a:lstStyle/>
                    <a:p>
                      <a:r>
                        <a:rPr lang="en-US" sz="900"/>
                        <a:t>Omega-3 is associated with reduced risk of Crohn's disease.</a:t>
                      </a:r>
                    </a:p>
                  </a:txBody>
                  <a:tcPr marL="22578" marR="22578" marT="11289" marB="11289" anchor="ctr">
                    <a:lnL>
                      <a:noFill/>
                    </a:lnL>
                    <a:lnR>
                      <a:noFill/>
                    </a:lnR>
                    <a:lnT>
                      <a:noFill/>
                    </a:lnT>
                    <a:lnB>
                      <a:noFill/>
                    </a:lnB>
                  </a:tcPr>
                </a:tc>
                <a:tc>
                  <a:txBody>
                    <a:bodyPr/>
                    <a:lstStyle/>
                    <a:p>
                      <a:r>
                        <a:rPr lang="en-US" sz="900" dirty="0"/>
                        <a:t>Reduced risk of colon cancer is associated with omega-3.</a:t>
                      </a:r>
                      <a:r>
                        <a:rPr lang="en-US" sz="900" baseline="30000" dirty="0">
                          <a:hlinkClick r:id="rId2"/>
                        </a:rPr>
                        <a:t>35</a:t>
                      </a:r>
                      <a:endParaRPr lang="en-US" sz="900" dirty="0"/>
                    </a:p>
                  </a:txBody>
                  <a:tcPr marL="22578" marR="22578" marT="11289" marB="11289" anchor="ctr">
                    <a:lnL>
                      <a:noFill/>
                    </a:lnL>
                    <a:lnR>
                      <a:noFill/>
                    </a:lnR>
                    <a:lnT>
                      <a:noFill/>
                    </a:lnT>
                    <a:lnB>
                      <a:noFill/>
                    </a:lnB>
                  </a:tcPr>
                </a:tc>
              </a:tr>
              <a:tr h="657108">
                <a:tc>
                  <a:txBody>
                    <a:bodyPr/>
                    <a:lstStyle/>
                    <a:p>
                      <a:r>
                        <a:rPr lang="en-US" sz="900"/>
                        <a:t>Low levels of DHA may increase the risk for reduction in processing speed and poor eye hand coordination by age 4,</a:t>
                      </a:r>
                      <a:r>
                        <a:rPr lang="en-US" sz="900" baseline="30000">
                          <a:hlinkClick r:id="rId2"/>
                        </a:rPr>
                        <a:t>36</a:t>
                      </a:r>
                      <a:r>
                        <a:rPr lang="en-US" sz="900"/>
                        <a:t> age related </a:t>
                      </a:r>
                      <a:r>
                        <a:rPr lang="en-US" sz="900">
                          <a:hlinkClick r:id="rId7"/>
                        </a:rPr>
                        <a:t>macular degeneration</a:t>
                      </a:r>
                      <a:r>
                        <a:rPr lang="en-US" sz="900" baseline="30000">
                          <a:hlinkClick r:id="rId2"/>
                        </a:rPr>
                        <a:t>37</a:t>
                      </a:r>
                      <a:r>
                        <a:rPr lang="en-US" sz="900"/>
                        <a:t> and vascular instability.</a:t>
                      </a:r>
                      <a:r>
                        <a:rPr lang="en-US" sz="900" baseline="30000">
                          <a:hlinkClick r:id="rId2"/>
                        </a:rPr>
                        <a:t>38</a:t>
                      </a:r>
                      <a:endParaRPr lang="en-US" sz="900"/>
                    </a:p>
                  </a:txBody>
                  <a:tcPr marL="22578" marR="22578" marT="11289" marB="11289" anchor="ctr">
                    <a:lnL>
                      <a:noFill/>
                    </a:lnL>
                    <a:lnR>
                      <a:noFill/>
                    </a:lnR>
                    <a:lnT>
                      <a:noFill/>
                    </a:lnT>
                    <a:lnB>
                      <a:noFill/>
                    </a:lnB>
                  </a:tcPr>
                </a:tc>
                <a:tc>
                  <a:txBody>
                    <a:bodyPr/>
                    <a:lstStyle/>
                    <a:p>
                      <a:r>
                        <a:rPr lang="en-US" sz="900" dirty="0"/>
                        <a:t>Improved mood regulation may also be a factor with omega-3s. </a:t>
                      </a:r>
                    </a:p>
                  </a:txBody>
                  <a:tcPr marL="22578" marR="22578" marT="11289" marB="11289" anchor="ctr">
                    <a:lnL>
                      <a:noFill/>
                    </a:lnL>
                    <a:lnR>
                      <a:noFill/>
                    </a:lnR>
                    <a:lnT>
                      <a:noFill/>
                    </a:lnT>
                    <a:lnB>
                      <a:noFill/>
                    </a:lnB>
                  </a:tcPr>
                </a:tc>
              </a:tr>
            </a:tbl>
          </a:graphicData>
        </a:graphic>
      </p:graphicFrame>
      <p:sp>
        <p:nvSpPr>
          <p:cNvPr id="39937" name="Rectangle 1">
            <a:hlinkClick r:id="rId2"/>
          </p:cNvPr>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4572000" cy="1938992"/>
          </a:xfrm>
          <a:prstGeom prst="rect">
            <a:avLst/>
          </a:prstGeom>
        </p:spPr>
        <p:txBody>
          <a:bodyPr>
            <a:spAutoFit/>
          </a:bodyPr>
          <a:lstStyle/>
          <a:p>
            <a:r>
              <a:rPr lang="en-US" sz="2400" b="1" dirty="0" smtClean="0">
                <a:latin typeface="Arial" pitchFamily="34" charset="0"/>
                <a:cs typeface="Arial" pitchFamily="34" charset="0"/>
              </a:rPr>
              <a:t>Culprits of Autism Identified: Toxins, Gut Bacteria, Nutritional Deficiencies, and Vaccines Made with Human Fetal Cell Lines</a:t>
            </a:r>
            <a:endParaRPr lang="en-US" sz="2400" b="1" dirty="0">
              <a:latin typeface="Arial" pitchFamily="34" charset="0"/>
              <a:cs typeface="Arial" pitchFamily="34" charset="0"/>
            </a:endParaRPr>
          </a:p>
        </p:txBody>
      </p:sp>
      <p:sp>
        <p:nvSpPr>
          <p:cNvPr id="3" name="Rectangle 2"/>
          <p:cNvSpPr/>
          <p:nvPr/>
        </p:nvSpPr>
        <p:spPr>
          <a:xfrm>
            <a:off x="457200" y="2133600"/>
            <a:ext cx="4191000" cy="4154984"/>
          </a:xfrm>
          <a:prstGeom prst="rect">
            <a:avLst/>
          </a:prstGeom>
        </p:spPr>
        <p:txBody>
          <a:bodyPr wrap="square">
            <a:spAutoFit/>
          </a:bodyPr>
          <a:lstStyle/>
          <a:p>
            <a:r>
              <a:rPr lang="en-US" sz="1200" b="1" dirty="0" smtClean="0">
                <a:latin typeface="Arial" pitchFamily="34" charset="0"/>
                <a:cs typeface="Arial" pitchFamily="34" charset="0"/>
              </a:rPr>
              <a:t>Story at-a-glance </a:t>
            </a:r>
          </a:p>
          <a:p>
            <a:r>
              <a:rPr lang="en-US" sz="1200" dirty="0" smtClean="0">
                <a:latin typeface="Arial" pitchFamily="34" charset="0"/>
                <a:cs typeface="Arial" pitchFamily="34" charset="0"/>
              </a:rPr>
              <a:t>Three decades ago, autism affected one in 10,000 children. Today, autism is estimated to afflict as many as one in 50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Researchers are now starting to understand how a child’s </a:t>
            </a:r>
            <a:r>
              <a:rPr lang="en-US" sz="1200" dirty="0" err="1" smtClean="0">
                <a:latin typeface="Arial" pitchFamily="34" charset="0"/>
                <a:cs typeface="Arial" pitchFamily="34" charset="0"/>
              </a:rPr>
              <a:t>microbiome</a:t>
            </a:r>
            <a:r>
              <a:rPr lang="en-US" sz="1200" dirty="0" smtClean="0">
                <a:latin typeface="Arial" pitchFamily="34" charset="0"/>
                <a:cs typeface="Arial" pitchFamily="34" charset="0"/>
              </a:rPr>
              <a:t> can play an important role, either by exacerbating or even causing autistic symptoms. New studies suggest restoring microbial balance may alleviate autistic symptoms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Autistic children have distinctly different </a:t>
            </a:r>
            <a:r>
              <a:rPr lang="en-US" sz="1200" dirty="0" err="1" smtClean="0">
                <a:latin typeface="Arial" pitchFamily="34" charset="0"/>
                <a:cs typeface="Arial" pitchFamily="34" charset="0"/>
              </a:rPr>
              <a:t>microbiome</a:t>
            </a:r>
            <a:r>
              <a:rPr lang="en-US" sz="1200" dirty="0" smtClean="0">
                <a:latin typeface="Arial" pitchFamily="34" charset="0"/>
                <a:cs typeface="Arial" pitchFamily="34" charset="0"/>
              </a:rPr>
              <a:t> compared to healthy children. Studies show they have fewer healthy bacteria, and markedly higher levels of toxic volatile organic compounds (VOCs)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The Gut and Psychology Syndrome (GAPS) Nutritional Program is designed to promote healthy gut flora and restore the integrity of your gut lining </a:t>
            </a:r>
          </a:p>
          <a:p>
            <a:endParaRPr lang="en-US" sz="1200" dirty="0" smtClean="0">
              <a:latin typeface="Arial" pitchFamily="34" charset="0"/>
              <a:cs typeface="Arial" pitchFamily="34" charset="0"/>
            </a:endParaRPr>
          </a:p>
          <a:p>
            <a:r>
              <a:rPr lang="en-US" sz="1200" dirty="0" smtClean="0">
                <a:latin typeface="Arial" pitchFamily="34" charset="0"/>
                <a:cs typeface="Arial" pitchFamily="34" charset="0"/>
              </a:rPr>
              <a:t>Recent research also reveals that increases in autistic disorder correspond with the introduction of vaccines using human fetal cell lines and retroviral contaminants </a:t>
            </a:r>
            <a:endParaRPr lang="en-US" sz="1200" dirty="0">
              <a:latin typeface="Arial" pitchFamily="34" charset="0"/>
              <a:cs typeface="Arial" pitchFamily="34" charset="0"/>
            </a:endParaRPr>
          </a:p>
        </p:txBody>
      </p:sp>
      <p:sp>
        <p:nvSpPr>
          <p:cNvPr id="4" name="Rectangle 3"/>
          <p:cNvSpPr/>
          <p:nvPr/>
        </p:nvSpPr>
        <p:spPr>
          <a:xfrm>
            <a:off x="4953000" y="533400"/>
            <a:ext cx="3810000" cy="4154984"/>
          </a:xfrm>
          <a:prstGeom prst="rect">
            <a:avLst/>
          </a:prstGeom>
        </p:spPr>
        <p:txBody>
          <a:bodyPr wrap="square">
            <a:spAutoFit/>
          </a:bodyPr>
          <a:lstStyle/>
          <a:p>
            <a:r>
              <a:rPr lang="en-US" sz="1200" baseline="30000" dirty="0" smtClean="0">
                <a:latin typeface="Arial" pitchFamily="34" charset="0"/>
                <a:cs typeface="Arial" pitchFamily="34" charset="0"/>
                <a:hlinkClick r:id="rId2"/>
              </a:rPr>
              <a:t>1</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3"/>
              </a:rPr>
              <a:t>Autismsciencefoundation.org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2</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4"/>
              </a:rPr>
              <a:t>Fourteenstudies.org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3</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5"/>
              </a:rPr>
              <a:t>CDC.gov, National Health Statistics Report, Number 65, March 20, 2013 (PDF)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4</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6"/>
              </a:rPr>
              <a:t>Experience </a:t>
            </a:r>
            <a:r>
              <a:rPr lang="en-US" sz="1200" dirty="0" err="1" smtClean="0">
                <a:latin typeface="Arial" pitchFamily="34" charset="0"/>
                <a:cs typeface="Arial" pitchFamily="34" charset="0"/>
                <a:hlinkClick r:id="rId6"/>
              </a:rPr>
              <a:t>L!fe</a:t>
            </a:r>
            <a:r>
              <a:rPr lang="en-US" sz="1200" dirty="0" smtClean="0">
                <a:latin typeface="Arial" pitchFamily="34" charset="0"/>
                <a:cs typeface="Arial" pitchFamily="34" charset="0"/>
                <a:hlinkClick r:id="rId6"/>
              </a:rPr>
              <a:t> June 2013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5</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7"/>
              </a:rPr>
              <a:t> Scientific American August 14, 2014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6</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8"/>
              </a:rPr>
              <a:t>PLOS ONE October 9, 2013 [</a:t>
            </a:r>
            <a:r>
              <a:rPr lang="en-US" sz="1200" dirty="0" err="1" smtClean="0">
                <a:latin typeface="Arial" pitchFamily="34" charset="0"/>
                <a:cs typeface="Arial" pitchFamily="34" charset="0"/>
                <a:hlinkClick r:id="rId8"/>
              </a:rPr>
              <a:t>Epub</a:t>
            </a:r>
            <a:r>
              <a:rPr lang="en-US" sz="1200" dirty="0" smtClean="0">
                <a:latin typeface="Arial" pitchFamily="34" charset="0"/>
                <a:cs typeface="Arial" pitchFamily="34" charset="0"/>
                <a:hlinkClick r:id="rId8"/>
              </a:rPr>
              <a:t> ahead of print]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7</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9"/>
              </a:rPr>
              <a:t>Caltech December 5, 2013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8</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7"/>
              </a:rPr>
              <a:t>Scientific American August 14, 2014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9</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9"/>
              </a:rPr>
              <a:t>Caltech December 5, 2013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10</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0"/>
              </a:rPr>
              <a:t>Journal of Physiological Anthropology 2014, 33:2 (PDF)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11</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1"/>
              </a:rPr>
              <a:t>American Journal of Epidemiology September 22, 2014 [</a:t>
            </a:r>
            <a:r>
              <a:rPr lang="en-US" sz="1200" dirty="0" err="1" smtClean="0">
                <a:latin typeface="Arial" pitchFamily="34" charset="0"/>
                <a:cs typeface="Arial" pitchFamily="34" charset="0"/>
                <a:hlinkClick r:id="rId11"/>
              </a:rPr>
              <a:t>Epub</a:t>
            </a:r>
            <a:r>
              <a:rPr lang="en-US" sz="1200" dirty="0" smtClean="0">
                <a:latin typeface="Arial" pitchFamily="34" charset="0"/>
                <a:cs typeface="Arial" pitchFamily="34" charset="0"/>
                <a:hlinkClick r:id="rId11"/>
              </a:rPr>
              <a:t> ahead of print]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12</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2"/>
              </a:rPr>
              <a:t>UC Davis Health System September 21, 2014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13</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3"/>
              </a:rPr>
              <a:t>The Scotsman September 26, 2014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14</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4"/>
              </a:rPr>
              <a:t>Journal of Public Health and Epidemiology September 2014: 6(9); 271-284 (PDF)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15</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5"/>
              </a:rPr>
              <a:t>Globalresearch.org September 8, 2014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16</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6"/>
              </a:rPr>
              <a:t>Jon </a:t>
            </a:r>
            <a:r>
              <a:rPr lang="en-US" sz="1200" dirty="0" err="1" smtClean="0">
                <a:latin typeface="Arial" pitchFamily="34" charset="0"/>
                <a:cs typeface="Arial" pitchFamily="34" charset="0"/>
                <a:hlinkClick r:id="rId16"/>
              </a:rPr>
              <a:t>Rappaport</a:t>
            </a:r>
            <a:r>
              <a:rPr lang="en-US" sz="1200" dirty="0" smtClean="0">
                <a:latin typeface="Arial" pitchFamily="34" charset="0"/>
                <a:cs typeface="Arial" pitchFamily="34" charset="0"/>
                <a:hlinkClick r:id="rId16"/>
              </a:rPr>
              <a:t> August 22, 2014 </a:t>
            </a:r>
            <a:endParaRPr lang="en-US" sz="1200" dirty="0" smtClean="0">
              <a:latin typeface="Arial" pitchFamily="34" charset="0"/>
              <a:cs typeface="Arial" pitchFamily="34" charset="0"/>
            </a:endParaRPr>
          </a:p>
          <a:p>
            <a:r>
              <a:rPr lang="en-US" sz="1200" baseline="30000" dirty="0" smtClean="0">
                <a:latin typeface="Arial" pitchFamily="34" charset="0"/>
                <a:cs typeface="Arial" pitchFamily="34" charset="0"/>
                <a:hlinkClick r:id="rId2"/>
              </a:rPr>
              <a:t>17</a:t>
            </a:r>
            <a:r>
              <a:rPr lang="en-US" sz="1200" dirty="0" smtClean="0">
                <a:latin typeface="Arial" pitchFamily="34" charset="0"/>
                <a:cs typeface="Arial" pitchFamily="34" charset="0"/>
              </a:rPr>
              <a:t> </a:t>
            </a:r>
            <a:r>
              <a:rPr lang="en-US" sz="1200" dirty="0" smtClean="0">
                <a:latin typeface="Arial" pitchFamily="34" charset="0"/>
                <a:cs typeface="Arial" pitchFamily="34" charset="0"/>
                <a:hlinkClick r:id="rId17"/>
              </a:rPr>
              <a:t>FDA </a:t>
            </a:r>
            <a:r>
              <a:rPr lang="en-US" sz="1200" dirty="0" err="1" smtClean="0">
                <a:latin typeface="Arial" pitchFamily="34" charset="0"/>
                <a:cs typeface="Arial" pitchFamily="34" charset="0"/>
                <a:hlinkClick r:id="rId17"/>
              </a:rPr>
              <a:t>Powerpoint</a:t>
            </a:r>
            <a:r>
              <a:rPr lang="en-US" sz="1200" dirty="0" smtClean="0">
                <a:latin typeface="Arial" pitchFamily="34" charset="0"/>
                <a:cs typeface="Arial" pitchFamily="34" charset="0"/>
                <a:hlinkClick r:id="rId17"/>
              </a:rPr>
              <a:t>: Issues Associated With Residual Cell-Substrate DNA</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981200"/>
            <a:ext cx="8077200" cy="2031325"/>
          </a:xfrm>
          <a:prstGeom prst="rect">
            <a:avLst/>
          </a:prstGeom>
        </p:spPr>
        <p:txBody>
          <a:bodyPr wrap="square">
            <a:spAutoFit/>
          </a:bodyPr>
          <a:lstStyle/>
          <a:p>
            <a:r>
              <a:rPr lang="en-US" dirty="0" smtClean="0"/>
              <a:t>Though they can’t say for sure, the researchers suspect that early exposure to pet allergens and pet-related bacteria strengthens the immune system, accustoms the body to allergens, and helps the child build up a natural immunity.</a:t>
            </a:r>
          </a:p>
          <a:p>
            <a:endParaRPr lang="en-US" dirty="0" smtClean="0"/>
          </a:p>
          <a:p>
            <a:r>
              <a:rPr lang="en-US" dirty="0" smtClean="0"/>
              <a:t>“Dirt is good,” says lead researcher </a:t>
            </a:r>
            <a:r>
              <a:rPr lang="en-US" dirty="0" err="1" smtClean="0"/>
              <a:t>Ganesa</a:t>
            </a:r>
            <a:r>
              <a:rPr lang="en-US" dirty="0" smtClean="0"/>
              <a:t> </a:t>
            </a:r>
            <a:r>
              <a:rPr lang="en-US" dirty="0" err="1" smtClean="0"/>
              <a:t>Wegienka</a:t>
            </a:r>
            <a:r>
              <a:rPr lang="en-US" dirty="0" smtClean="0"/>
              <a:t>, Ph.D., summing up the theory. “Your immune system, if it’s busy with exposures early on, stays away from the allergic immune profile.”</a:t>
            </a:r>
            <a:endParaRPr lang="en-US" dirty="0"/>
          </a:p>
        </p:txBody>
      </p:sp>
      <p:sp>
        <p:nvSpPr>
          <p:cNvPr id="2049" name="Rectangle 1"/>
          <p:cNvSpPr>
            <a:spLocks noChangeArrowheads="1"/>
          </p:cNvSpPr>
          <p:nvPr/>
        </p:nvSpPr>
        <p:spPr bwMode="auto">
          <a:xfrm>
            <a:off x="0" y="0"/>
            <a:ext cx="74676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Arial" charset="0"/>
                <a:hlinkClick r:id="rId2" tooltip="View all posts in Asthma &amp; Allergies"/>
              </a:rPr>
              <a:t>Asthma &amp; Allergies</a:t>
            </a:r>
            <a:endParaRPr kumimoji="0" lang="en-US" sz="8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Study: Living With Pets May Protect Infants From Allergies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cs typeface="Arial" charset="0"/>
              </a:rPr>
              <a:t>By </a:t>
            </a:r>
            <a:r>
              <a:rPr kumimoji="0" lang="en-US" sz="1800" b="0" i="0" u="none" strike="noStrike" cap="none" normalizeH="0" baseline="0" dirty="0" smtClean="0">
                <a:ln>
                  <a:noFill/>
                </a:ln>
                <a:solidFill>
                  <a:schemeClr val="tx1"/>
                </a:solidFill>
                <a:effectLst/>
                <a:latin typeface="Arial" charset="0"/>
                <a:cs typeface="Arial" charset="0"/>
                <a:hlinkClick r:id="rId3" tooltip="Posts by Amanda Gardner/Health.com"/>
              </a:rPr>
              <a:t>Amanda Gardner/Health.com</a:t>
            </a:r>
            <a:r>
              <a:rPr kumimoji="0" lang="en-US" sz="1800" b="0" i="0" u="none" strike="noStrike" cap="none" normalizeH="0" baseline="0" dirty="0" smtClean="0">
                <a:ln>
                  <a:noFill/>
                </a:ln>
                <a:solidFill>
                  <a:schemeClr val="tx1"/>
                </a:solidFill>
                <a:effectLst/>
                <a:latin typeface="Arial" charset="0"/>
                <a:cs typeface="Arial" charset="0"/>
              </a:rPr>
              <a:t> June 13, 2011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Follow </a:t>
            </a:r>
            <a:r>
              <a:rPr kumimoji="0" lang="en-US" sz="1800" b="0" i="0" u="none" strike="noStrike" cap="none" normalizeH="0" baseline="0" dirty="0" smtClean="0">
                <a:ln>
                  <a:noFill/>
                </a:ln>
                <a:solidFill>
                  <a:schemeClr val="tx1"/>
                </a:solidFill>
                <a:effectLst/>
                <a:latin typeface="Arial" charset="0"/>
                <a:cs typeface="Arial" charset="0"/>
                <a:hlinkClick r:id="rId4"/>
              </a:rPr>
              <a:t>@</a:t>
            </a:r>
            <a:r>
              <a:rPr kumimoji="0" lang="en-US" sz="1800" b="0" i="0" u="none" strike="noStrike" cap="none" normalizeH="0" baseline="0" dirty="0" err="1" smtClean="0">
                <a:ln>
                  <a:noFill/>
                </a:ln>
                <a:solidFill>
                  <a:schemeClr val="tx1"/>
                </a:solidFill>
                <a:effectLst/>
                <a:latin typeface="Arial" charset="0"/>
                <a:cs typeface="Arial" charset="0"/>
                <a:hlinkClick r:id="rId4"/>
              </a:rPr>
              <a:t>TIMEHealth</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Children who live with dogs and cats are less likely to develop allergies to those animals later in life, but only if the pet is under the same roof while the child is still an infant, a new study suggests.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2051" name="AutoShape 3" descr="Displaying IMG_17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3" name="AutoShape 5" descr="Displaying IMG_17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5" name="AutoShape 7" descr="Displaying IMG_177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6" name="Picture 8" descr="C:\Users\NATECO~1\AppData\Local\Temp\IMG_1779.JPG"/>
          <p:cNvPicPr>
            <a:picLocks noChangeAspect="1" noChangeArrowheads="1"/>
          </p:cNvPicPr>
          <p:nvPr/>
        </p:nvPicPr>
        <p:blipFill>
          <a:blip r:embed="rId5"/>
          <a:srcRect/>
          <a:stretch>
            <a:fillRect/>
          </a:stretch>
        </p:blipFill>
        <p:spPr bwMode="auto">
          <a:xfrm rot="5400000">
            <a:off x="5524500" y="4152900"/>
            <a:ext cx="2743200" cy="2057400"/>
          </a:xfrm>
          <a:prstGeom prst="rect">
            <a:avLst/>
          </a:prstGeom>
          <a:noFill/>
        </p:spPr>
      </p:pic>
      <p:pic>
        <p:nvPicPr>
          <p:cNvPr id="2057" name="Picture 9" descr="C:\Users\NATECO~1\AppData\Local\Temp\FullSizeRender.jpg"/>
          <p:cNvPicPr>
            <a:picLocks noChangeAspect="1" noChangeArrowheads="1"/>
          </p:cNvPicPr>
          <p:nvPr/>
        </p:nvPicPr>
        <p:blipFill>
          <a:blip r:embed="rId6"/>
          <a:srcRect/>
          <a:stretch>
            <a:fillRect/>
          </a:stretch>
        </p:blipFill>
        <p:spPr bwMode="auto">
          <a:xfrm>
            <a:off x="3300412" y="3810000"/>
            <a:ext cx="1881188" cy="2736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additive="base">
                                        <p:cTn id="7" dur="500" fill="hold"/>
                                        <p:tgtEl>
                                          <p:spTgt spid="2057"/>
                                        </p:tgtEl>
                                        <p:attrNameLst>
                                          <p:attrName>ppt_x</p:attrName>
                                        </p:attrNameLst>
                                      </p:cBhvr>
                                      <p:tavLst>
                                        <p:tav tm="0">
                                          <p:val>
                                            <p:strVal val="#ppt_x"/>
                                          </p:val>
                                        </p:tav>
                                        <p:tav tm="100000">
                                          <p:val>
                                            <p:strVal val="#ppt_x"/>
                                          </p:val>
                                        </p:tav>
                                      </p:tavLst>
                                    </p:anim>
                                    <p:anim calcmode="lin" valueType="num">
                                      <p:cBhvr additive="base">
                                        <p:cTn id="8"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6"/>
                                        </p:tgtEl>
                                        <p:attrNameLst>
                                          <p:attrName>style.visibility</p:attrName>
                                        </p:attrNameLst>
                                      </p:cBhvr>
                                      <p:to>
                                        <p:strVal val="visible"/>
                                      </p:to>
                                    </p:set>
                                    <p:anim calcmode="lin" valueType="num">
                                      <p:cBhvr additive="base">
                                        <p:cTn id="13" dur="500" fill="hold"/>
                                        <p:tgtEl>
                                          <p:spTgt spid="2056"/>
                                        </p:tgtEl>
                                        <p:attrNameLst>
                                          <p:attrName>ppt_x</p:attrName>
                                        </p:attrNameLst>
                                      </p:cBhvr>
                                      <p:tavLst>
                                        <p:tav tm="0">
                                          <p:val>
                                            <p:strVal val="#ppt_x"/>
                                          </p:val>
                                        </p:tav>
                                        <p:tav tm="100000">
                                          <p:val>
                                            <p:strVal val="#ppt_x"/>
                                          </p:val>
                                        </p:tav>
                                      </p:tavLst>
                                    </p:anim>
                                    <p:anim calcmode="lin" valueType="num">
                                      <p:cBhvr additive="base">
                                        <p:cTn id="14"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30000</TotalTime>
  <Words>2102</Words>
  <Application>Microsoft Office PowerPoint</Application>
  <PresentationFormat>On-screen Show (4:3)</PresentationFormat>
  <Paragraphs>263</Paragraphs>
  <Slides>35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sans-serif</vt:lpstr>
      <vt:lpstr>Calibri</vt:lpstr>
      <vt:lpstr>Papyrus</vt:lpstr>
      <vt:lpstr>Times New Roman</vt:lpstr>
      <vt:lpstr>Office Theme</vt:lpstr>
      <vt:lpstr>Vibrant Pregnancy-Vibrant Baby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Vibrant Pregnancy-Vibrant Baby</dc:title>
  <dc:creator>Kim</dc:creator>
  <cp:lastModifiedBy>Nate Coffin</cp:lastModifiedBy>
  <cp:revision>592</cp:revision>
  <dcterms:created xsi:type="dcterms:W3CDTF">2014-07-28T04:27:20Z</dcterms:created>
  <dcterms:modified xsi:type="dcterms:W3CDTF">2017-01-26T18:42:00Z</dcterms:modified>
</cp:coreProperties>
</file>