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comments/comment5.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6.xml" ContentType="application/vnd.openxmlformats-officedocument.presentationml.comments+xml"/>
  <Override PartName="/ppt/notesSlides/notesSlide16.xml" ContentType="application/vnd.openxmlformats-officedocument.presentationml.notesSlide+xml"/>
  <Override PartName="/ppt/comments/comment7.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8.xml" ContentType="application/vnd.openxmlformats-officedocument.presentationml.comments+xml"/>
  <Override PartName="/ppt/notesSlides/notesSlide19.xml" ContentType="application/vnd.openxmlformats-officedocument.presentationml.notesSlide+xml"/>
  <Override PartName="/ppt/comments/comment9.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0.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1.xml" ContentType="application/vnd.openxmlformats-officedocument.presentationml.comments+xml"/>
  <Override PartName="/ppt/notesSlides/notesSlide31.xml" ContentType="application/vnd.openxmlformats-officedocument.presentationml.notesSlide+xml"/>
  <Override PartName="/ppt/comments/comment12.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67"/>
  </p:notesMasterIdLst>
  <p:sldIdLst>
    <p:sldId id="256" r:id="rId2"/>
    <p:sldId id="365" r:id="rId3"/>
    <p:sldId id="366" r:id="rId4"/>
    <p:sldId id="367" r:id="rId5"/>
    <p:sldId id="258" r:id="rId6"/>
    <p:sldId id="301" r:id="rId7"/>
    <p:sldId id="259" r:id="rId8"/>
    <p:sldId id="310" r:id="rId9"/>
    <p:sldId id="268" r:id="rId10"/>
    <p:sldId id="337" r:id="rId11"/>
    <p:sldId id="261" r:id="rId12"/>
    <p:sldId id="311" r:id="rId13"/>
    <p:sldId id="330" r:id="rId14"/>
    <p:sldId id="331" r:id="rId15"/>
    <p:sldId id="257" r:id="rId16"/>
    <p:sldId id="265" r:id="rId17"/>
    <p:sldId id="312" r:id="rId18"/>
    <p:sldId id="313" r:id="rId19"/>
    <p:sldId id="263" r:id="rId20"/>
    <p:sldId id="264" r:id="rId21"/>
    <p:sldId id="314" r:id="rId22"/>
    <p:sldId id="316" r:id="rId23"/>
    <p:sldId id="338" r:id="rId24"/>
    <p:sldId id="279" r:id="rId25"/>
    <p:sldId id="339" r:id="rId26"/>
    <p:sldId id="284" r:id="rId27"/>
    <p:sldId id="340" r:id="rId28"/>
    <p:sldId id="332" r:id="rId29"/>
    <p:sldId id="317" r:id="rId30"/>
    <p:sldId id="267" r:id="rId31"/>
    <p:sldId id="318" r:id="rId32"/>
    <p:sldId id="319" r:id="rId33"/>
    <p:sldId id="352" r:id="rId34"/>
    <p:sldId id="354" r:id="rId35"/>
    <p:sldId id="355" r:id="rId36"/>
    <p:sldId id="325" r:id="rId37"/>
    <p:sldId id="356" r:id="rId38"/>
    <p:sldId id="357" r:id="rId39"/>
    <p:sldId id="308" r:id="rId40"/>
    <p:sldId id="277" r:id="rId41"/>
    <p:sldId id="278" r:id="rId42"/>
    <p:sldId id="266" r:id="rId43"/>
    <p:sldId id="272" r:id="rId44"/>
    <p:sldId id="273" r:id="rId45"/>
    <p:sldId id="274" r:id="rId46"/>
    <p:sldId id="280" r:id="rId47"/>
    <p:sldId id="307" r:id="rId48"/>
    <p:sldId id="327" r:id="rId49"/>
    <p:sldId id="328" r:id="rId50"/>
    <p:sldId id="333" r:id="rId51"/>
    <p:sldId id="358" r:id="rId52"/>
    <p:sldId id="326" r:id="rId53"/>
    <p:sldId id="287" r:id="rId54"/>
    <p:sldId id="288" r:id="rId55"/>
    <p:sldId id="293" r:id="rId56"/>
    <p:sldId id="294" r:id="rId57"/>
    <p:sldId id="336" r:id="rId58"/>
    <p:sldId id="297" r:id="rId59"/>
    <p:sldId id="359" r:id="rId60"/>
    <p:sldId id="360" r:id="rId61"/>
    <p:sldId id="362" r:id="rId62"/>
    <p:sldId id="363" r:id="rId63"/>
    <p:sldId id="361" r:id="rId64"/>
    <p:sldId id="364" r:id="rId65"/>
    <p:sldId id="298" r:id="rId66"/>
  </p:sldIdLst>
  <p:sldSz cx="9144000" cy="6858000" type="screen4x3"/>
  <p:notesSz cx="6858000" cy="9144000"/>
  <p:custDataLst>
    <p:tags r:id="rId6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quez,Amy" initials="T" lastIdx="2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43" autoAdjust="0"/>
  </p:normalViewPr>
  <p:slideViewPr>
    <p:cSldViewPr snapToGrid="0" snapToObjects="1">
      <p:cViewPr varScale="1">
        <p:scale>
          <a:sx n="59" d="100"/>
          <a:sy n="59" d="100"/>
        </p:scale>
        <p:origin x="-504" y="-112"/>
      </p:cViewPr>
      <p:guideLst>
        <p:guide orient="horz" pos="2160"/>
        <p:guide pos="2880"/>
      </p:guideLst>
    </p:cSldViewPr>
  </p:slideViewPr>
  <p:notesTextViewPr>
    <p:cViewPr>
      <p:scale>
        <a:sx n="100" d="100"/>
        <a:sy n="100" d="100"/>
      </p:scale>
      <p:origin x="0" y="0"/>
    </p:cViewPr>
  </p:notesTextViewPr>
  <p:sorterViewPr>
    <p:cViewPr>
      <p:scale>
        <a:sx n="46" d="100"/>
        <a:sy n="4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tags" Target="tags/tag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commentAuthors" Target="commentAuthors.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1-29T14:14:46.739" idx="1">
    <p:pos x="6992" y="922"/>
    <p:text>I would make sure to insert a screenshot in the "preview mode or "ignore" the underlined section. (case has green squiggly line and your email has red)</p:text>
    <p:extLst mod="1">
      <p:ext uri="{C676402C-5697-4E1C-873F-D02D1690AC5C}">
        <p15:threadingInfo xmlns:p15="http://schemas.microsoft.com/office/powerpoint/2012/main" timeZoneBias="480"/>
      </p:ext>
    </p:extLst>
  </p:cm>
  <p:cm authorId="1" dt="2016-01-29T14:16:28.873" idx="2">
    <p:pos x="6704" y="380"/>
    <p:text>Removed . after participant</p:text>
    <p:extLst mod="1">
      <p:ext uri="{C676402C-5697-4E1C-873F-D02D1690AC5C}">
        <p15:threadingInfo xmlns:p15="http://schemas.microsoft.com/office/powerpoint/2012/main" timeZoneBias="4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6-01-29T14:56:02.799" idx="18">
    <p:pos x="10" y="10"/>
    <p:text>The title of the grpah should reflect what is being graphed.  (I think this is refering to the method of transport)</p:text>
    <p:extLst>
      <p:ext uri="{C676402C-5697-4E1C-873F-D02D1690AC5C}">
        <p15:threadingInfo xmlns:p15="http://schemas.microsoft.com/office/powerpoint/2012/main" timeZoneBias="4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1-29T14:57:37.676" idx="19">
    <p:pos x="10" y="10"/>
    <p:text>The title of the grpah should reflect what is being graphed.  (I think this is refering to the method of transport)</p:text>
    <p:extLst>
      <p:ext uri="{C676402C-5697-4E1C-873F-D02D1690AC5C}">
        <p15:threadingInfo xmlns:p15="http://schemas.microsoft.com/office/powerpoint/2012/main" timeZoneBias="4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01-29T14:59:10.368" idx="20">
    <p:pos x="-2001" y="93"/>
    <p:text>When looking for trends, a line graph is much better.</p:text>
    <p:extLst mod="1">
      <p:ext uri="{C676402C-5697-4E1C-873F-D02D1690AC5C}">
        <p15:threadingInfo xmlns:p15="http://schemas.microsoft.com/office/powerpoint/2012/main" timeZoneBias="4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6-01-29T15:03:59.303" idx="21">
    <p:pos x="6525" y="1354"/>
    <p:text>What is NBS?</p:text>
    <p:extLst mod="1">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1-29T14:17:27.997" idx="3">
    <p:pos x="6094" y="404"/>
    <p:text>Updated the QI abbreviation</p:text>
    <p:extLst mod="1">
      <p:ext uri="{C676402C-5697-4E1C-873F-D02D1690AC5C}">
        <p15:threadingInfo xmlns:p15="http://schemas.microsoft.com/office/powerpoint/2012/main" timeZoneBias="480"/>
      </p:ext>
    </p:extLst>
  </p:cm>
  <p:cm authorId="1" dt="2016-01-29T14:18:03.647" idx="4">
    <p:pos x="-1820" y="1665"/>
    <p:text>I'm not sure what IRB stands for...I would define it first and then use the abbreviation</p:text>
    <p:extLst mod="1">
      <p:ext uri="{C676402C-5697-4E1C-873F-D02D1690AC5C}">
        <p15:threadingInfo xmlns:p15="http://schemas.microsoft.com/office/powerpoint/2012/main" timeZoneBias="480"/>
      </p:ext>
    </p:extLst>
  </p:cm>
  <p:cm authorId="1" dt="2016-01-29T14:18:58.948" idx="5">
    <p:pos x="-1274" y="438"/>
    <p:text>I took off the extra text boxes from the slide and also a few extra (unneeded periods)</p:text>
    <p:extLst mod="1">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1-29T14:26:36.793" idx="6">
    <p:pos x="6297" y="1894"/>
    <p:text>I've heard a good way to describe discrete (or attribute) data is data results from characteristics that can be counted a whole number into to meaningful categories.  An example is yes/no or the number of times a value is rolled on a pair of dice, number of people, etc</p:text>
    <p:extLst mod="1">
      <p:ext uri="{C676402C-5697-4E1C-873F-D02D1690AC5C}">
        <p15:threadingInfo xmlns:p15="http://schemas.microsoft.com/office/powerpoint/2012/main" timeZoneBias="480"/>
      </p:ext>
    </p:extLst>
  </p:cm>
  <p:cm authorId="1" dt="2016-01-29T14:29:46.474" idx="7">
    <p:pos x="6713" y="3368"/>
    <p:text>Continuous (or variable) data is data results from characteristics that can be measured (such as lenght, diameter, time, etc)</p:text>
    <p:extLst mod="1">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1-29T14:34:07.586" idx="8">
    <p:pos x="5601" y="-736"/>
    <p:text>Make sure to include the responses available on the form (Yes/no)...as I am assuming that is what the boxes are for after Q 1, &amp; 3</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1-29T14:37:06.865" idx="9">
    <p:pos x="5897" y="3313"/>
    <p:text>When using a Likert scale ( such as the one you have here) make sure to include a neutral response other wise you may also bias the responses. For example:   1.Very helpful
2.Somewhat helpful
3.Neither helpful nor unhelpful
4.Somewhat unhelpful
5.Very unhlepful</p:text>
    <p:extLst mod="1">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1-29T14:41:27.545" idx="10">
    <p:pos x="10" y="10"/>
    <p:text>again with the green squiggly lines (under count &amp; aggregate)</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1-29T14:42:45.817" idx="11">
    <p:pos x="6284" y="2092"/>
    <p:text>added a comma for proper punctuation</p:text>
    <p:extLst mod="1">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1-29T14:45:07.811" idx="12">
    <p:pos x="10" y="10"/>
    <p:text>Should this have a title...Like "Knowing how and when to sample"</p:text>
    <p:extLst>
      <p:ext uri="{C676402C-5697-4E1C-873F-D02D1690AC5C}">
        <p15:threadingInfo xmlns:p15="http://schemas.microsoft.com/office/powerpoint/2012/main" timeZoneBias="4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01-29T14:47:17.446" idx="13">
    <p:pos x="6739" y="2812"/>
    <p:text>editied format to make it easier to read</p:text>
    <p:extLst mod="1">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16086-C294-BA46-AFB0-52174AAE156A}" type="datetimeFigureOut">
              <a:rPr lang="en-US" smtClean="0"/>
              <a:t>8/2/16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756FAE-97AA-DE49-9876-FA8BF0FA4F85}" type="slidenum">
              <a:rPr lang="en-US" smtClean="0"/>
              <a:t>‹#›</a:t>
            </a:fld>
            <a:endParaRPr lang="en-US"/>
          </a:p>
        </p:txBody>
      </p:sp>
    </p:spTree>
    <p:extLst>
      <p:ext uri="{BB962C8B-B14F-4D97-AF65-F5344CB8AC3E}">
        <p14:creationId xmlns:p14="http://schemas.microsoft.com/office/powerpoint/2010/main" val="5412802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stepping outside your comfort zone. If you were going on a diet</a:t>
            </a:r>
            <a:r>
              <a:rPr lang="en-US" baseline="0" dirty="0" smtClean="0"/>
              <a:t> to gain or lose weight, the first thing you would do is step on a scale.  If you are going to to grocery store, you will think? Do I have enough money to buy what I need. If you are driving across town, you estimate, how long will it take to get there.   These are all measures that you are tracking. Perhaps less formal, but they </a:t>
            </a:r>
            <a:r>
              <a:rPr lang="en-US" baseline="0" dirty="0" err="1" smtClean="0"/>
              <a:t>holp</a:t>
            </a:r>
            <a:r>
              <a:rPr lang="en-US" baseline="0" dirty="0" smtClean="0"/>
              <a:t> you know where you are going and if you are on track.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2</a:t>
            </a:fld>
            <a:endParaRPr lang="en-US"/>
          </a:p>
        </p:txBody>
      </p:sp>
    </p:spTree>
    <p:extLst>
      <p:ext uri="{BB962C8B-B14F-4D97-AF65-F5344CB8AC3E}">
        <p14:creationId xmlns:p14="http://schemas.microsoft.com/office/powerpoint/2010/main" val="1667600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must face our fears, and dive</a:t>
            </a:r>
            <a:r>
              <a:rPr lang="en-US" baseline="0" dirty="0" smtClean="0"/>
              <a:t> in. We may not like the results, we have to be willing to seek truth.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14</a:t>
            </a:fld>
            <a:endParaRPr lang="en-US"/>
          </a:p>
        </p:txBody>
      </p:sp>
    </p:spTree>
    <p:extLst>
      <p:ext uri="{BB962C8B-B14F-4D97-AF65-F5344CB8AC3E}">
        <p14:creationId xmlns:p14="http://schemas.microsoft.com/office/powerpoint/2010/main" val="1489024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two most common types of data you will be gathering. We will limit our discussion to these two types and how to collect, describe and present these two types of data.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15</a:t>
            </a:fld>
            <a:endParaRPr lang="en-US"/>
          </a:p>
        </p:txBody>
      </p:sp>
    </p:spTree>
    <p:extLst>
      <p:ext uri="{BB962C8B-B14F-4D97-AF65-F5344CB8AC3E}">
        <p14:creationId xmlns:p14="http://schemas.microsoft.com/office/powerpoint/2010/main" val="2581385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 1- Discrete- Help participant feel that you care about their experience. We will count only the responses we want “Yes” (example skin-to-skin until first feeding)</a:t>
            </a:r>
          </a:p>
          <a:p>
            <a:r>
              <a:rPr lang="en-US" dirty="0" smtClean="0"/>
              <a:t>Question #</a:t>
            </a:r>
            <a:r>
              <a:rPr lang="en-US" baseline="0" dirty="0" smtClean="0"/>
              <a:t> 2- Discrete- We only care about those who traveled solo by car. Multiple discreet options. We will enter all of the responses so we can compare.</a:t>
            </a:r>
          </a:p>
          <a:p>
            <a:r>
              <a:rPr lang="en-US" baseline="0" dirty="0" smtClean="0"/>
              <a:t>Question # 3- We can compare type of travel with funding of travel. May be lots of fill-ins. We will have two groups (Example Vaginal birth </a:t>
            </a:r>
            <a:r>
              <a:rPr lang="en-US" baseline="0" dirty="0" err="1" smtClean="0"/>
              <a:t>vs</a:t>
            </a:r>
            <a:r>
              <a:rPr lang="en-US" baseline="0" dirty="0" smtClean="0"/>
              <a:t> C-sec)</a:t>
            </a:r>
          </a:p>
          <a:p>
            <a:r>
              <a:rPr lang="en-US" baseline="0" dirty="0" smtClean="0"/>
              <a:t>Question # 4- Continuous variable. Anywhere from 1 mile to 5,000 miles are possible answers. (note, most participants will be guessing at this one) Most moms are going to have to guess at length of feeding, length of skin-to-skin, </a:t>
            </a:r>
            <a:r>
              <a:rPr lang="en-US" baseline="0" dirty="0" err="1" smtClean="0"/>
              <a:t>etc</a:t>
            </a:r>
            <a:r>
              <a:rPr lang="en-US" baseline="0" dirty="0" smtClean="0"/>
              <a:t>)  We will need to validate this one. </a:t>
            </a:r>
          </a:p>
          <a:p>
            <a:endParaRPr lang="en-US" baseline="0" dirty="0" smtClean="0"/>
          </a:p>
          <a:p>
            <a:r>
              <a:rPr lang="en-US" baseline="0" dirty="0" smtClean="0"/>
              <a:t>Data sitting on shelves story…</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16</a:t>
            </a:fld>
            <a:endParaRPr lang="en-US"/>
          </a:p>
        </p:txBody>
      </p:sp>
    </p:spTree>
    <p:extLst>
      <p:ext uri="{BB962C8B-B14F-4D97-AF65-F5344CB8AC3E}">
        <p14:creationId xmlns:p14="http://schemas.microsoft.com/office/powerpoint/2010/main" val="3263653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 1- Discrete- Help participant feel that you care about their experience. We will count only the responses we want “Yes” (example skin-to-skin until first feeding)</a:t>
            </a:r>
          </a:p>
          <a:p>
            <a:r>
              <a:rPr lang="en-US" dirty="0" smtClean="0"/>
              <a:t>Question #</a:t>
            </a:r>
            <a:r>
              <a:rPr lang="en-US" baseline="0" dirty="0" smtClean="0"/>
              <a:t> 2- Discrete</a:t>
            </a:r>
            <a:r>
              <a:rPr lang="en-US" baseline="0" smtClean="0"/>
              <a:t>- We </a:t>
            </a:r>
            <a:r>
              <a:rPr lang="en-US" baseline="0" dirty="0" smtClean="0"/>
              <a:t>only care about those who traveled solo by car. Multiple discreet options. We will enter all of the responses so we can compare.</a:t>
            </a:r>
          </a:p>
          <a:p>
            <a:r>
              <a:rPr lang="en-US" baseline="0" dirty="0" smtClean="0"/>
              <a:t>Question # 3- We can compare type of travel with funding of travel. May be lots of fill-ins. We will have two groups (Example Vaginal birth </a:t>
            </a:r>
            <a:r>
              <a:rPr lang="en-US" baseline="0" dirty="0" err="1" smtClean="0"/>
              <a:t>vs</a:t>
            </a:r>
            <a:r>
              <a:rPr lang="en-US" baseline="0" dirty="0" smtClean="0"/>
              <a:t> C-sec)</a:t>
            </a:r>
          </a:p>
          <a:p>
            <a:r>
              <a:rPr lang="en-US" baseline="0" dirty="0" smtClean="0"/>
              <a:t>Question # 4- Continuous variable. Anywhere from 1 mile to 5,000 miles are possible answers. (note, most participants will be guessing at this one) Most moms are going to have to guess at length of feeding, length of skin-to-skin, </a:t>
            </a:r>
            <a:r>
              <a:rPr lang="en-US" baseline="0" dirty="0" err="1" smtClean="0"/>
              <a:t>etc</a:t>
            </a:r>
            <a:r>
              <a:rPr lang="en-US" baseline="0" dirty="0" smtClean="0"/>
              <a:t>)  We will need to validate this one.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17</a:t>
            </a:fld>
            <a:endParaRPr lang="en-US"/>
          </a:p>
        </p:txBody>
      </p:sp>
    </p:spTree>
    <p:extLst>
      <p:ext uri="{BB962C8B-B14F-4D97-AF65-F5344CB8AC3E}">
        <p14:creationId xmlns:p14="http://schemas.microsoft.com/office/powerpoint/2010/main" val="3263653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if most of our participants the flew here, used a shuttle, this should probably not be ignored. We may even add a “Shuttle</a:t>
            </a:r>
            <a:r>
              <a:rPr lang="en-US" baseline="0" dirty="0" smtClean="0"/>
              <a:t>’ category to put the write-ins. If 80% of your nursing surveys are incomplete, you may need to use incomplete surveys. Very common with two-sided pages.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19</a:t>
            </a:fld>
            <a:endParaRPr lang="en-US"/>
          </a:p>
        </p:txBody>
      </p:sp>
    </p:spTree>
    <p:extLst>
      <p:ext uri="{BB962C8B-B14F-4D97-AF65-F5344CB8AC3E}">
        <p14:creationId xmlns:p14="http://schemas.microsoft.com/office/powerpoint/2010/main" val="973801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Methods sheet. Here is where all of the decisions you make, as you go along are kept. This is not complicated and there are no “correct answers, just what you decide along the way.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20</a:t>
            </a:fld>
            <a:endParaRPr lang="en-US"/>
          </a:p>
        </p:txBody>
      </p:sp>
    </p:spTree>
    <p:extLst>
      <p:ext uri="{BB962C8B-B14F-4D97-AF65-F5344CB8AC3E}">
        <p14:creationId xmlns:p14="http://schemas.microsoft.com/office/powerpoint/2010/main" val="2880308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23</a:t>
            </a:fld>
            <a:endParaRPr lang="en-US"/>
          </a:p>
        </p:txBody>
      </p:sp>
    </p:spTree>
    <p:extLst>
      <p:ext uri="{BB962C8B-B14F-4D97-AF65-F5344CB8AC3E}">
        <p14:creationId xmlns:p14="http://schemas.microsoft.com/office/powerpoint/2010/main" val="3272260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500 nurses who have participated in your competency activity. You want to asses</a:t>
            </a:r>
            <a:r>
              <a:rPr lang="en-US" baseline="0" dirty="0" smtClean="0"/>
              <a:t> their understanding and utilization of the material. You cannot talk with all 500, how do you sample.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24</a:t>
            </a:fld>
            <a:endParaRPr lang="en-US"/>
          </a:p>
        </p:txBody>
      </p:sp>
    </p:spTree>
    <p:extLst>
      <p:ext uri="{BB962C8B-B14F-4D97-AF65-F5344CB8AC3E}">
        <p14:creationId xmlns:p14="http://schemas.microsoft.com/office/powerpoint/2010/main" val="3443349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Example:  First of the month we ill flip a coin</a:t>
            </a:r>
            <a:r>
              <a:rPr lang="en-US" baseline="0" dirty="0" smtClean="0"/>
              <a:t> to determine if we will do even or odd patient numbers. Once it is determined will we use every other birth number in order of birth from the birth log. When we have reached 40 available charts, we will close this month’s data set. </a:t>
            </a:r>
            <a:endParaRPr lang="en-US" dirty="0" smtClean="0"/>
          </a:p>
          <a:p>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25</a:t>
            </a:fld>
            <a:endParaRPr lang="en-US"/>
          </a:p>
        </p:txBody>
      </p:sp>
    </p:spTree>
    <p:extLst>
      <p:ext uri="{BB962C8B-B14F-4D97-AF65-F5344CB8AC3E}">
        <p14:creationId xmlns:p14="http://schemas.microsoft.com/office/powerpoint/2010/main" val="838587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interview nurses only on the “Data Days”  You may know them better then other nurses, they may answer differently then those on nights or other days.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26</a:t>
            </a:fld>
            <a:endParaRPr lang="en-US"/>
          </a:p>
        </p:txBody>
      </p:sp>
    </p:spTree>
    <p:extLst>
      <p:ext uri="{BB962C8B-B14F-4D97-AF65-F5344CB8AC3E}">
        <p14:creationId xmlns:p14="http://schemas.microsoft.com/office/powerpoint/2010/main" val="403834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stepping outside your comfort zone. If you were going on a diet</a:t>
            </a:r>
            <a:r>
              <a:rPr lang="en-US" baseline="0" dirty="0" smtClean="0"/>
              <a:t> to gain or lose weight, the first thing you would do is step on a scale.  If you are going to to grocery store, you will think? Do I have enough money to buy what I need. If you are driving across town, you estimate, how long will it take to get there.   These are all measures that you are tracking. Perhaps less formal, but they </a:t>
            </a:r>
            <a:r>
              <a:rPr lang="en-US" baseline="0" dirty="0" err="1" smtClean="0"/>
              <a:t>holp</a:t>
            </a:r>
            <a:r>
              <a:rPr lang="en-US" baseline="0" dirty="0" smtClean="0"/>
              <a:t> you know where you are going and if you are </a:t>
            </a:r>
            <a:r>
              <a:rPr lang="en-US" baseline="0" smtClean="0"/>
              <a:t>on track.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3</a:t>
            </a:fld>
            <a:endParaRPr lang="en-US"/>
          </a:p>
        </p:txBody>
      </p:sp>
    </p:spTree>
    <p:extLst>
      <p:ext uri="{BB962C8B-B14F-4D97-AF65-F5344CB8AC3E}">
        <p14:creationId xmlns:p14="http://schemas.microsoft.com/office/powerpoint/2010/main" val="1667600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didn’t know what was going to happen until you walked in the door. If you are doing phone follow-up, you will probably</a:t>
            </a:r>
            <a:r>
              <a:rPr lang="en-US" baseline="0" dirty="0" smtClean="0"/>
              <a:t> need to start with around 50 in order to catch 30 who will respond to your survey.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29</a:t>
            </a:fld>
            <a:endParaRPr lang="en-US"/>
          </a:p>
        </p:txBody>
      </p:sp>
    </p:spTree>
    <p:extLst>
      <p:ext uri="{BB962C8B-B14F-4D97-AF65-F5344CB8AC3E}">
        <p14:creationId xmlns:p14="http://schemas.microsoft.com/office/powerpoint/2010/main" val="1114940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are going to decide that if all 5 questions are not complete, we will exclude the survey.</a:t>
            </a:r>
            <a:r>
              <a:rPr lang="en-US" sz="1200" i="1" dirty="0" smtClean="0"/>
              <a:t> We decided “shuttle” would count as “public transit”. </a:t>
            </a:r>
          </a:p>
          <a:p>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31</a:t>
            </a:fld>
            <a:endParaRPr lang="en-US"/>
          </a:p>
        </p:txBody>
      </p:sp>
    </p:spTree>
    <p:extLst>
      <p:ext uri="{BB962C8B-B14F-4D97-AF65-F5344CB8AC3E}">
        <p14:creationId xmlns:p14="http://schemas.microsoft.com/office/powerpoint/2010/main" val="2720085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screen showing data being entered.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32</a:t>
            </a:fld>
            <a:endParaRPr lang="en-US"/>
          </a:p>
        </p:txBody>
      </p:sp>
    </p:spTree>
    <p:extLst>
      <p:ext uri="{BB962C8B-B14F-4D97-AF65-F5344CB8AC3E}">
        <p14:creationId xmlns:p14="http://schemas.microsoft.com/office/powerpoint/2010/main" val="2720085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column</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34</a:t>
            </a:fld>
            <a:endParaRPr lang="en-US"/>
          </a:p>
        </p:txBody>
      </p:sp>
    </p:spTree>
    <p:extLst>
      <p:ext uri="{BB962C8B-B14F-4D97-AF65-F5344CB8AC3E}">
        <p14:creationId xmlns:p14="http://schemas.microsoft.com/office/powerpoint/2010/main" val="1058103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screen showing data being entered.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36</a:t>
            </a:fld>
            <a:endParaRPr lang="en-US"/>
          </a:p>
        </p:txBody>
      </p:sp>
    </p:spTree>
    <p:extLst>
      <p:ext uri="{BB962C8B-B14F-4D97-AF65-F5344CB8AC3E}">
        <p14:creationId xmlns:p14="http://schemas.microsoft.com/office/powerpoint/2010/main" val="2720085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39</a:t>
            </a:fld>
            <a:endParaRPr lang="en-US"/>
          </a:p>
        </p:txBody>
      </p:sp>
    </p:spTree>
    <p:extLst>
      <p:ext uri="{BB962C8B-B14F-4D97-AF65-F5344CB8AC3E}">
        <p14:creationId xmlns:p14="http://schemas.microsoft.com/office/powerpoint/2010/main" val="456375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a:t>
            </a:r>
            <a:r>
              <a:rPr lang="en-US" baseline="0" dirty="0" smtClean="0"/>
              <a:t> activity.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40</a:t>
            </a:fld>
            <a:endParaRPr lang="en-US"/>
          </a:p>
        </p:txBody>
      </p:sp>
    </p:spTree>
    <p:extLst>
      <p:ext uri="{BB962C8B-B14F-4D97-AF65-F5344CB8AC3E}">
        <p14:creationId xmlns:p14="http://schemas.microsoft.com/office/powerpoint/2010/main" val="3443349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need to get a better look at this slide, please move to where you can see it. </a:t>
            </a:r>
          </a:p>
          <a:p>
            <a:r>
              <a:rPr lang="en-US" dirty="0" smtClean="0"/>
              <a:t>Is the data clear?</a:t>
            </a:r>
            <a:r>
              <a:rPr lang="en-US" baseline="0" dirty="0" smtClean="0"/>
              <a:t> Does it tell you a “story”?</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41</a:t>
            </a:fld>
            <a:endParaRPr lang="en-US"/>
          </a:p>
        </p:txBody>
      </p:sp>
    </p:spTree>
    <p:extLst>
      <p:ext uri="{BB962C8B-B14F-4D97-AF65-F5344CB8AC3E}">
        <p14:creationId xmlns:p14="http://schemas.microsoft.com/office/powerpoint/2010/main" val="2068389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your stack of surveys, count them and you will have your results. This is helpful if you are wanting to know how many parking places you need, how much you need to budget for flights. </a:t>
            </a:r>
          </a:p>
          <a:p>
            <a:r>
              <a:rPr lang="en-US" dirty="0" smtClean="0"/>
              <a:t>These data are helpful for tracking</a:t>
            </a:r>
            <a:r>
              <a:rPr lang="en-US" baseline="0" dirty="0" smtClean="0"/>
              <a:t> </a:t>
            </a:r>
            <a:r>
              <a:rPr lang="en-US" dirty="0" smtClean="0"/>
              <a:t># of mom’s with sore nipples, number of visits to the follow-up clinic, areas where volume is important will best be described wit real numbers. This method should not be used to show</a:t>
            </a:r>
            <a:r>
              <a:rPr lang="en-US" baseline="0" dirty="0" smtClean="0"/>
              <a:t> trends.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43</a:t>
            </a:fld>
            <a:endParaRPr lang="en-US"/>
          </a:p>
        </p:txBody>
      </p:sp>
    </p:spTree>
    <p:extLst>
      <p:ext uri="{BB962C8B-B14F-4D97-AF65-F5344CB8AC3E}">
        <p14:creationId xmlns:p14="http://schemas.microsoft.com/office/powerpoint/2010/main" val="1000126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want to use percent when comparing month to month or aiming for a specific goals like 80% exclusive breastfeeding.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44</a:t>
            </a:fld>
            <a:endParaRPr lang="en-US"/>
          </a:p>
        </p:txBody>
      </p:sp>
    </p:spTree>
    <p:extLst>
      <p:ext uri="{BB962C8B-B14F-4D97-AF65-F5344CB8AC3E}">
        <p14:creationId xmlns:p14="http://schemas.microsoft.com/office/powerpoint/2010/main" val="100012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stepping outside your comfort zone. If you were going on a diet</a:t>
            </a:r>
            <a:r>
              <a:rPr lang="en-US" baseline="0" dirty="0" smtClean="0"/>
              <a:t> to gain or lose weight, the first thing you would do is step on a scale.  If you are going to to grocery store, you will think? Do I have enough money to buy what I need. If you are driving across town, you estimate, how long will it take to get there.   These are all measures that you are tracking. Perhaps less formal, but they </a:t>
            </a:r>
            <a:r>
              <a:rPr lang="en-US" baseline="0" dirty="0" err="1" smtClean="0"/>
              <a:t>holp</a:t>
            </a:r>
            <a:r>
              <a:rPr lang="en-US" baseline="0" dirty="0" smtClean="0"/>
              <a:t> you know where you are going and if you are </a:t>
            </a:r>
            <a:r>
              <a:rPr lang="en-US" baseline="0" smtClean="0"/>
              <a:t>on track.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4</a:t>
            </a:fld>
            <a:endParaRPr lang="en-US"/>
          </a:p>
        </p:txBody>
      </p:sp>
    </p:spTree>
    <p:extLst>
      <p:ext uri="{BB962C8B-B14F-4D97-AF65-F5344CB8AC3E}">
        <p14:creationId xmlns:p14="http://schemas.microsoft.com/office/powerpoint/2010/main" val="1667600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wanted to change this specific behavior, we could track changes over time by comparing the percentages from one Summit to the next. Using travel by car solo as the targeted element and grouping all other travel together. This is what we do when we look at exclusive breastfeeding. We group all other feeding types together and look at breastfeeding percent only.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45</a:t>
            </a:fld>
            <a:endParaRPr lang="en-US"/>
          </a:p>
        </p:txBody>
      </p:sp>
    </p:spTree>
    <p:extLst>
      <p:ext uri="{BB962C8B-B14F-4D97-AF65-F5344CB8AC3E}">
        <p14:creationId xmlns:p14="http://schemas.microsoft.com/office/powerpoint/2010/main" val="1000126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trend becomes clearer when you eliminate all of the other elements and keep it simple</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46</a:t>
            </a:fld>
            <a:endParaRPr lang="en-US"/>
          </a:p>
        </p:txBody>
      </p:sp>
    </p:spTree>
    <p:extLst>
      <p:ext uri="{BB962C8B-B14F-4D97-AF65-F5344CB8AC3E}">
        <p14:creationId xmlns:p14="http://schemas.microsoft.com/office/powerpoint/2010/main" val="1000126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doesn’t tell a very clear story. Compared to the activity</a:t>
            </a:r>
            <a:r>
              <a:rPr lang="en-US" baseline="0" dirty="0" smtClean="0"/>
              <a:t> you did, these data are difficult to quickly interpret. I would suggest these be separated and tracked over time like the sample I gave you</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48</a:t>
            </a:fld>
            <a:endParaRPr lang="en-US"/>
          </a:p>
        </p:txBody>
      </p:sp>
    </p:spTree>
    <p:extLst>
      <p:ext uri="{BB962C8B-B14F-4D97-AF65-F5344CB8AC3E}">
        <p14:creationId xmlns:p14="http://schemas.microsoft.com/office/powerpoint/2010/main" val="3227382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your monthly totals are too small and you want to combine.  This is fine, add your numbers and</a:t>
            </a:r>
            <a:r>
              <a:rPr lang="en-US" baseline="0" dirty="0" smtClean="0"/>
              <a:t> calculate quarterly or annual percentages from the numbers. Do not average percentages.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50</a:t>
            </a:fld>
            <a:endParaRPr lang="en-US"/>
          </a:p>
        </p:txBody>
      </p:sp>
    </p:spTree>
    <p:extLst>
      <p:ext uri="{BB962C8B-B14F-4D97-AF65-F5344CB8AC3E}">
        <p14:creationId xmlns:p14="http://schemas.microsoft.com/office/powerpoint/2010/main" val="596008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your monthly totals are too small and you want to combine.  This is fine, add your numbers and</a:t>
            </a:r>
            <a:r>
              <a:rPr lang="en-US" baseline="0" dirty="0" smtClean="0"/>
              <a:t> calculate quarterly or annual percentages from the numbers. Do not average percentages.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51</a:t>
            </a:fld>
            <a:endParaRPr lang="en-US"/>
          </a:p>
        </p:txBody>
      </p:sp>
    </p:spTree>
    <p:extLst>
      <p:ext uri="{BB962C8B-B14F-4D97-AF65-F5344CB8AC3E}">
        <p14:creationId xmlns:p14="http://schemas.microsoft.com/office/powerpoint/2010/main" val="596008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 question, at a given time.  Not so great for change over time.</a:t>
            </a:r>
            <a:r>
              <a:rPr lang="en-US" baseline="0" dirty="0" smtClean="0"/>
              <a:t> No time frame.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53</a:t>
            </a:fld>
            <a:endParaRPr lang="en-US"/>
          </a:p>
        </p:txBody>
      </p:sp>
    </p:spTree>
    <p:extLst>
      <p:ext uri="{BB962C8B-B14F-4D97-AF65-F5344CB8AC3E}">
        <p14:creationId xmlns:p14="http://schemas.microsoft.com/office/powerpoint/2010/main" val="913363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getting better or worse, is there a target or goal.</a:t>
            </a:r>
          </a:p>
        </p:txBody>
      </p:sp>
      <p:sp>
        <p:nvSpPr>
          <p:cNvPr id="4" name="Slide Number Placeholder 3"/>
          <p:cNvSpPr>
            <a:spLocks noGrp="1"/>
          </p:cNvSpPr>
          <p:nvPr>
            <p:ph type="sldNum" sz="quarter" idx="10"/>
          </p:nvPr>
        </p:nvSpPr>
        <p:spPr/>
        <p:txBody>
          <a:bodyPr/>
          <a:lstStyle/>
          <a:p>
            <a:fld id="{03756FAE-97AA-DE49-9876-FA8BF0FA4F85}" type="slidenum">
              <a:rPr lang="en-US" smtClean="0"/>
              <a:t>54</a:t>
            </a:fld>
            <a:endParaRPr lang="en-US"/>
          </a:p>
        </p:txBody>
      </p:sp>
    </p:spTree>
    <p:extLst>
      <p:ext uri="{BB962C8B-B14F-4D97-AF65-F5344CB8AC3E}">
        <p14:creationId xmlns:p14="http://schemas.microsoft.com/office/powerpoint/2010/main" val="230735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is a complicated set of measures and tests to determine</a:t>
            </a:r>
            <a:r>
              <a:rPr lang="en-US" baseline="0" dirty="0" smtClean="0"/>
              <a:t> what is “truth”. How many people live on the streets of LA? How many people live in the world? </a:t>
            </a:r>
          </a:p>
          <a:p>
            <a:r>
              <a:rPr lang="en-US" baseline="0" dirty="0" smtClean="0"/>
              <a:t>We are using simple statistical tools to find trends, measure progress, test our assumptions, and find out where we are along a path knowing that we are always moving so we can never pinpoint our exact position.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5</a:t>
            </a:fld>
            <a:endParaRPr lang="en-US"/>
          </a:p>
        </p:txBody>
      </p:sp>
    </p:spTree>
    <p:extLst>
      <p:ext uri="{BB962C8B-B14F-4D97-AF65-F5344CB8AC3E}">
        <p14:creationId xmlns:p14="http://schemas.microsoft.com/office/powerpoint/2010/main" val="365448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can help you avoid some of the pitfalls, but I will not be able to include everything</a:t>
            </a:r>
            <a:r>
              <a:rPr lang="en-US" baseline="0" dirty="0" smtClean="0"/>
              <a:t> you need to know in this training.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8</a:t>
            </a:fld>
            <a:endParaRPr lang="en-US"/>
          </a:p>
        </p:txBody>
      </p:sp>
    </p:spTree>
    <p:extLst>
      <p:ext uri="{BB962C8B-B14F-4D97-AF65-F5344CB8AC3E}">
        <p14:creationId xmlns:p14="http://schemas.microsoft.com/office/powerpoint/2010/main" val="191541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minimal. Your institution may require more details.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9</a:t>
            </a:fld>
            <a:endParaRPr lang="en-US"/>
          </a:p>
        </p:txBody>
      </p:sp>
    </p:spTree>
    <p:extLst>
      <p:ext uri="{BB962C8B-B14F-4D97-AF65-F5344CB8AC3E}">
        <p14:creationId xmlns:p14="http://schemas.microsoft.com/office/powerpoint/2010/main" val="326365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she says “No”  and you turn</a:t>
            </a:r>
            <a:r>
              <a:rPr lang="en-US" baseline="0" dirty="0" smtClean="0"/>
              <a:t> to her nurse and say “Why didn’t she get skin-to-skin?”  She could interpret this as harming her nurse or tattling on her care providers. </a:t>
            </a:r>
          </a:p>
          <a:p>
            <a:r>
              <a:rPr lang="en-US" baseline="0" dirty="0" smtClean="0"/>
              <a:t>There are important precautions you will need to take to protect your participants. You will learn these in the “Protecting Human Subjects” class. Your QI department should be able to help you find a class.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11</a:t>
            </a:fld>
            <a:endParaRPr lang="en-US"/>
          </a:p>
        </p:txBody>
      </p:sp>
    </p:spTree>
    <p:extLst>
      <p:ext uri="{BB962C8B-B14F-4D97-AF65-F5344CB8AC3E}">
        <p14:creationId xmlns:p14="http://schemas.microsoft.com/office/powerpoint/2010/main" val="3128524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manager or nurse research committee should be able to easily help you. If they aren’t helpful, go on line and find</a:t>
            </a:r>
            <a:r>
              <a:rPr lang="en-US" baseline="0" dirty="0" smtClean="0"/>
              <a:t> a free class, National Institute of Health or Department of Public Health.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12</a:t>
            </a:fld>
            <a:endParaRPr lang="en-US"/>
          </a:p>
        </p:txBody>
      </p:sp>
    </p:spTree>
    <p:extLst>
      <p:ext uri="{BB962C8B-B14F-4D97-AF65-F5344CB8AC3E}">
        <p14:creationId xmlns:p14="http://schemas.microsoft.com/office/powerpoint/2010/main" val="24395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Downton</a:t>
            </a:r>
            <a:r>
              <a:rPr lang="en-US" dirty="0" smtClean="0"/>
              <a:t> Abby:</a:t>
            </a:r>
            <a:r>
              <a:rPr lang="en-US" baseline="0" dirty="0" smtClean="0"/>
              <a:t> </a:t>
            </a:r>
            <a:r>
              <a:rPr lang="en-US" dirty="0" smtClean="0"/>
              <a:t>Dowager Countess” doesn’t want to be bothered with facts, she wants to remain</a:t>
            </a:r>
            <a:r>
              <a:rPr lang="en-US" baseline="0" dirty="0" smtClean="0"/>
              <a:t> in power”</a:t>
            </a:r>
            <a:r>
              <a:rPr lang="en-US" dirty="0" smtClean="0"/>
              <a:t> </a:t>
            </a:r>
          </a:p>
          <a:p>
            <a:r>
              <a:rPr lang="en-US" dirty="0" smtClean="0"/>
              <a:t>Mrs. Crawley wants</a:t>
            </a:r>
            <a:r>
              <a:rPr lang="en-US" baseline="0" dirty="0" smtClean="0"/>
              <a:t> to be</a:t>
            </a:r>
            <a:r>
              <a:rPr lang="en-US" dirty="0" smtClean="0"/>
              <a:t> “In possession of the facts and do what is best for the patients.</a:t>
            </a:r>
            <a:r>
              <a:rPr lang="en-US" baseline="0" dirty="0" smtClean="0"/>
              <a:t> Even if it means giving up her power.</a:t>
            </a:r>
            <a:r>
              <a:rPr lang="en-US" dirty="0" smtClean="0"/>
              <a:t>”</a:t>
            </a:r>
          </a:p>
          <a:p>
            <a:r>
              <a:rPr lang="en-US" dirty="0" smtClean="0"/>
              <a:t>This debate has been going on in hospitals for a long time.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13</a:t>
            </a:fld>
            <a:endParaRPr lang="en-US"/>
          </a:p>
        </p:txBody>
      </p:sp>
    </p:spTree>
    <p:extLst>
      <p:ext uri="{BB962C8B-B14F-4D97-AF65-F5344CB8AC3E}">
        <p14:creationId xmlns:p14="http://schemas.microsoft.com/office/powerpoint/2010/main" val="103666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69970A0-3E0C-D94A-B031-38635BFB9959}" type="datetimeFigureOut">
              <a:rPr lang="en-US" smtClean="0"/>
              <a:t>8/2/16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27450E7-E8F3-A945-9AB7-51B7A00A86E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9970A0-3E0C-D94A-B031-38635BFB9959}" type="datetimeFigureOut">
              <a:rPr lang="en-US" smtClean="0"/>
              <a:t>8/2/16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50E7-E8F3-A945-9AB7-51B7A00A86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9970A0-3E0C-D94A-B031-38635BFB9959}" type="datetimeFigureOut">
              <a:rPr lang="en-US" smtClean="0"/>
              <a:t>8/2/16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50E7-E8F3-A945-9AB7-51B7A00A86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9970A0-3E0C-D94A-B031-38635BFB9959}" type="datetimeFigureOut">
              <a:rPr lang="en-US" smtClean="0"/>
              <a:t>8/2/16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50E7-E8F3-A945-9AB7-51B7A00A86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69970A0-3E0C-D94A-B031-38635BFB9959}" type="datetimeFigureOut">
              <a:rPr lang="en-US" smtClean="0"/>
              <a:t>8/2/16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50E7-E8F3-A945-9AB7-51B7A00A86E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9970A0-3E0C-D94A-B031-38635BFB9959}" type="datetimeFigureOut">
              <a:rPr lang="en-US" smtClean="0"/>
              <a:t>8/2/16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450E7-E8F3-A945-9AB7-51B7A00A86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69970A0-3E0C-D94A-B031-38635BFB9959}" type="datetimeFigureOut">
              <a:rPr lang="en-US" smtClean="0"/>
              <a:t>8/2/16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450E7-E8F3-A945-9AB7-51B7A00A86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69970A0-3E0C-D94A-B031-38635BFB9959}" type="datetimeFigureOut">
              <a:rPr lang="en-US" smtClean="0"/>
              <a:t>8/2/16</a:t>
            </a:fld>
            <a:endParaRPr lang="en-US"/>
          </a:p>
        </p:txBody>
      </p:sp>
      <p:sp>
        <p:nvSpPr>
          <p:cNvPr id="8" name="Slide Number Placeholder 7"/>
          <p:cNvSpPr>
            <a:spLocks noGrp="1"/>
          </p:cNvSpPr>
          <p:nvPr>
            <p:ph type="sldNum" sz="quarter" idx="11"/>
          </p:nvPr>
        </p:nvSpPr>
        <p:spPr/>
        <p:txBody>
          <a:bodyPr/>
          <a:lstStyle/>
          <a:p>
            <a:fld id="{227450E7-E8F3-A945-9AB7-51B7A00A86E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970A0-3E0C-D94A-B031-38635BFB9959}" type="datetimeFigureOut">
              <a:rPr lang="en-US" smtClean="0"/>
              <a:t>8/2/16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450E7-E8F3-A945-9AB7-51B7A00A86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9970A0-3E0C-D94A-B031-38635BFB9959}" type="datetimeFigureOut">
              <a:rPr lang="en-US" smtClean="0"/>
              <a:t>8/2/16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227450E7-E8F3-A945-9AB7-51B7A00A86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69970A0-3E0C-D94A-B031-38635BFB9959}" type="datetimeFigureOut">
              <a:rPr lang="en-US" smtClean="0"/>
              <a:t>8/2/16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450E7-E8F3-A945-9AB7-51B7A00A86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69970A0-3E0C-D94A-B031-38635BFB9959}" type="datetimeFigureOut">
              <a:rPr lang="en-US" smtClean="0"/>
              <a:t>8/2/16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27450E7-E8F3-A945-9AB7-51B7A00A86E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omments" Target="../comments/commen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omments" Target="../comments/comment6.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comments" Target="../comments/commen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omments" Target="../comments/commen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comments" Target="../comments/comment10.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comments" Target="../comments/comment11.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comments" Target="../comments/comment12.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omments" Target="../comments/commen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Are We Moving Forward or Sliding Back?</a:t>
            </a:r>
            <a:endParaRPr lang="en-US" dirty="0"/>
          </a:p>
        </p:txBody>
      </p:sp>
      <p:sp>
        <p:nvSpPr>
          <p:cNvPr id="3" name="Subtitle 2"/>
          <p:cNvSpPr>
            <a:spLocks noGrp="1"/>
          </p:cNvSpPr>
          <p:nvPr>
            <p:ph type="subTitle" idx="1"/>
          </p:nvPr>
        </p:nvSpPr>
        <p:spPr/>
        <p:txBody>
          <a:bodyPr>
            <a:normAutofit/>
          </a:bodyPr>
          <a:lstStyle/>
          <a:p>
            <a:r>
              <a:rPr lang="en-US" dirty="0" smtClean="0"/>
              <a:t>Having the Data Skills to Know the Difference</a:t>
            </a:r>
          </a:p>
          <a:p>
            <a:r>
              <a:rPr lang="en-US" dirty="0" smtClean="0"/>
              <a:t>Carol Melcher, MPH, BS, RN</a:t>
            </a:r>
            <a:endParaRPr lang="en-US" dirty="0"/>
          </a:p>
        </p:txBody>
      </p:sp>
    </p:spTree>
    <p:extLst>
      <p:ext uri="{BB962C8B-B14F-4D97-AF65-F5344CB8AC3E}">
        <p14:creationId xmlns:p14="http://schemas.microsoft.com/office/powerpoint/2010/main" val="74527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Quality Improvement (QI) </a:t>
            </a:r>
            <a:br>
              <a:rPr lang="en-US" dirty="0" smtClean="0"/>
            </a:br>
            <a:r>
              <a:rPr lang="en-US" dirty="0" err="1" smtClean="0"/>
              <a:t>vs</a:t>
            </a:r>
            <a:r>
              <a:rPr lang="en-US" dirty="0" smtClean="0"/>
              <a:t> Research</a:t>
            </a:r>
            <a:endParaRPr lang="en-US" dirty="0"/>
          </a:p>
        </p:txBody>
      </p:sp>
      <p:sp>
        <p:nvSpPr>
          <p:cNvPr id="6" name="Content Placeholder 5"/>
          <p:cNvSpPr>
            <a:spLocks noGrp="1"/>
          </p:cNvSpPr>
          <p:nvPr>
            <p:ph sz="quarter" idx="2"/>
          </p:nvPr>
        </p:nvSpPr>
        <p:spPr/>
        <p:txBody>
          <a:bodyPr/>
          <a:lstStyle/>
          <a:p>
            <a:r>
              <a:rPr lang="en-US" dirty="0" smtClean="0"/>
              <a:t>QI- sharing internally only.</a:t>
            </a:r>
          </a:p>
          <a:p>
            <a:pPr lvl="1"/>
            <a:r>
              <a:rPr lang="en-US" dirty="0" smtClean="0"/>
              <a:t>HIPPA training required</a:t>
            </a:r>
          </a:p>
          <a:p>
            <a:pPr lvl="1"/>
            <a:r>
              <a:rPr lang="en-US" dirty="0" smtClean="0"/>
              <a:t>QI team approval recommended</a:t>
            </a:r>
          </a:p>
          <a:p>
            <a:pPr lvl="1"/>
            <a:r>
              <a:rPr lang="en-US" dirty="0" smtClean="0"/>
              <a:t>Data storage security recommended</a:t>
            </a:r>
          </a:p>
          <a:p>
            <a:pPr lvl="1"/>
            <a:r>
              <a:rPr lang="en-US" dirty="0" smtClean="0"/>
              <a:t>IRB </a:t>
            </a:r>
            <a:r>
              <a:rPr lang="en-US" dirty="0"/>
              <a:t>not required</a:t>
            </a:r>
          </a:p>
          <a:p>
            <a:pPr lvl="1"/>
            <a:r>
              <a:rPr lang="en-US" dirty="0"/>
              <a:t>Protecting Human Subjects training not required</a:t>
            </a:r>
          </a:p>
          <a:p>
            <a:pPr lvl="1"/>
            <a:endParaRPr lang="en-US" dirty="0"/>
          </a:p>
        </p:txBody>
      </p:sp>
      <p:sp>
        <p:nvSpPr>
          <p:cNvPr id="8" name="Content Placeholder 7"/>
          <p:cNvSpPr>
            <a:spLocks noGrp="1"/>
          </p:cNvSpPr>
          <p:nvPr>
            <p:ph sz="quarter" idx="4"/>
          </p:nvPr>
        </p:nvSpPr>
        <p:spPr/>
        <p:txBody>
          <a:bodyPr/>
          <a:lstStyle/>
          <a:p>
            <a:r>
              <a:rPr lang="en-US" dirty="0" smtClean="0"/>
              <a:t>Research- sharing with external groups.</a:t>
            </a:r>
          </a:p>
          <a:p>
            <a:pPr lvl="1"/>
            <a:r>
              <a:rPr lang="en-US" dirty="0" smtClean="0"/>
              <a:t>HIPPA training required</a:t>
            </a:r>
          </a:p>
          <a:p>
            <a:pPr lvl="1"/>
            <a:r>
              <a:rPr lang="en-US" dirty="0" smtClean="0"/>
              <a:t>Annual IRB review required</a:t>
            </a:r>
          </a:p>
          <a:p>
            <a:pPr lvl="1"/>
            <a:r>
              <a:rPr lang="en-US" dirty="0" smtClean="0"/>
              <a:t>Data storage security required</a:t>
            </a:r>
          </a:p>
          <a:p>
            <a:pPr lvl="1"/>
            <a:r>
              <a:rPr lang="en-US" dirty="0" smtClean="0"/>
              <a:t>IRB is required</a:t>
            </a:r>
          </a:p>
          <a:p>
            <a:pPr lvl="1"/>
            <a:r>
              <a:rPr lang="en-US" dirty="0" smtClean="0"/>
              <a:t>Protecting Human Subjects training is required.</a:t>
            </a:r>
            <a:endParaRPr lang="en-US" dirty="0"/>
          </a:p>
        </p:txBody>
      </p:sp>
    </p:spTree>
    <p:extLst>
      <p:ext uri="{BB962C8B-B14F-4D97-AF65-F5344CB8AC3E}">
        <p14:creationId xmlns:p14="http://schemas.microsoft.com/office/powerpoint/2010/main" val="39852104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582" y="21523"/>
            <a:ext cx="5064953" cy="1695182"/>
          </a:xfrm>
        </p:spPr>
        <p:txBody>
          <a:bodyPr/>
          <a:lstStyle/>
          <a:p>
            <a:pPr algn="ctr"/>
            <a:r>
              <a:rPr lang="en-US" dirty="0" smtClean="0"/>
              <a:t>Why?</a:t>
            </a:r>
            <a:endParaRPr lang="en-US" dirty="0"/>
          </a:p>
        </p:txBody>
      </p:sp>
      <p:sp>
        <p:nvSpPr>
          <p:cNvPr id="3" name="Content Placeholder 2"/>
          <p:cNvSpPr>
            <a:spLocks noGrp="1"/>
          </p:cNvSpPr>
          <p:nvPr>
            <p:ph idx="1"/>
          </p:nvPr>
        </p:nvSpPr>
        <p:spPr>
          <a:xfrm>
            <a:off x="321733" y="1507068"/>
            <a:ext cx="8432799" cy="4530272"/>
          </a:xfrm>
        </p:spPr>
        <p:txBody>
          <a:bodyPr/>
          <a:lstStyle/>
          <a:p>
            <a:pPr marL="514350" indent="-514350">
              <a:buAutoNum type="arabicPeriod"/>
            </a:pPr>
            <a:r>
              <a:rPr lang="en-US" dirty="0" smtClean="0"/>
              <a:t>Vulnerable people (patients) may feel that participating could impact their care. </a:t>
            </a:r>
          </a:p>
          <a:p>
            <a:pPr marL="514350" indent="-514350">
              <a:buFont typeface="Wingdings 2"/>
              <a:buAutoNum type="arabicPeriod"/>
            </a:pPr>
            <a:r>
              <a:rPr lang="en-US" dirty="0" smtClean="0"/>
              <a:t>You must clearly separate her care from her survey responses. </a:t>
            </a:r>
            <a:r>
              <a:rPr lang="en-US" sz="2400" i="1" dirty="0"/>
              <a:t>Example: Did </a:t>
            </a:r>
            <a:r>
              <a:rPr lang="en-US" sz="2400" i="1" dirty="0" smtClean="0"/>
              <a:t>your nurse teach you about your baby’s cues?</a:t>
            </a:r>
          </a:p>
          <a:p>
            <a:pPr marL="514350" indent="-514350">
              <a:buFont typeface="Wingdings 2"/>
              <a:buAutoNum type="arabicPeriod"/>
            </a:pPr>
            <a:r>
              <a:rPr lang="en-US" dirty="0" smtClean="0"/>
              <a:t>She must feel free to refuse to participate. </a:t>
            </a:r>
          </a:p>
          <a:p>
            <a:pPr marL="514350" indent="-514350">
              <a:buAutoNum type="arabicPeriod"/>
            </a:pPr>
            <a:r>
              <a:rPr lang="en-US" dirty="0" smtClean="0"/>
              <a:t>Nurses should never interview their own patients. </a:t>
            </a:r>
          </a:p>
        </p:txBody>
      </p:sp>
    </p:spTree>
    <p:extLst>
      <p:ext uri="{BB962C8B-B14F-4D97-AF65-F5344CB8AC3E}">
        <p14:creationId xmlns:p14="http://schemas.microsoft.com/office/powerpoint/2010/main" val="1042222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WHEW!!</a:t>
            </a:r>
            <a:endParaRPr lang="en-US" dirty="0"/>
          </a:p>
        </p:txBody>
      </p:sp>
      <p:sp>
        <p:nvSpPr>
          <p:cNvPr id="3" name="Content Placeholder 2"/>
          <p:cNvSpPr>
            <a:spLocks noGrp="1"/>
          </p:cNvSpPr>
          <p:nvPr>
            <p:ph idx="1"/>
          </p:nvPr>
        </p:nvSpPr>
        <p:spPr/>
        <p:txBody>
          <a:bodyPr/>
          <a:lstStyle/>
          <a:p>
            <a:r>
              <a:rPr lang="en-US" dirty="0" smtClean="0"/>
              <a:t>That is the hardest part, now let’s talk about the fun stuff.</a:t>
            </a:r>
            <a:endParaRPr lang="en-US" dirty="0"/>
          </a:p>
        </p:txBody>
      </p:sp>
    </p:spTree>
    <p:extLst>
      <p:ext uri="{BB962C8B-B14F-4D97-AF65-F5344CB8AC3E}">
        <p14:creationId xmlns:p14="http://schemas.microsoft.com/office/powerpoint/2010/main" val="34900145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Screen Shot 2016-01-24 at 4.25.03 PM.jpg"/>
          <p:cNvPicPr>
            <a:picLocks noGrp="1" noChangeAspect="1"/>
          </p:cNvPicPr>
          <p:nvPr>
            <p:ph idx="1"/>
          </p:nvPr>
        </p:nvPicPr>
        <p:blipFill>
          <a:blip r:embed="rId3">
            <a:extLst>
              <a:ext uri="{28A0092B-C50C-407E-A947-70E740481C1C}">
                <a14:useLocalDpi xmlns:a14="http://schemas.microsoft.com/office/drawing/2010/main" val="0"/>
              </a:ext>
            </a:extLst>
          </a:blip>
          <a:srcRect t="9080" b="9080"/>
          <a:stretch>
            <a:fillRect/>
          </a:stretch>
        </p:blipFill>
        <p:spPr>
          <a:xfrm>
            <a:off x="304799" y="567267"/>
            <a:ext cx="8551333" cy="5182792"/>
          </a:xfrm>
        </p:spPr>
      </p:pic>
    </p:spTree>
    <p:extLst>
      <p:ext uri="{BB962C8B-B14F-4D97-AF65-F5344CB8AC3E}">
        <p14:creationId xmlns:p14="http://schemas.microsoft.com/office/powerpoint/2010/main" val="41035232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
            </a:r>
            <a:br>
              <a:rPr lang="en-US" dirty="0" smtClean="0"/>
            </a:br>
            <a:r>
              <a:rPr lang="en-US" dirty="0" smtClean="0"/>
              <a:t>DATA Collection TOOLs</a:t>
            </a:r>
            <a:endParaRPr lang="en-US" dirty="0"/>
          </a:p>
        </p:txBody>
      </p:sp>
      <p:sp>
        <p:nvSpPr>
          <p:cNvPr id="5" name="Subtitle 4"/>
          <p:cNvSpPr>
            <a:spLocks noGrp="1"/>
          </p:cNvSpPr>
          <p:nvPr>
            <p:ph type="subTitle" idx="1"/>
          </p:nvPr>
        </p:nvSpPr>
        <p:spPr>
          <a:xfrm>
            <a:off x="433050" y="1544812"/>
            <a:ext cx="6480048" cy="1299988"/>
          </a:xfrm>
        </p:spPr>
        <p:txBody>
          <a:bodyPr>
            <a:normAutofit/>
          </a:bodyPr>
          <a:lstStyle/>
          <a:p>
            <a:r>
              <a:rPr lang="en-US" sz="2400" dirty="0" smtClean="0"/>
              <a:t>You will likely conduct surveys, chart reviews, and in-person interviews. </a:t>
            </a:r>
            <a:endParaRPr lang="en-US" sz="2400" dirty="0"/>
          </a:p>
        </p:txBody>
      </p:sp>
    </p:spTree>
    <p:extLst>
      <p:ext uri="{BB962C8B-B14F-4D97-AF65-F5344CB8AC3E}">
        <p14:creationId xmlns:p14="http://schemas.microsoft.com/office/powerpoint/2010/main" val="116864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data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Quantitative Data  </a:t>
            </a:r>
          </a:p>
          <a:p>
            <a:pPr marL="0" indent="0">
              <a:buNone/>
            </a:pPr>
            <a:endParaRPr lang="en-US" dirty="0"/>
          </a:p>
          <a:p>
            <a:pPr marL="301752" lvl="1" indent="0">
              <a:buNone/>
            </a:pPr>
            <a:r>
              <a:rPr lang="en-US" dirty="0" smtClean="0"/>
              <a:t>Discrete- </a:t>
            </a:r>
          </a:p>
          <a:p>
            <a:pPr marL="585216" lvl="2" indent="0">
              <a:buNone/>
            </a:pPr>
            <a:r>
              <a:rPr lang="en-US" dirty="0" smtClean="0"/>
              <a:t>Whole numbers, in clear categories.</a:t>
            </a:r>
          </a:p>
          <a:p>
            <a:pPr marL="585216" lvl="2" indent="0">
              <a:buNone/>
            </a:pPr>
            <a:r>
              <a:rPr lang="en-US" dirty="0" smtClean="0"/>
              <a:t>Yes </a:t>
            </a:r>
            <a:r>
              <a:rPr lang="en-US" dirty="0"/>
              <a:t>or no </a:t>
            </a:r>
            <a:endParaRPr lang="en-US" dirty="0" smtClean="0"/>
          </a:p>
          <a:p>
            <a:pPr marL="0" indent="0">
              <a:buNone/>
            </a:pPr>
            <a:endParaRPr lang="en-US" dirty="0" smtClean="0"/>
          </a:p>
          <a:p>
            <a:pPr marL="301752" lvl="1" indent="0">
              <a:buNone/>
            </a:pPr>
            <a:r>
              <a:rPr lang="en-US" dirty="0" smtClean="0"/>
              <a:t>Continuous- </a:t>
            </a:r>
          </a:p>
          <a:p>
            <a:pPr marL="585216" lvl="2" indent="0">
              <a:buNone/>
            </a:pPr>
            <a:r>
              <a:rPr lang="en-US" dirty="0"/>
              <a:t>	</a:t>
            </a:r>
            <a:r>
              <a:rPr lang="en-US" dirty="0" smtClean="0"/>
              <a:t>Characteristics that can be measured. Such as length, diameter, time</a:t>
            </a:r>
            <a:endParaRPr lang="en-US" dirty="0"/>
          </a:p>
        </p:txBody>
      </p:sp>
    </p:spTree>
    <p:extLst>
      <p:ext uri="{BB962C8B-B14F-4D97-AF65-F5344CB8AC3E}">
        <p14:creationId xmlns:p14="http://schemas.microsoft.com/office/powerpoint/2010/main" val="318854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4" y="324219"/>
            <a:ext cx="7806266" cy="1086771"/>
          </a:xfrm>
        </p:spPr>
        <p:txBody>
          <a:bodyPr>
            <a:normAutofit/>
          </a:bodyPr>
          <a:lstStyle/>
          <a:p>
            <a:pPr algn="ctr"/>
            <a:r>
              <a:rPr lang="en-US" dirty="0" smtClean="0"/>
              <a:t>Sample Survey Questions</a:t>
            </a:r>
            <a:endParaRPr lang="en-US" dirty="0"/>
          </a:p>
        </p:txBody>
      </p:sp>
      <p:pic>
        <p:nvPicPr>
          <p:cNvPr id="4" name="Content Placeholder 3"/>
          <p:cNvPicPr>
            <a:picLocks noGrp="1" noChangeAspect="1"/>
          </p:cNvPicPr>
          <p:nvPr>
            <p:ph idx="1"/>
          </p:nvPr>
        </p:nvPicPr>
        <p:blipFill>
          <a:blip r:embed="rId3"/>
          <a:srcRect t="-86539" b="-86539"/>
          <a:stretch>
            <a:fillRect/>
          </a:stretch>
        </p:blipFill>
        <p:spPr>
          <a:xfrm>
            <a:off x="313901" y="-1168401"/>
            <a:ext cx="8577241" cy="9110133"/>
          </a:xfrm>
        </p:spPr>
      </p:pic>
      <p:sp>
        <p:nvSpPr>
          <p:cNvPr id="5" name="TextBox 4"/>
          <p:cNvSpPr txBox="1"/>
          <p:nvPr/>
        </p:nvSpPr>
        <p:spPr>
          <a:xfrm>
            <a:off x="999067" y="5621867"/>
            <a:ext cx="7213600" cy="830997"/>
          </a:xfrm>
          <a:prstGeom prst="rect">
            <a:avLst/>
          </a:prstGeom>
          <a:noFill/>
        </p:spPr>
        <p:txBody>
          <a:bodyPr wrap="square" rtlCol="0">
            <a:spAutoFit/>
          </a:bodyPr>
          <a:lstStyle/>
          <a:p>
            <a:r>
              <a:rPr lang="en-US" sz="2400" dirty="0" smtClean="0"/>
              <a:t>Try to design questions that do not imply a preferred response or a judgment. </a:t>
            </a:r>
            <a:endParaRPr lang="en-US" sz="2400" dirty="0"/>
          </a:p>
        </p:txBody>
      </p:sp>
      <p:sp>
        <p:nvSpPr>
          <p:cNvPr id="3" name="TextBox 2"/>
          <p:cNvSpPr txBox="1"/>
          <p:nvPr/>
        </p:nvSpPr>
        <p:spPr>
          <a:xfrm>
            <a:off x="6928617" y="1410990"/>
            <a:ext cx="1962525" cy="369332"/>
          </a:xfrm>
          <a:prstGeom prst="rect">
            <a:avLst/>
          </a:prstGeom>
          <a:noFill/>
        </p:spPr>
        <p:txBody>
          <a:bodyPr wrap="square" rtlCol="0">
            <a:spAutoFit/>
          </a:bodyPr>
          <a:lstStyle/>
          <a:p>
            <a:r>
              <a:rPr lang="en-US" dirty="0" smtClean="0"/>
              <a:t>Yes            No</a:t>
            </a:r>
            <a:endParaRPr lang="en-US" dirty="0"/>
          </a:p>
        </p:txBody>
      </p:sp>
    </p:spTree>
    <p:extLst>
      <p:ext uri="{BB962C8B-B14F-4D97-AF65-F5344CB8AC3E}">
        <p14:creationId xmlns:p14="http://schemas.microsoft.com/office/powerpoint/2010/main" val="161005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4" y="324219"/>
            <a:ext cx="7806266" cy="1086771"/>
          </a:xfrm>
        </p:spPr>
        <p:txBody>
          <a:bodyPr>
            <a:normAutofit/>
          </a:bodyPr>
          <a:lstStyle/>
          <a:p>
            <a:pPr algn="ctr"/>
            <a:r>
              <a:rPr lang="en-US" dirty="0" smtClean="0"/>
              <a:t>Sample Questions</a:t>
            </a:r>
            <a:endParaRPr lang="en-US" dirty="0"/>
          </a:p>
        </p:txBody>
      </p:sp>
      <p:sp>
        <p:nvSpPr>
          <p:cNvPr id="3" name="Content Placeholder 2"/>
          <p:cNvSpPr>
            <a:spLocks noGrp="1"/>
          </p:cNvSpPr>
          <p:nvPr>
            <p:ph idx="1"/>
          </p:nvPr>
        </p:nvSpPr>
        <p:spPr>
          <a:xfrm>
            <a:off x="497573" y="1265969"/>
            <a:ext cx="7467600" cy="4525963"/>
          </a:xfrm>
        </p:spPr>
        <p:txBody>
          <a:bodyPr/>
          <a:lstStyle/>
          <a:p>
            <a:r>
              <a:rPr lang="en-US" dirty="0" smtClean="0"/>
              <a:t>Biased Question: </a:t>
            </a:r>
          </a:p>
          <a:p>
            <a:pPr lvl="1"/>
            <a:r>
              <a:rPr lang="en-US" dirty="0" smtClean="0"/>
              <a:t>“How did the breastfeeding class improve your experience?” </a:t>
            </a:r>
            <a:r>
              <a:rPr lang="en-US" sz="1600" i="1" dirty="0" smtClean="0"/>
              <a:t>(if asked by the teacher, it could have a strong bias)</a:t>
            </a:r>
          </a:p>
          <a:p>
            <a:r>
              <a:rPr lang="en-US" dirty="0" smtClean="0"/>
              <a:t>Unbiased question:</a:t>
            </a:r>
          </a:p>
          <a:p>
            <a:pPr lvl="1"/>
            <a:r>
              <a:rPr lang="en-US" dirty="0" smtClean="0"/>
              <a:t> “Which of the following words best describes the  affect of the breastfeeding class on your breastfeeding experience? </a:t>
            </a:r>
            <a:r>
              <a:rPr lang="en-US" sz="1600" dirty="0" smtClean="0"/>
              <a:t> </a:t>
            </a:r>
            <a:r>
              <a:rPr lang="en-US" sz="1600" i="1" dirty="0" smtClean="0"/>
              <a:t>(Asked by someone other than the teacher)</a:t>
            </a:r>
          </a:p>
          <a:p>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1931517464"/>
              </p:ext>
            </p:extLst>
          </p:nvPr>
        </p:nvGraphicFramePr>
        <p:xfrm>
          <a:off x="531187" y="5482003"/>
          <a:ext cx="8107545" cy="1285239"/>
        </p:xfrm>
        <a:graphic>
          <a:graphicData uri="http://schemas.openxmlformats.org/drawingml/2006/table">
            <a:tbl>
              <a:tblPr firstRow="1" bandRow="1">
                <a:tableStyleId>{5C22544A-7EE6-4342-B048-85BDC9FD1C3A}</a:tableStyleId>
              </a:tblPr>
              <a:tblGrid>
                <a:gridCol w="1621509"/>
                <a:gridCol w="1621509"/>
                <a:gridCol w="1621509"/>
                <a:gridCol w="1621509"/>
                <a:gridCol w="1621509"/>
              </a:tblGrid>
              <a:tr h="370840">
                <a:tc>
                  <a:txBody>
                    <a:bodyPr/>
                    <a:lstStyle/>
                    <a:p>
                      <a:r>
                        <a:rPr lang="en-US" dirty="0" smtClean="0"/>
                        <a:t>Very Helpful</a:t>
                      </a:r>
                      <a:endParaRPr lang="en-US" dirty="0"/>
                    </a:p>
                  </a:txBody>
                  <a:tcPr/>
                </a:tc>
                <a:tc>
                  <a:txBody>
                    <a:bodyPr/>
                    <a:lstStyle/>
                    <a:p>
                      <a:r>
                        <a:rPr lang="en-US" dirty="0" smtClean="0"/>
                        <a:t>Somewhat Helpful</a:t>
                      </a:r>
                      <a:endParaRPr lang="en-US" dirty="0"/>
                    </a:p>
                  </a:txBody>
                  <a:tcPr/>
                </a:tc>
                <a:tc>
                  <a:txBody>
                    <a:bodyPr/>
                    <a:lstStyle/>
                    <a:p>
                      <a:r>
                        <a:rPr lang="en-US" dirty="0" smtClean="0"/>
                        <a:t>Neither Helpful or Unhelpful</a:t>
                      </a:r>
                      <a:endParaRPr lang="en-US" dirty="0"/>
                    </a:p>
                  </a:txBody>
                  <a:tcPr/>
                </a:tc>
                <a:tc>
                  <a:txBody>
                    <a:bodyPr/>
                    <a:lstStyle/>
                    <a:p>
                      <a:r>
                        <a:rPr lang="en-US" dirty="0" smtClean="0"/>
                        <a:t>Somewhat Unhelpful</a:t>
                      </a:r>
                      <a:endParaRPr lang="en-US" dirty="0"/>
                    </a:p>
                  </a:txBody>
                  <a:tcPr/>
                </a:tc>
                <a:tc>
                  <a:txBody>
                    <a:bodyPr/>
                    <a:lstStyle/>
                    <a:p>
                      <a:r>
                        <a:rPr lang="en-US" dirty="0" smtClean="0"/>
                        <a:t>Very Unhelpful</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70816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Defining your Methods</a:t>
            </a:r>
            <a:endParaRPr lang="en-US" dirty="0"/>
          </a:p>
        </p:txBody>
      </p:sp>
    </p:spTree>
    <p:extLst>
      <p:ext uri="{BB962C8B-B14F-4D97-AF65-F5344CB8AC3E}">
        <p14:creationId xmlns:p14="http://schemas.microsoft.com/office/powerpoint/2010/main" val="243537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582" y="217592"/>
            <a:ext cx="5064953" cy="1028784"/>
          </a:xfrm>
        </p:spPr>
        <p:txBody>
          <a:bodyPr>
            <a:normAutofit fontScale="90000"/>
          </a:bodyPr>
          <a:lstStyle/>
          <a:p>
            <a:pPr algn="ctr"/>
            <a:r>
              <a:rPr lang="en-US" dirty="0" smtClean="0"/>
              <a:t>The “Methods Sheet” </a:t>
            </a:r>
            <a:endParaRPr lang="en-US" dirty="0"/>
          </a:p>
        </p:txBody>
      </p:sp>
      <p:sp>
        <p:nvSpPr>
          <p:cNvPr id="3" name="Content Placeholder 2"/>
          <p:cNvSpPr>
            <a:spLocks noGrp="1"/>
          </p:cNvSpPr>
          <p:nvPr>
            <p:ph idx="1"/>
          </p:nvPr>
        </p:nvSpPr>
        <p:spPr>
          <a:xfrm>
            <a:off x="406400" y="1484745"/>
            <a:ext cx="8446959" cy="3941165"/>
          </a:xfrm>
        </p:spPr>
        <p:txBody>
          <a:bodyPr>
            <a:normAutofit lnSpcReduction="10000"/>
          </a:bodyPr>
          <a:lstStyle/>
          <a:p>
            <a:pPr marL="514350" indent="-514350">
              <a:buFont typeface="+mj-lt"/>
              <a:buAutoNum type="arabicPeriod"/>
            </a:pPr>
            <a:r>
              <a:rPr lang="en-US" dirty="0" smtClean="0"/>
              <a:t>Create a new sheet for each new data collection process. </a:t>
            </a:r>
          </a:p>
          <a:p>
            <a:pPr marL="514350" indent="-514350">
              <a:buFont typeface="+mj-lt"/>
              <a:buAutoNum type="arabicPeriod"/>
            </a:pPr>
            <a:r>
              <a:rPr lang="en-US" dirty="0" smtClean="0"/>
              <a:t>Include how, what, when, </a:t>
            </a:r>
            <a:r>
              <a:rPr lang="en-US" dirty="0"/>
              <a:t>w</a:t>
            </a:r>
            <a:r>
              <a:rPr lang="en-US" dirty="0" smtClean="0"/>
              <a:t>here and </a:t>
            </a:r>
            <a:r>
              <a:rPr lang="en-US" dirty="0"/>
              <a:t>w</a:t>
            </a:r>
            <a:r>
              <a:rPr lang="en-US" dirty="0" smtClean="0"/>
              <a:t>ho will gather the data.</a:t>
            </a:r>
          </a:p>
          <a:p>
            <a:pPr marL="514350" indent="-514350">
              <a:buFont typeface="+mj-lt"/>
              <a:buAutoNum type="arabicPeriod"/>
            </a:pPr>
            <a:r>
              <a:rPr lang="en-US" dirty="0" smtClean="0"/>
              <a:t>Record your decisions about </a:t>
            </a:r>
            <a:r>
              <a:rPr lang="en-US" dirty="0" smtClean="0"/>
              <a:t>“cleaning” </a:t>
            </a:r>
            <a:r>
              <a:rPr lang="en-US" dirty="0" smtClean="0"/>
              <a:t>the data here. </a:t>
            </a:r>
            <a:endParaRPr lang="en-US" dirty="0"/>
          </a:p>
          <a:p>
            <a:pPr marL="514350" indent="-514350">
              <a:buFont typeface="+mj-lt"/>
              <a:buAutoNum type="arabicPeriod"/>
            </a:pPr>
            <a:r>
              <a:rPr lang="en-US" dirty="0" smtClean="0"/>
              <a:t>Keep it simple, clear and use it to train your team. </a:t>
            </a:r>
          </a:p>
        </p:txBody>
      </p:sp>
    </p:spTree>
    <p:extLst>
      <p:ext uri="{BB962C8B-B14F-4D97-AF65-F5344CB8AC3E}">
        <p14:creationId xmlns:p14="http://schemas.microsoft.com/office/powerpoint/2010/main" val="36009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6596" y="874966"/>
            <a:ext cx="6629400" cy="1826363"/>
          </a:xfrm>
        </p:spPr>
        <p:txBody>
          <a:bodyPr>
            <a:normAutofit fontScale="90000"/>
          </a:bodyPr>
          <a:lstStyle/>
          <a:p>
            <a:r>
              <a:rPr lang="en-US" dirty="0" smtClean="0"/>
              <a:t>Why track progress?</a:t>
            </a:r>
            <a:br>
              <a:rPr lang="en-US" dirty="0" smtClean="0"/>
            </a:br>
            <a:r>
              <a:rPr lang="en-US" dirty="0" smtClean="0"/>
              <a:t/>
            </a:r>
            <a:br>
              <a:rPr lang="en-US" dirty="0" smtClean="0"/>
            </a:br>
            <a:r>
              <a:rPr lang="en-US" dirty="0" smtClean="0"/>
              <a:t>To answer these questions…</a:t>
            </a:r>
            <a:endParaRPr lang="en-US" dirty="0"/>
          </a:p>
        </p:txBody>
      </p:sp>
      <p:sp>
        <p:nvSpPr>
          <p:cNvPr id="5" name="Text Placeholder 4"/>
          <p:cNvSpPr>
            <a:spLocks noGrp="1"/>
          </p:cNvSpPr>
          <p:nvPr>
            <p:ph type="body" idx="1"/>
          </p:nvPr>
        </p:nvSpPr>
        <p:spPr>
          <a:xfrm>
            <a:off x="1210630" y="4453534"/>
            <a:ext cx="6629400" cy="1066688"/>
          </a:xfrm>
        </p:spPr>
        <p:txBody>
          <a:bodyPr>
            <a:noAutofit/>
          </a:bodyPr>
          <a:lstStyle/>
          <a:p>
            <a:r>
              <a:rPr lang="en-US" sz="2800" dirty="0" smtClean="0"/>
              <a:t>Did my efforts make a difference?</a:t>
            </a:r>
          </a:p>
          <a:p>
            <a:r>
              <a:rPr lang="en-US" sz="2800" dirty="0" smtClean="0"/>
              <a:t>Where did I start? Where did I end?</a:t>
            </a:r>
          </a:p>
          <a:p>
            <a:r>
              <a:rPr lang="en-US" sz="2800" dirty="0" smtClean="0"/>
              <a:t>We track our progress every day.</a:t>
            </a:r>
            <a:endParaRPr lang="en-US" sz="2800" dirty="0"/>
          </a:p>
        </p:txBody>
      </p:sp>
    </p:spTree>
    <p:extLst>
      <p:ext uri="{BB962C8B-B14F-4D97-AF65-F5344CB8AC3E}">
        <p14:creationId xmlns:p14="http://schemas.microsoft.com/office/powerpoint/2010/main" val="176000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82198"/>
            <a:ext cx="8269293" cy="893627"/>
          </a:xfrm>
        </p:spPr>
        <p:txBody>
          <a:bodyPr>
            <a:normAutofit/>
          </a:bodyPr>
          <a:lstStyle/>
          <a:p>
            <a:pPr algn="ctr"/>
            <a:r>
              <a:rPr lang="en-US" dirty="0" smtClean="0"/>
              <a:t>Sample Survey “Methods Sheet”</a:t>
            </a:r>
            <a:endParaRPr lang="en-US" dirty="0"/>
          </a:p>
        </p:txBody>
      </p:sp>
      <p:pic>
        <p:nvPicPr>
          <p:cNvPr id="5" name="Content Placeholder 4" descr="16.02.03 Methods Screen Shot  .png"/>
          <p:cNvPicPr>
            <a:picLocks noGrp="1" noChangeAspect="1"/>
          </p:cNvPicPr>
          <p:nvPr>
            <p:ph idx="1"/>
          </p:nvPr>
        </p:nvPicPr>
        <p:blipFill>
          <a:blip r:embed="rId3">
            <a:extLst>
              <a:ext uri="{28A0092B-C50C-407E-A947-70E740481C1C}">
                <a14:useLocalDpi xmlns:a14="http://schemas.microsoft.com/office/drawing/2010/main" val="0"/>
              </a:ext>
            </a:extLst>
          </a:blip>
          <a:srcRect l="2220" r="2220"/>
          <a:stretch>
            <a:fillRect/>
          </a:stretch>
        </p:blipFill>
        <p:spPr>
          <a:xfrm>
            <a:off x="761254" y="1600200"/>
            <a:ext cx="7467600" cy="4525963"/>
          </a:xfrm>
        </p:spPr>
      </p:pic>
    </p:spTree>
    <p:extLst>
      <p:ext uri="{BB962C8B-B14F-4D97-AF65-F5344CB8AC3E}">
        <p14:creationId xmlns:p14="http://schemas.microsoft.com/office/powerpoint/2010/main" val="1308281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217592"/>
            <a:ext cx="7484533" cy="1028784"/>
          </a:xfrm>
        </p:spPr>
        <p:txBody>
          <a:bodyPr>
            <a:normAutofit/>
          </a:bodyPr>
          <a:lstStyle/>
          <a:p>
            <a:pPr algn="ctr"/>
            <a:r>
              <a:rPr lang="en-US" dirty="0" smtClean="0"/>
              <a:t>Conducting a Survey</a:t>
            </a:r>
            <a:endParaRPr lang="en-US" dirty="0"/>
          </a:p>
        </p:txBody>
      </p:sp>
      <p:sp>
        <p:nvSpPr>
          <p:cNvPr id="3" name="Content Placeholder 2"/>
          <p:cNvSpPr>
            <a:spLocks noGrp="1"/>
          </p:cNvSpPr>
          <p:nvPr>
            <p:ph idx="1"/>
          </p:nvPr>
        </p:nvSpPr>
        <p:spPr>
          <a:xfrm>
            <a:off x="835566" y="1857804"/>
            <a:ext cx="7379994" cy="3568106"/>
          </a:xfrm>
        </p:spPr>
        <p:txBody>
          <a:bodyPr>
            <a:normAutofit/>
          </a:bodyPr>
          <a:lstStyle/>
          <a:p>
            <a:pPr marL="0" indent="0">
              <a:buNone/>
            </a:pPr>
            <a:r>
              <a:rPr lang="en-US" dirty="0" smtClean="0"/>
              <a:t>Your “Methods Sheet” will tell you:</a:t>
            </a:r>
          </a:p>
          <a:p>
            <a:pPr marL="514350" indent="-514350">
              <a:buFont typeface="+mj-lt"/>
              <a:buAutoNum type="arabicPeriod"/>
            </a:pPr>
            <a:r>
              <a:rPr lang="en-US" dirty="0" smtClean="0"/>
              <a:t>How, when and to whom the survey will be given.</a:t>
            </a:r>
          </a:p>
          <a:p>
            <a:pPr marL="514350" indent="-514350">
              <a:buFont typeface="+mj-lt"/>
              <a:buAutoNum type="arabicPeriod"/>
            </a:pPr>
            <a:r>
              <a:rPr lang="en-US" dirty="0" smtClean="0"/>
              <a:t>How to enter the results</a:t>
            </a:r>
          </a:p>
          <a:p>
            <a:pPr marL="514350" indent="-514350">
              <a:buFont typeface="+mj-lt"/>
              <a:buAutoNum type="arabicPeriod"/>
            </a:pPr>
            <a:r>
              <a:rPr lang="en-US" dirty="0" smtClean="0"/>
              <a:t>What to do with things like “write-ins”</a:t>
            </a:r>
            <a:r>
              <a:rPr lang="en-US" dirty="0"/>
              <a:t> </a:t>
            </a:r>
            <a:r>
              <a:rPr lang="en-US" dirty="0" smtClean="0"/>
              <a:t>or </a:t>
            </a:r>
            <a:r>
              <a:rPr lang="en-US" sz="2800" i="1" dirty="0" smtClean="0"/>
              <a:t>blanks?</a:t>
            </a:r>
            <a:endParaRPr lang="en-US" sz="2800" i="1" dirty="0"/>
          </a:p>
          <a:p>
            <a:pPr marL="0" indent="0">
              <a:buNone/>
            </a:pPr>
            <a:endParaRPr lang="en-US" dirty="0" smtClean="0"/>
          </a:p>
        </p:txBody>
      </p:sp>
    </p:spTree>
    <p:extLst>
      <p:ext uri="{BB962C8B-B14F-4D97-AF65-F5344CB8AC3E}">
        <p14:creationId xmlns:p14="http://schemas.microsoft.com/office/powerpoint/2010/main" val="3382686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217592"/>
            <a:ext cx="8432799" cy="1028784"/>
          </a:xfrm>
        </p:spPr>
        <p:txBody>
          <a:bodyPr>
            <a:normAutofit fontScale="90000"/>
          </a:bodyPr>
          <a:lstStyle/>
          <a:p>
            <a:pPr algn="ctr"/>
            <a:r>
              <a:rPr lang="en-US" dirty="0" smtClean="0"/>
              <a:t>Conducting a Chart Review </a:t>
            </a:r>
            <a:br>
              <a:rPr lang="en-US" dirty="0" smtClean="0"/>
            </a:br>
            <a:endParaRPr lang="en-US" dirty="0"/>
          </a:p>
        </p:txBody>
      </p:sp>
      <p:sp>
        <p:nvSpPr>
          <p:cNvPr id="3" name="Content Placeholder 2"/>
          <p:cNvSpPr>
            <a:spLocks noGrp="1"/>
          </p:cNvSpPr>
          <p:nvPr>
            <p:ph idx="1"/>
          </p:nvPr>
        </p:nvSpPr>
        <p:spPr>
          <a:xfrm>
            <a:off x="287867" y="1246376"/>
            <a:ext cx="8822265" cy="4179534"/>
          </a:xfrm>
        </p:spPr>
        <p:txBody>
          <a:bodyPr>
            <a:normAutofit/>
          </a:bodyPr>
          <a:lstStyle/>
          <a:p>
            <a:pPr marL="0" indent="0">
              <a:buNone/>
            </a:pPr>
            <a:r>
              <a:rPr lang="en-US" dirty="0" smtClean="0"/>
              <a:t>Your “Methods Sheet” will tell you:</a:t>
            </a:r>
          </a:p>
          <a:p>
            <a:pPr marL="816102" lvl="1" indent="-514350">
              <a:buFont typeface="+mj-lt"/>
              <a:buAutoNum type="arabicPeriod"/>
            </a:pPr>
            <a:r>
              <a:rPr lang="en-US" dirty="0"/>
              <a:t>How to </a:t>
            </a:r>
            <a:r>
              <a:rPr lang="en-US" dirty="0" smtClean="0"/>
              <a:t>decide which charts you will review.</a:t>
            </a:r>
          </a:p>
          <a:p>
            <a:pPr marL="816102" lvl="1" indent="-514350">
              <a:buFont typeface="+mj-lt"/>
              <a:buAutoNum type="arabicPeriod"/>
            </a:pPr>
            <a:r>
              <a:rPr lang="en-US" dirty="0" smtClean="0"/>
              <a:t>Where the item is located in the chart</a:t>
            </a:r>
            <a:r>
              <a:rPr lang="en-US" dirty="0"/>
              <a:t>.</a:t>
            </a:r>
            <a:r>
              <a:rPr lang="en-US" dirty="0" smtClean="0"/>
              <a:t> </a:t>
            </a:r>
          </a:p>
          <a:p>
            <a:pPr marL="816102" lvl="1" indent="-514350">
              <a:buFont typeface="+mj-lt"/>
              <a:buAutoNum type="arabicPeriod"/>
            </a:pPr>
            <a:r>
              <a:rPr lang="en-US" dirty="0" smtClean="0"/>
              <a:t>How to categorize and enter this item.</a:t>
            </a:r>
          </a:p>
          <a:p>
            <a:pPr marL="816102" lvl="1" indent="-514350">
              <a:buFont typeface="+mj-lt"/>
              <a:buAutoNum type="arabicPeriod"/>
            </a:pPr>
            <a:r>
              <a:rPr lang="en-US" dirty="0" smtClean="0"/>
              <a:t>What </a:t>
            </a:r>
            <a:r>
              <a:rPr lang="en-US" dirty="0"/>
              <a:t>to do if the item is </a:t>
            </a:r>
            <a:r>
              <a:rPr lang="en-US" dirty="0" smtClean="0"/>
              <a:t>blank? You decide based on what you are looking for. </a:t>
            </a:r>
            <a:endParaRPr lang="en-US" dirty="0"/>
          </a:p>
          <a:p>
            <a:pPr marL="928116" lvl="2" indent="-342900"/>
            <a:r>
              <a:rPr lang="en-US" dirty="0" smtClean="0"/>
              <a:t>Dig deeper? </a:t>
            </a:r>
            <a:r>
              <a:rPr lang="en-US" dirty="0" smtClean="0"/>
              <a:t>Look </a:t>
            </a:r>
            <a:r>
              <a:rPr lang="en-US" dirty="0" smtClean="0"/>
              <a:t>for narrative entries?</a:t>
            </a:r>
          </a:p>
          <a:p>
            <a:pPr marL="928116" lvl="2" indent="-342900"/>
            <a:r>
              <a:rPr lang="en-US" dirty="0"/>
              <a:t>I</a:t>
            </a:r>
            <a:r>
              <a:rPr lang="en-US" dirty="0" smtClean="0"/>
              <a:t>nterview </a:t>
            </a:r>
            <a:r>
              <a:rPr lang="en-US" dirty="0" smtClean="0"/>
              <a:t>patient?</a:t>
            </a:r>
          </a:p>
          <a:p>
            <a:pPr marL="928116" lvl="2" indent="-342900"/>
            <a:r>
              <a:rPr lang="en-US" dirty="0"/>
              <a:t>L</a:t>
            </a:r>
            <a:r>
              <a:rPr lang="en-US" dirty="0" smtClean="0"/>
              <a:t>eave </a:t>
            </a:r>
            <a:r>
              <a:rPr lang="en-US" dirty="0" smtClean="0"/>
              <a:t>it blank?</a:t>
            </a:r>
            <a:endParaRPr lang="en-US" dirty="0"/>
          </a:p>
          <a:p>
            <a:pPr marL="0" indent="0">
              <a:buNone/>
            </a:pPr>
            <a:endParaRPr lang="en-US" sz="2600" i="1" dirty="0"/>
          </a:p>
          <a:p>
            <a:pPr marL="0" indent="0">
              <a:buNone/>
            </a:pPr>
            <a:endParaRPr lang="en-US" dirty="0"/>
          </a:p>
          <a:p>
            <a:pPr marL="301752" lvl="1" indent="0">
              <a:buNone/>
            </a:pPr>
            <a:endParaRPr lang="en-US" sz="2000" i="1" dirty="0" smtClean="0"/>
          </a:p>
        </p:txBody>
      </p:sp>
    </p:spTree>
    <p:extLst>
      <p:ext uri="{BB962C8B-B14F-4D97-AF65-F5344CB8AC3E}">
        <p14:creationId xmlns:p14="http://schemas.microsoft.com/office/powerpoint/2010/main" val="232641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217592"/>
            <a:ext cx="8432799" cy="1028784"/>
          </a:xfrm>
        </p:spPr>
        <p:txBody>
          <a:bodyPr>
            <a:normAutofit fontScale="90000"/>
          </a:bodyPr>
          <a:lstStyle/>
          <a:p>
            <a:pPr algn="ctr"/>
            <a:r>
              <a:rPr lang="en-US" dirty="0" smtClean="0"/>
              <a:t>Conducting Interviews</a:t>
            </a:r>
            <a:br>
              <a:rPr lang="en-US" dirty="0" smtClean="0"/>
            </a:br>
            <a:endParaRPr lang="en-US" dirty="0"/>
          </a:p>
        </p:txBody>
      </p:sp>
      <p:sp>
        <p:nvSpPr>
          <p:cNvPr id="3" name="Content Placeholder 2"/>
          <p:cNvSpPr>
            <a:spLocks noGrp="1"/>
          </p:cNvSpPr>
          <p:nvPr>
            <p:ph idx="1"/>
          </p:nvPr>
        </p:nvSpPr>
        <p:spPr>
          <a:xfrm>
            <a:off x="372532" y="1857804"/>
            <a:ext cx="8134469" cy="3568106"/>
          </a:xfrm>
        </p:spPr>
        <p:txBody>
          <a:bodyPr>
            <a:normAutofit lnSpcReduction="10000"/>
          </a:bodyPr>
          <a:lstStyle/>
          <a:p>
            <a:pPr marL="0" indent="0">
              <a:buNone/>
            </a:pPr>
            <a:r>
              <a:rPr lang="en-US" dirty="0" smtClean="0"/>
              <a:t>Your “Methods </a:t>
            </a:r>
            <a:r>
              <a:rPr lang="en-US" dirty="0"/>
              <a:t>S</a:t>
            </a:r>
            <a:r>
              <a:rPr lang="en-US" dirty="0" smtClean="0"/>
              <a:t>heet” will tell you:</a:t>
            </a:r>
          </a:p>
          <a:p>
            <a:pPr marL="514350" indent="-514350">
              <a:buFont typeface="+mj-lt"/>
              <a:buAutoNum type="arabicPeriod"/>
            </a:pPr>
            <a:r>
              <a:rPr lang="en-US" dirty="0"/>
              <a:t>E</a:t>
            </a:r>
            <a:r>
              <a:rPr lang="en-US" dirty="0" smtClean="0"/>
              <a:t>xact questions.</a:t>
            </a:r>
          </a:p>
          <a:p>
            <a:pPr marL="514350" indent="-514350">
              <a:buFont typeface="+mj-lt"/>
              <a:buAutoNum type="arabicPeriod"/>
            </a:pPr>
            <a:r>
              <a:rPr lang="en-US" dirty="0" smtClean="0"/>
              <a:t>Allowable variations</a:t>
            </a:r>
          </a:p>
          <a:p>
            <a:pPr marL="585216" lvl="2" indent="0">
              <a:buNone/>
            </a:pPr>
            <a:r>
              <a:rPr lang="en-US" sz="1800" i="1" dirty="0" smtClean="0"/>
              <a:t>You </a:t>
            </a:r>
            <a:r>
              <a:rPr lang="en-US" sz="1800" i="1" dirty="0"/>
              <a:t>would not want someone to ask: “You </a:t>
            </a:r>
            <a:r>
              <a:rPr lang="en-US" sz="1800" i="1" dirty="0" smtClean="0"/>
              <a:t>didn’t give any formula, did you</a:t>
            </a:r>
            <a:r>
              <a:rPr lang="en-US" sz="1800" i="1" dirty="0"/>
              <a:t>?”</a:t>
            </a:r>
          </a:p>
          <a:p>
            <a:pPr marL="514350" indent="-514350">
              <a:buFont typeface="+mj-lt"/>
              <a:buAutoNum type="arabicPeriod"/>
            </a:pPr>
            <a:r>
              <a:rPr lang="en-US" dirty="0"/>
              <a:t>Privacy </a:t>
            </a:r>
            <a:r>
              <a:rPr lang="en-US" dirty="0" smtClean="0"/>
              <a:t>requirements </a:t>
            </a:r>
            <a:r>
              <a:rPr lang="en-US" sz="2200" i="1" dirty="0" smtClean="0"/>
              <a:t>(</a:t>
            </a:r>
            <a:r>
              <a:rPr lang="en-US" sz="2200" i="1" dirty="0"/>
              <a:t>closed door, special room) </a:t>
            </a:r>
            <a:endParaRPr lang="en-US" sz="2200" i="1" dirty="0" smtClean="0"/>
          </a:p>
          <a:p>
            <a:pPr marL="514350" indent="-514350">
              <a:buFont typeface="+mj-lt"/>
              <a:buAutoNum type="arabicPeriod"/>
            </a:pPr>
            <a:r>
              <a:rPr lang="en-US" dirty="0" smtClean="0"/>
              <a:t>Who will be interviewed and how individuals are selected</a:t>
            </a:r>
          </a:p>
          <a:p>
            <a:pPr marL="0" indent="0">
              <a:buNone/>
            </a:pPr>
            <a:endParaRPr lang="en-US" dirty="0"/>
          </a:p>
          <a:p>
            <a:pPr marL="301752" lvl="1" indent="0">
              <a:buNone/>
            </a:pPr>
            <a:endParaRPr lang="en-US" sz="2000" i="1" dirty="0" smtClean="0"/>
          </a:p>
        </p:txBody>
      </p:sp>
    </p:spTree>
    <p:extLst>
      <p:ext uri="{BB962C8B-B14F-4D97-AF65-F5344CB8AC3E}">
        <p14:creationId xmlns:p14="http://schemas.microsoft.com/office/powerpoint/2010/main" val="2875211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Sampling a Population</a:t>
            </a:r>
            <a:endParaRPr lang="en-US" dirty="0"/>
          </a:p>
        </p:txBody>
      </p:sp>
    </p:spTree>
    <p:extLst>
      <p:ext uri="{BB962C8B-B14F-4D97-AF65-F5344CB8AC3E}">
        <p14:creationId xmlns:p14="http://schemas.microsoft.com/office/powerpoint/2010/main" val="3686301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199" y="1981200"/>
            <a:ext cx="7914009" cy="3810000"/>
          </a:xfrm>
        </p:spPr>
        <p:txBody>
          <a:bodyPr>
            <a:normAutofit fontScale="92500" lnSpcReduction="20000"/>
          </a:bodyPr>
          <a:lstStyle/>
          <a:p>
            <a:r>
              <a:rPr lang="en-US" dirty="0" smtClean="0"/>
              <a:t>Sampling saves time and effort.</a:t>
            </a:r>
          </a:p>
          <a:p>
            <a:r>
              <a:rPr lang="en-US" dirty="0"/>
              <a:t>This decision should be made before you start.</a:t>
            </a:r>
          </a:p>
          <a:p>
            <a:r>
              <a:rPr lang="en-US" dirty="0" smtClean="0"/>
              <a:t>If you have a large population, you almost always sample.</a:t>
            </a:r>
          </a:p>
          <a:p>
            <a:r>
              <a:rPr lang="en-US" dirty="0" smtClean="0"/>
              <a:t>You may chose not to sample if your birth numbers are less than 50 per month. </a:t>
            </a:r>
          </a:p>
          <a:p>
            <a:r>
              <a:rPr lang="en-US" dirty="0"/>
              <a:t>I</a:t>
            </a:r>
            <a:r>
              <a:rPr lang="en-US" dirty="0" smtClean="0"/>
              <a:t>f  your random  sample is large enough</a:t>
            </a:r>
            <a:r>
              <a:rPr lang="en-US" dirty="0"/>
              <a:t> </a:t>
            </a:r>
            <a:r>
              <a:rPr lang="en-US" dirty="0" smtClean="0"/>
              <a:t>it will give you accurate results.</a:t>
            </a:r>
          </a:p>
          <a:p>
            <a:r>
              <a:rPr lang="en-US" dirty="0" smtClean="0"/>
              <a:t>Your QI department can help you define your sample size. </a:t>
            </a:r>
          </a:p>
          <a:p>
            <a:endParaRPr lang="en-US" dirty="0" smtClean="0"/>
          </a:p>
          <a:p>
            <a:endParaRPr lang="en-US" dirty="0"/>
          </a:p>
        </p:txBody>
      </p:sp>
      <p:sp>
        <p:nvSpPr>
          <p:cNvPr id="2" name="TextBox 1"/>
          <p:cNvSpPr txBox="1"/>
          <p:nvPr/>
        </p:nvSpPr>
        <p:spPr>
          <a:xfrm>
            <a:off x="1091020" y="447212"/>
            <a:ext cx="6492464" cy="1200329"/>
          </a:xfrm>
          <a:prstGeom prst="rect">
            <a:avLst/>
          </a:prstGeom>
          <a:noFill/>
        </p:spPr>
        <p:txBody>
          <a:bodyPr wrap="square" rtlCol="0">
            <a:spAutoFit/>
          </a:bodyPr>
          <a:lstStyle/>
          <a:p>
            <a:pPr algn="ctr"/>
            <a:r>
              <a:rPr lang="en-US" sz="3600" dirty="0" smtClean="0"/>
              <a:t>Knowing when and how to sample</a:t>
            </a:r>
            <a:endParaRPr lang="en-US" sz="3600" dirty="0"/>
          </a:p>
        </p:txBody>
      </p:sp>
    </p:spTree>
    <p:extLst>
      <p:ext uri="{BB962C8B-B14F-4D97-AF65-F5344CB8AC3E}">
        <p14:creationId xmlns:p14="http://schemas.microsoft.com/office/powerpoint/2010/main" val="1857638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Types of Sampling</a:t>
            </a:r>
            <a:endParaRPr lang="en-US" dirty="0"/>
          </a:p>
        </p:txBody>
      </p:sp>
      <p:sp>
        <p:nvSpPr>
          <p:cNvPr id="5" name="Content Placeholder 4"/>
          <p:cNvSpPr>
            <a:spLocks noGrp="1"/>
          </p:cNvSpPr>
          <p:nvPr>
            <p:ph sz="half" idx="1"/>
          </p:nvPr>
        </p:nvSpPr>
        <p:spPr>
          <a:xfrm>
            <a:off x="440267" y="1913468"/>
            <a:ext cx="3657600" cy="4419599"/>
          </a:xfrm>
        </p:spPr>
        <p:txBody>
          <a:bodyPr>
            <a:normAutofit lnSpcReduction="10000"/>
          </a:bodyPr>
          <a:lstStyle/>
          <a:p>
            <a:pPr marL="0" indent="0">
              <a:buNone/>
            </a:pPr>
            <a:r>
              <a:rPr lang="en-US" dirty="0" smtClean="0"/>
              <a:t>Convenience sample </a:t>
            </a:r>
          </a:p>
          <a:p>
            <a:pPr marL="301752" lvl="1" indent="0">
              <a:buNone/>
            </a:pPr>
            <a:r>
              <a:rPr lang="en-US" dirty="0" smtClean="0"/>
              <a:t>Pro: </a:t>
            </a:r>
          </a:p>
          <a:p>
            <a:pPr marL="644652" lvl="1" indent="-342900"/>
            <a:r>
              <a:rPr lang="en-US" dirty="0" smtClean="0"/>
              <a:t>You sample those who are easy to access. </a:t>
            </a:r>
          </a:p>
          <a:p>
            <a:pPr marL="301752" lvl="1" indent="0">
              <a:buNone/>
            </a:pPr>
            <a:endParaRPr lang="en-US" dirty="0" smtClean="0"/>
          </a:p>
          <a:p>
            <a:pPr marL="301752" lvl="1" indent="0">
              <a:buNone/>
            </a:pPr>
            <a:r>
              <a:rPr lang="en-US" dirty="0" smtClean="0"/>
              <a:t>Cons: </a:t>
            </a:r>
          </a:p>
          <a:p>
            <a:pPr marL="644652" lvl="1" indent="-342900"/>
            <a:r>
              <a:rPr lang="en-US" dirty="0" smtClean="0"/>
              <a:t>Your sample may be biased. </a:t>
            </a:r>
          </a:p>
          <a:p>
            <a:pPr marL="644652" lvl="1" indent="-342900"/>
            <a:r>
              <a:rPr lang="en-US" dirty="0" smtClean="0"/>
              <a:t>May not represent your population.</a:t>
            </a:r>
          </a:p>
        </p:txBody>
      </p:sp>
      <p:sp>
        <p:nvSpPr>
          <p:cNvPr id="6" name="Content Placeholder 5"/>
          <p:cNvSpPr>
            <a:spLocks noGrp="1"/>
          </p:cNvSpPr>
          <p:nvPr>
            <p:ph sz="half" idx="2"/>
          </p:nvPr>
        </p:nvSpPr>
        <p:spPr>
          <a:xfrm>
            <a:off x="4267200" y="1913468"/>
            <a:ext cx="3657600" cy="4212695"/>
          </a:xfrm>
        </p:spPr>
        <p:txBody>
          <a:bodyPr>
            <a:normAutofit lnSpcReduction="10000"/>
          </a:bodyPr>
          <a:lstStyle/>
          <a:p>
            <a:pPr marL="0" indent="0">
              <a:buNone/>
            </a:pPr>
            <a:r>
              <a:rPr lang="en-US" dirty="0" smtClean="0"/>
              <a:t>Random sample</a:t>
            </a:r>
          </a:p>
          <a:p>
            <a:pPr marL="301752" lvl="1" indent="0">
              <a:buNone/>
            </a:pPr>
            <a:r>
              <a:rPr lang="en-US" dirty="0" smtClean="0"/>
              <a:t>Pro: </a:t>
            </a:r>
          </a:p>
          <a:p>
            <a:pPr marL="644652" lvl="1" indent="-342900"/>
            <a:r>
              <a:rPr lang="en-US" dirty="0" smtClean="0"/>
              <a:t>Is more likely to represent the population.</a:t>
            </a:r>
          </a:p>
          <a:p>
            <a:pPr marL="644652" lvl="1" indent="-342900"/>
            <a:r>
              <a:rPr lang="en-US" dirty="0" smtClean="0"/>
              <a:t>Gives everyone a chance to be selected.</a:t>
            </a:r>
          </a:p>
          <a:p>
            <a:pPr marL="301752" lvl="1" indent="0">
              <a:buNone/>
            </a:pPr>
            <a:endParaRPr lang="en-US" dirty="0" smtClean="0"/>
          </a:p>
          <a:p>
            <a:pPr marL="301752" lvl="1" indent="0">
              <a:buNone/>
            </a:pPr>
            <a:r>
              <a:rPr lang="en-US" dirty="0" smtClean="0"/>
              <a:t>Cons: </a:t>
            </a:r>
          </a:p>
          <a:p>
            <a:pPr marL="644652" lvl="1" indent="-342900"/>
            <a:r>
              <a:rPr lang="en-US" dirty="0" smtClean="0"/>
              <a:t>Requires </a:t>
            </a:r>
            <a:r>
              <a:rPr lang="en-US" dirty="0"/>
              <a:t>more </a:t>
            </a:r>
            <a:r>
              <a:rPr lang="en-US" dirty="0" smtClean="0"/>
              <a:t>effort and time. </a:t>
            </a:r>
            <a:endParaRPr lang="en-US" dirty="0"/>
          </a:p>
          <a:p>
            <a:pPr marL="0" indent="0">
              <a:buNone/>
            </a:pPr>
            <a:endParaRPr lang="en-US" dirty="0"/>
          </a:p>
        </p:txBody>
      </p:sp>
    </p:spTree>
    <p:extLst>
      <p:ext uri="{BB962C8B-B14F-4D97-AF65-F5344CB8AC3E}">
        <p14:creationId xmlns:p14="http://schemas.microsoft.com/office/powerpoint/2010/main" val="339265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85528"/>
            <a:ext cx="7930718" cy="730250"/>
          </a:xfrm>
        </p:spPr>
        <p:txBody>
          <a:bodyPr>
            <a:noAutofit/>
          </a:bodyPr>
          <a:lstStyle/>
          <a:p>
            <a:r>
              <a:rPr lang="en-US" sz="4000" dirty="0" smtClean="0"/>
              <a:t>Final thoughts about Sampling</a:t>
            </a:r>
            <a:endParaRPr lang="en-US" sz="4000" dirty="0"/>
          </a:p>
        </p:txBody>
      </p:sp>
      <p:sp>
        <p:nvSpPr>
          <p:cNvPr id="8" name="Content Placeholder 7"/>
          <p:cNvSpPr>
            <a:spLocks noGrp="1"/>
          </p:cNvSpPr>
          <p:nvPr>
            <p:ph sz="half" idx="1"/>
          </p:nvPr>
        </p:nvSpPr>
        <p:spPr/>
        <p:txBody>
          <a:bodyPr>
            <a:normAutofit/>
          </a:bodyPr>
          <a:lstStyle/>
          <a:p>
            <a:r>
              <a:rPr lang="en-US" dirty="0" smtClean="0"/>
              <a:t>Better to have a small, accurate, random sample, then a large, poorly collected/biased sample.</a:t>
            </a:r>
          </a:p>
          <a:p>
            <a:r>
              <a:rPr lang="en-US" dirty="0" smtClean="0"/>
              <a:t>Electronic records may allow you to gather the entire population with little effort. </a:t>
            </a:r>
            <a:endParaRPr lang="en-US" dirty="0"/>
          </a:p>
        </p:txBody>
      </p:sp>
    </p:spTree>
    <p:extLst>
      <p:ext uri="{BB962C8B-B14F-4D97-AF65-F5344CB8AC3E}">
        <p14:creationId xmlns:p14="http://schemas.microsoft.com/office/powerpoint/2010/main" val="399385508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Let’s look at Today’s Survey</a:t>
            </a:r>
            <a:endParaRPr lang="en-US" dirty="0"/>
          </a:p>
        </p:txBody>
      </p:sp>
    </p:spTree>
    <p:extLst>
      <p:ext uri="{BB962C8B-B14F-4D97-AF65-F5344CB8AC3E}">
        <p14:creationId xmlns:p14="http://schemas.microsoft.com/office/powerpoint/2010/main" val="410184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43079"/>
            <a:ext cx="8466667" cy="621771"/>
          </a:xfrm>
        </p:spPr>
        <p:txBody>
          <a:bodyPr>
            <a:normAutofit fontScale="90000"/>
          </a:bodyPr>
          <a:lstStyle/>
          <a:p>
            <a:pPr algn="ctr"/>
            <a:r>
              <a:rPr lang="en-US" sz="4000" dirty="0" smtClean="0"/>
              <a:t>We wanted 40 surveys.  </a:t>
            </a:r>
            <a:br>
              <a:rPr lang="en-US" sz="4000" dirty="0" smtClean="0"/>
            </a:br>
            <a:r>
              <a:rPr lang="en-US" sz="4000" dirty="0" smtClean="0"/>
              <a:t>We did not know the size of our “population</a:t>
            </a:r>
            <a:r>
              <a:rPr lang="en-US" dirty="0" smtClean="0"/>
              <a:t>”.</a:t>
            </a:r>
            <a:br>
              <a:rPr lang="en-US" dirty="0" smtClean="0"/>
            </a:br>
            <a:endParaRPr lang="en-US" dirty="0"/>
          </a:p>
        </p:txBody>
      </p:sp>
      <p:sp>
        <p:nvSpPr>
          <p:cNvPr id="3" name="Content Placeholder 2"/>
          <p:cNvSpPr>
            <a:spLocks noGrp="1"/>
          </p:cNvSpPr>
          <p:nvPr>
            <p:ph sz="half" idx="1"/>
          </p:nvPr>
        </p:nvSpPr>
        <p:spPr>
          <a:xfrm>
            <a:off x="457199" y="2005384"/>
            <a:ext cx="8314268" cy="4345003"/>
          </a:xfrm>
        </p:spPr>
        <p:txBody>
          <a:bodyPr>
            <a:normAutofit fontScale="92500" lnSpcReduction="10000"/>
          </a:bodyPr>
          <a:lstStyle/>
          <a:p>
            <a:r>
              <a:rPr lang="en-US" dirty="0" smtClean="0"/>
              <a:t>Population: </a:t>
            </a:r>
          </a:p>
          <a:p>
            <a:pPr lvl="1"/>
            <a:r>
              <a:rPr lang="en-US" i="1" dirty="0" smtClean="0"/>
              <a:t>If 30 people show up, we will sample everyone.</a:t>
            </a:r>
          </a:p>
          <a:p>
            <a:r>
              <a:rPr lang="en-US" i="1" dirty="0" smtClean="0"/>
              <a:t> </a:t>
            </a:r>
            <a:r>
              <a:rPr lang="en-US" dirty="0"/>
              <a:t>Random</a:t>
            </a:r>
            <a:r>
              <a:rPr lang="en-US" i="1" dirty="0"/>
              <a:t>:</a:t>
            </a:r>
          </a:p>
          <a:p>
            <a:pPr lvl="1"/>
            <a:r>
              <a:rPr lang="en-US" i="1" dirty="0"/>
              <a:t> If 80 people show up, we will flip a coin and sample every other person. </a:t>
            </a:r>
            <a:endParaRPr lang="en-US" i="1" dirty="0" smtClean="0"/>
          </a:p>
          <a:p>
            <a:r>
              <a:rPr lang="en-US" dirty="0" smtClean="0"/>
              <a:t>Convenience: </a:t>
            </a:r>
          </a:p>
          <a:p>
            <a:pPr lvl="1"/>
            <a:r>
              <a:rPr lang="en-US" i="1" dirty="0" smtClean="0"/>
              <a:t>If 100 people show up and we sample the first 40 through the door. </a:t>
            </a:r>
            <a:endParaRPr lang="en-US" i="1" dirty="0"/>
          </a:p>
          <a:p>
            <a:r>
              <a:rPr lang="en-US" dirty="0" smtClean="0"/>
              <a:t>We chose 40 because:</a:t>
            </a:r>
          </a:p>
          <a:p>
            <a:pPr lvl="1"/>
            <a:r>
              <a:rPr lang="en-US" dirty="0" smtClean="0"/>
              <a:t>It is </a:t>
            </a:r>
            <a:r>
              <a:rPr lang="en-US" dirty="0" smtClean="0"/>
              <a:t>likely to give us at least 30 completed surveys</a:t>
            </a:r>
          </a:p>
          <a:p>
            <a:pPr lvl="1"/>
            <a:r>
              <a:rPr lang="en-US" dirty="0" smtClean="0"/>
              <a:t>30 is considered minimal for getting QI results </a:t>
            </a:r>
          </a:p>
          <a:p>
            <a:pPr lvl="1"/>
            <a:r>
              <a:rPr lang="en-US" dirty="0" smtClean="0"/>
              <a:t>We thought we could enter 40 surveys in the allowed time.</a:t>
            </a:r>
            <a:endParaRPr lang="en-US" dirty="0"/>
          </a:p>
        </p:txBody>
      </p:sp>
    </p:spTree>
    <p:extLst>
      <p:ext uri="{BB962C8B-B14F-4D97-AF65-F5344CB8AC3E}">
        <p14:creationId xmlns:p14="http://schemas.microsoft.com/office/powerpoint/2010/main" val="823287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6596" y="1410754"/>
            <a:ext cx="6629400" cy="1826363"/>
          </a:xfrm>
        </p:spPr>
        <p:txBody>
          <a:bodyPr>
            <a:normAutofit fontScale="90000"/>
          </a:bodyPr>
          <a:lstStyle/>
          <a:p>
            <a:r>
              <a:rPr lang="en-US" dirty="0" smtClean="0"/>
              <a:t>Will you survey, review charts, interview?</a:t>
            </a:r>
            <a:br>
              <a:rPr lang="en-US" dirty="0" smtClean="0"/>
            </a:br>
            <a:r>
              <a:rPr lang="en-US" dirty="0" smtClean="0"/>
              <a:t>Will you publish or share your results?</a:t>
            </a:r>
            <a:endParaRPr lang="en-US" dirty="0"/>
          </a:p>
        </p:txBody>
      </p:sp>
      <p:sp>
        <p:nvSpPr>
          <p:cNvPr id="5" name="Text Placeholder 4"/>
          <p:cNvSpPr>
            <a:spLocks noGrp="1"/>
          </p:cNvSpPr>
          <p:nvPr>
            <p:ph type="body" idx="1"/>
          </p:nvPr>
        </p:nvSpPr>
        <p:spPr>
          <a:xfrm>
            <a:off x="1186596" y="4775527"/>
            <a:ext cx="6629400" cy="1066688"/>
          </a:xfrm>
        </p:spPr>
        <p:txBody>
          <a:bodyPr>
            <a:noAutofit/>
          </a:bodyPr>
          <a:lstStyle/>
          <a:p>
            <a:r>
              <a:rPr lang="en-US" sz="2800" dirty="0" smtClean="0"/>
              <a:t>Most of your time will be spent preparing, designing and testing. </a:t>
            </a:r>
          </a:p>
        </p:txBody>
      </p:sp>
    </p:spTree>
    <p:extLst>
      <p:ext uri="{BB962C8B-B14F-4D97-AF65-F5344CB8AC3E}">
        <p14:creationId xmlns:p14="http://schemas.microsoft.com/office/powerpoint/2010/main" val="4444864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CLEANING and Entering YOUR data</a:t>
            </a:r>
            <a:endParaRPr lang="en-US" dirty="0"/>
          </a:p>
        </p:txBody>
      </p:sp>
    </p:spTree>
    <p:extLst>
      <p:ext uri="{BB962C8B-B14F-4D97-AF65-F5344CB8AC3E}">
        <p14:creationId xmlns:p14="http://schemas.microsoft.com/office/powerpoint/2010/main" val="2510069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a:t>
            </a:r>
            <a:endParaRPr lang="en-US" dirty="0"/>
          </a:p>
        </p:txBody>
      </p:sp>
      <p:sp>
        <p:nvSpPr>
          <p:cNvPr id="3" name="Content Placeholder 2"/>
          <p:cNvSpPr>
            <a:spLocks noGrp="1"/>
          </p:cNvSpPr>
          <p:nvPr>
            <p:ph sz="quarter" idx="2"/>
          </p:nvPr>
        </p:nvSpPr>
        <p:spPr/>
        <p:txBody>
          <a:bodyPr>
            <a:normAutofit/>
          </a:bodyPr>
          <a:lstStyle/>
          <a:p>
            <a:r>
              <a:rPr lang="en-US" dirty="0" smtClean="0"/>
              <a:t>Decide what to do with incomplete data.</a:t>
            </a:r>
          </a:p>
          <a:p>
            <a:r>
              <a:rPr lang="en-US" dirty="0" smtClean="0"/>
              <a:t>Decide what to do with conflicting responses. </a:t>
            </a:r>
          </a:p>
          <a:p>
            <a:r>
              <a:rPr lang="en-US" dirty="0" smtClean="0"/>
              <a:t>Decide what to do with “write-ins”.</a:t>
            </a:r>
          </a:p>
          <a:p>
            <a:endParaRPr lang="en-US" i="1" dirty="0" smtClean="0"/>
          </a:p>
          <a:p>
            <a:r>
              <a:rPr lang="en-US" i="1" dirty="0" smtClean="0"/>
              <a:t>This </a:t>
            </a:r>
            <a:r>
              <a:rPr lang="en-US" i="1" dirty="0"/>
              <a:t>is why you </a:t>
            </a:r>
            <a:r>
              <a:rPr lang="en-US" i="1" dirty="0" smtClean="0"/>
              <a:t>should conduct a </a:t>
            </a:r>
            <a:r>
              <a:rPr lang="en-US" i="1" u="sng" dirty="0"/>
              <a:t>pilot</a:t>
            </a:r>
            <a:r>
              <a:rPr lang="en-US" i="1" dirty="0"/>
              <a:t>. </a:t>
            </a:r>
          </a:p>
          <a:p>
            <a:endParaRPr lang="en-US" dirty="0"/>
          </a:p>
        </p:txBody>
      </p:sp>
      <p:sp>
        <p:nvSpPr>
          <p:cNvPr id="4" name="Content Placeholder 3"/>
          <p:cNvSpPr>
            <a:spLocks noGrp="1"/>
          </p:cNvSpPr>
          <p:nvPr>
            <p:ph sz="quarter" idx="4"/>
          </p:nvPr>
        </p:nvSpPr>
        <p:spPr/>
        <p:txBody>
          <a:bodyPr>
            <a:normAutofit/>
          </a:bodyPr>
          <a:lstStyle/>
          <a:p>
            <a:r>
              <a:rPr lang="en-US" dirty="0" smtClean="0"/>
              <a:t>These decisions go on the “Methods Sheet”.</a:t>
            </a:r>
          </a:p>
          <a:p>
            <a:r>
              <a:rPr lang="en-US" dirty="0" smtClean="0"/>
              <a:t>Person marked “drove solo and with others”.</a:t>
            </a:r>
            <a:endParaRPr lang="en-US" dirty="0"/>
          </a:p>
          <a:p>
            <a:r>
              <a:rPr lang="en-US" sz="2000" i="1" dirty="0" smtClean="0"/>
              <a:t>Example: hotel shuttle </a:t>
            </a:r>
          </a:p>
          <a:p>
            <a:r>
              <a:rPr lang="en-US" sz="2000" i="1" dirty="0" smtClean="0"/>
              <a:t>Not including “Hotel Shuttle” as a choice was </a:t>
            </a:r>
            <a:r>
              <a:rPr lang="en-US" sz="2000" i="1" dirty="0"/>
              <a:t>a flaw in our </a:t>
            </a:r>
            <a:r>
              <a:rPr lang="en-US" sz="2000" i="1" dirty="0" smtClean="0"/>
              <a:t>survey, </a:t>
            </a:r>
            <a:r>
              <a:rPr lang="en-US" sz="2000" i="1" dirty="0"/>
              <a:t>since most people who flew, took a shuttle. </a:t>
            </a:r>
            <a:endParaRPr lang="en-US" sz="2000" i="1" dirty="0" smtClean="0"/>
          </a:p>
        </p:txBody>
      </p:sp>
    </p:spTree>
    <p:extLst>
      <p:ext uri="{BB962C8B-B14F-4D97-AF65-F5344CB8AC3E}">
        <p14:creationId xmlns:p14="http://schemas.microsoft.com/office/powerpoint/2010/main" val="15867461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smtClean="0"/>
              <a:t>Enter data into a spreadsheet. </a:t>
            </a:r>
          </a:p>
          <a:p>
            <a:r>
              <a:rPr lang="en-US" dirty="0" smtClean="0"/>
              <a:t>Let’s take a quick look at building your Excel files. </a:t>
            </a:r>
          </a:p>
          <a:p>
            <a:r>
              <a:rPr lang="en-US" dirty="0" smtClean="0"/>
              <a:t>How many of you routinely build Excel Files?</a:t>
            </a:r>
            <a:endParaRPr lang="en-US" dirty="0"/>
          </a:p>
        </p:txBody>
      </p:sp>
    </p:spTree>
    <p:extLst>
      <p:ext uri="{BB962C8B-B14F-4D97-AF65-F5344CB8AC3E}">
        <p14:creationId xmlns:p14="http://schemas.microsoft.com/office/powerpoint/2010/main" val="33500986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5" name="Content Placeholder 4" descr="Screen Shot 2016-02-03 at 6.23.34 AM.png"/>
          <p:cNvPicPr>
            <a:picLocks noGrp="1" noChangeAspect="1"/>
          </p:cNvPicPr>
          <p:nvPr>
            <p:ph sz="half" idx="2"/>
          </p:nvPr>
        </p:nvPicPr>
        <p:blipFill>
          <a:blip r:embed="rId2">
            <a:extLst>
              <a:ext uri="{28A0092B-C50C-407E-A947-70E740481C1C}">
                <a14:useLocalDpi xmlns:a14="http://schemas.microsoft.com/office/drawing/2010/main" val="0"/>
              </a:ext>
            </a:extLst>
          </a:blip>
          <a:srcRect t="-59731" b="-59731"/>
          <a:stretch>
            <a:fillRect/>
          </a:stretch>
        </p:blipFill>
        <p:spPr>
          <a:xfrm>
            <a:off x="214419" y="-1877137"/>
            <a:ext cx="12640353" cy="9164638"/>
          </a:xfrm>
        </p:spPr>
      </p:pic>
    </p:spTree>
    <p:extLst>
      <p:ext uri="{BB962C8B-B14F-4D97-AF65-F5344CB8AC3E}">
        <p14:creationId xmlns:p14="http://schemas.microsoft.com/office/powerpoint/2010/main" val="15179369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6-02-03 at 6.26.45 AM.png"/>
          <p:cNvPicPr>
            <a:picLocks noGrp="1" noChangeAspect="1"/>
          </p:cNvPicPr>
          <p:nvPr>
            <p:ph sz="half" idx="1"/>
          </p:nvPr>
        </p:nvPicPr>
        <p:blipFill>
          <a:blip r:embed="rId3">
            <a:extLst>
              <a:ext uri="{28A0092B-C50C-407E-A947-70E740481C1C}">
                <a14:useLocalDpi xmlns:a14="http://schemas.microsoft.com/office/drawing/2010/main" val="0"/>
              </a:ext>
            </a:extLst>
          </a:blip>
          <a:srcRect t="-133780" b="-133780"/>
          <a:stretch>
            <a:fillRect/>
          </a:stretch>
        </p:blipFill>
        <p:spPr>
          <a:xfrm>
            <a:off x="0" y="-2491571"/>
            <a:ext cx="9144000" cy="10894840"/>
          </a:xfrm>
        </p:spPr>
      </p:pic>
      <p:sp>
        <p:nvSpPr>
          <p:cNvPr id="4" name="Content Placeholder 3"/>
          <p:cNvSpPr>
            <a:spLocks noGrp="1"/>
          </p:cNvSpPr>
          <p:nvPr>
            <p:ph sz="half" idx="2"/>
          </p:nvPr>
        </p:nvSpPr>
        <p:spPr>
          <a:xfrm>
            <a:off x="924283" y="853243"/>
            <a:ext cx="3657600" cy="4525963"/>
          </a:xfrm>
        </p:spPr>
        <p:txBody>
          <a:bodyPr/>
          <a:lstStyle/>
          <a:p>
            <a:endParaRPr lang="en-US" dirty="0"/>
          </a:p>
        </p:txBody>
      </p:sp>
    </p:spTree>
    <p:extLst>
      <p:ext uri="{BB962C8B-B14F-4D97-AF65-F5344CB8AC3E}">
        <p14:creationId xmlns:p14="http://schemas.microsoft.com/office/powerpoint/2010/main" val="21877861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5" name="Content Placeholder 4" descr="Screen Shot 2016-02-03 at 6.28.19 AM.png"/>
          <p:cNvPicPr>
            <a:picLocks noGrp="1" noChangeAspect="1"/>
          </p:cNvPicPr>
          <p:nvPr>
            <p:ph sz="half" idx="2"/>
          </p:nvPr>
        </p:nvPicPr>
        <p:blipFill>
          <a:blip r:embed="rId2">
            <a:extLst>
              <a:ext uri="{28A0092B-C50C-407E-A947-70E740481C1C}">
                <a14:useLocalDpi xmlns:a14="http://schemas.microsoft.com/office/drawing/2010/main" val="0"/>
              </a:ext>
            </a:extLst>
          </a:blip>
          <a:srcRect t="-75478" b="-75478"/>
          <a:stretch>
            <a:fillRect/>
          </a:stretch>
        </p:blipFill>
        <p:spPr>
          <a:xfrm>
            <a:off x="278980" y="274638"/>
            <a:ext cx="8865020" cy="6583362"/>
          </a:xfrm>
        </p:spPr>
      </p:pic>
    </p:spTree>
    <p:extLst>
      <p:ext uri="{BB962C8B-B14F-4D97-AF65-F5344CB8AC3E}">
        <p14:creationId xmlns:p14="http://schemas.microsoft.com/office/powerpoint/2010/main" val="8743958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a:t>
            </a:r>
            <a:endParaRPr lang="en-US" dirty="0"/>
          </a:p>
        </p:txBody>
      </p:sp>
      <p:sp>
        <p:nvSpPr>
          <p:cNvPr id="3" name="Content Placeholder 2"/>
          <p:cNvSpPr>
            <a:spLocks noGrp="1"/>
          </p:cNvSpPr>
          <p:nvPr>
            <p:ph sz="half" idx="1"/>
          </p:nvPr>
        </p:nvSpPr>
        <p:spPr>
          <a:xfrm>
            <a:off x="457199" y="1600200"/>
            <a:ext cx="7143735" cy="4525963"/>
          </a:xfrm>
        </p:spPr>
        <p:txBody>
          <a:bodyPr/>
          <a:lstStyle/>
          <a:p>
            <a:r>
              <a:rPr lang="en-US" dirty="0" smtClean="0"/>
              <a:t>Create your visual presentation. </a:t>
            </a:r>
          </a:p>
          <a:p>
            <a:r>
              <a:rPr lang="en-US" dirty="0" smtClean="0"/>
              <a:t>Keep it simple. Share one variable.</a:t>
            </a:r>
          </a:p>
          <a:p>
            <a:endParaRPr lang="en-US" dirty="0"/>
          </a:p>
        </p:txBody>
      </p:sp>
    </p:spTree>
    <p:extLst>
      <p:ext uri="{BB962C8B-B14F-4D97-AF65-F5344CB8AC3E}">
        <p14:creationId xmlns:p14="http://schemas.microsoft.com/office/powerpoint/2010/main" val="14062471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6-02-03 at 6.36.59 AM.png"/>
          <p:cNvPicPr>
            <a:picLocks noGrp="1" noChangeAspect="1"/>
          </p:cNvPicPr>
          <p:nvPr>
            <p:ph sz="half" idx="1"/>
          </p:nvPr>
        </p:nvPicPr>
        <p:blipFill>
          <a:blip r:embed="rId2">
            <a:extLst>
              <a:ext uri="{28A0092B-C50C-407E-A947-70E740481C1C}">
                <a14:useLocalDpi xmlns:a14="http://schemas.microsoft.com/office/drawing/2010/main" val="0"/>
              </a:ext>
            </a:extLst>
          </a:blip>
          <a:srcRect t="-19106" b="-19106"/>
          <a:stretch>
            <a:fillRect/>
          </a:stretch>
        </p:blipFill>
        <p:spPr>
          <a:xfrm>
            <a:off x="457200" y="-886299"/>
            <a:ext cx="7215711" cy="8928817"/>
          </a:xfrm>
        </p:spPr>
      </p:pic>
    </p:spTree>
    <p:extLst>
      <p:ext uri="{BB962C8B-B14F-4D97-AF65-F5344CB8AC3E}">
        <p14:creationId xmlns:p14="http://schemas.microsoft.com/office/powerpoint/2010/main" val="18198634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6-02-03 at 6.37.29 AM.png"/>
          <p:cNvPicPr>
            <a:picLocks noGrp="1" noChangeAspect="1"/>
          </p:cNvPicPr>
          <p:nvPr>
            <p:ph sz="half" idx="1"/>
          </p:nvPr>
        </p:nvPicPr>
        <p:blipFill>
          <a:blip r:embed="rId2">
            <a:extLst>
              <a:ext uri="{28A0092B-C50C-407E-A947-70E740481C1C}">
                <a14:useLocalDpi xmlns:a14="http://schemas.microsoft.com/office/drawing/2010/main" val="0"/>
              </a:ext>
            </a:extLst>
          </a:blip>
          <a:srcRect l="15108" r="15108"/>
          <a:stretch>
            <a:fillRect/>
          </a:stretch>
        </p:blipFill>
        <p:spPr/>
      </p:pic>
      <p:sp>
        <p:nvSpPr>
          <p:cNvPr id="4" name="Content Placeholder 3"/>
          <p:cNvSpPr>
            <a:spLocks noGrp="1"/>
          </p:cNvSpPr>
          <p:nvPr>
            <p:ph sz="half" idx="2"/>
          </p:nvPr>
        </p:nvSpPr>
        <p:spPr/>
        <p:txBody>
          <a:bodyPr/>
          <a:lstStyle/>
          <a:p>
            <a:endParaRPr lang="en-US"/>
          </a:p>
        </p:txBody>
      </p:sp>
      <p:pic>
        <p:nvPicPr>
          <p:cNvPr id="6" name="Picture 5" descr="Screen Shot 2016-02-03 at 6.37.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28100" cy="6477000"/>
          </a:xfrm>
          <a:prstGeom prst="rect">
            <a:avLst/>
          </a:prstGeom>
        </p:spPr>
      </p:pic>
    </p:spTree>
    <p:extLst>
      <p:ext uri="{BB962C8B-B14F-4D97-AF65-F5344CB8AC3E}">
        <p14:creationId xmlns:p14="http://schemas.microsoft.com/office/powerpoint/2010/main" val="15413689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Communicating Clearly</a:t>
            </a:r>
            <a:endParaRPr lang="en-US" dirty="0"/>
          </a:p>
        </p:txBody>
      </p:sp>
      <p:sp>
        <p:nvSpPr>
          <p:cNvPr id="5" name="Subtitle 4"/>
          <p:cNvSpPr>
            <a:spLocks noGrp="1"/>
          </p:cNvSpPr>
          <p:nvPr>
            <p:ph type="subTitle" idx="1"/>
          </p:nvPr>
        </p:nvSpPr>
        <p:spPr/>
        <p:txBody>
          <a:bodyPr/>
          <a:lstStyle/>
          <a:p>
            <a:r>
              <a:rPr lang="en-US" dirty="0" smtClean="0"/>
              <a:t>Your turn </a:t>
            </a:r>
            <a:endParaRPr lang="en-US" dirty="0"/>
          </a:p>
        </p:txBody>
      </p:sp>
    </p:spTree>
    <p:extLst>
      <p:ext uri="{BB962C8B-B14F-4D97-AF65-F5344CB8AC3E}">
        <p14:creationId xmlns:p14="http://schemas.microsoft.com/office/powerpoint/2010/main" val="392805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6596" y="1410754"/>
            <a:ext cx="6629400" cy="1826363"/>
          </a:xfrm>
        </p:spPr>
        <p:txBody>
          <a:bodyPr>
            <a:normAutofit/>
          </a:bodyPr>
          <a:lstStyle/>
          <a:p>
            <a:r>
              <a:rPr lang="en-US" dirty="0" smtClean="0"/>
              <a:t>Why is it important?</a:t>
            </a:r>
            <a:endParaRPr lang="en-US" dirty="0"/>
          </a:p>
        </p:txBody>
      </p:sp>
      <p:sp>
        <p:nvSpPr>
          <p:cNvPr id="5" name="Text Placeholder 4"/>
          <p:cNvSpPr>
            <a:spLocks noGrp="1"/>
          </p:cNvSpPr>
          <p:nvPr>
            <p:ph type="body" idx="1"/>
          </p:nvPr>
        </p:nvSpPr>
        <p:spPr>
          <a:xfrm>
            <a:off x="1192744" y="3951957"/>
            <a:ext cx="6629400" cy="1066688"/>
          </a:xfrm>
        </p:spPr>
        <p:txBody>
          <a:bodyPr>
            <a:noAutofit/>
          </a:bodyPr>
          <a:lstStyle/>
          <a:p>
            <a:r>
              <a:rPr lang="en-US" sz="2800" dirty="0" smtClean="0"/>
              <a:t>Data is power. </a:t>
            </a:r>
          </a:p>
          <a:p>
            <a:r>
              <a:rPr lang="en-US" sz="2800" dirty="0" smtClean="0"/>
              <a:t>California is moving forward, because we can track our progress.</a:t>
            </a:r>
          </a:p>
          <a:p>
            <a:endParaRPr lang="en-US" sz="2800" dirty="0" smtClean="0"/>
          </a:p>
        </p:txBody>
      </p:sp>
    </p:spTree>
    <p:extLst>
      <p:ext uri="{BB962C8B-B14F-4D97-AF65-F5344CB8AC3E}">
        <p14:creationId xmlns:p14="http://schemas.microsoft.com/office/powerpoint/2010/main" val="40262402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5666" y="1232187"/>
            <a:ext cx="6629400" cy="1826363"/>
          </a:xfrm>
        </p:spPr>
        <p:txBody>
          <a:bodyPr>
            <a:normAutofit fontScale="90000"/>
          </a:bodyPr>
          <a:lstStyle/>
          <a:p>
            <a:r>
              <a:rPr lang="en-US" dirty="0" smtClean="0"/>
              <a:t>While I find out how our data </a:t>
            </a:r>
            <a:r>
              <a:rPr lang="en-US" dirty="0" smtClean="0"/>
              <a:t>looks, </a:t>
            </a:r>
            <a:r>
              <a:rPr lang="en-US" dirty="0" smtClean="0"/>
              <a:t>I invite you to discuss the following data slides and see what it is telling us.</a:t>
            </a:r>
            <a:endParaRPr lang="en-US" dirty="0"/>
          </a:p>
        </p:txBody>
      </p:sp>
    </p:spTree>
    <p:extLst>
      <p:ext uri="{BB962C8B-B14F-4D97-AF65-F5344CB8AC3E}">
        <p14:creationId xmlns:p14="http://schemas.microsoft.com/office/powerpoint/2010/main" val="3211322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14733" r="-14733"/>
          <a:stretch>
            <a:fillRect/>
          </a:stretch>
        </p:blipFill>
        <p:spPr>
          <a:xfrm>
            <a:off x="1481857" y="90432"/>
            <a:ext cx="6186166" cy="6742392"/>
          </a:xfrm>
        </p:spPr>
      </p:pic>
    </p:spTree>
    <p:extLst>
      <p:ext uri="{BB962C8B-B14F-4D97-AF65-F5344CB8AC3E}">
        <p14:creationId xmlns:p14="http://schemas.microsoft.com/office/powerpoint/2010/main" val="1123188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Let’s look at our data</a:t>
            </a:r>
            <a:endParaRPr lang="en-US" dirty="0"/>
          </a:p>
        </p:txBody>
      </p:sp>
    </p:spTree>
    <p:extLst>
      <p:ext uri="{BB962C8B-B14F-4D97-AF65-F5344CB8AC3E}">
        <p14:creationId xmlns:p14="http://schemas.microsoft.com/office/powerpoint/2010/main" val="165138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Easiest method: </a:t>
            </a:r>
            <a:br>
              <a:rPr lang="en-US" dirty="0" smtClean="0"/>
            </a:br>
            <a:r>
              <a:rPr lang="en-US" dirty="0" smtClean="0"/>
              <a:t>Count your responses</a:t>
            </a:r>
            <a:endParaRPr lang="en-US" dirty="0"/>
          </a:p>
        </p:txBody>
      </p:sp>
      <p:pic>
        <p:nvPicPr>
          <p:cNvPr id="4" name="Content Placeholder 3"/>
          <p:cNvPicPr>
            <a:picLocks noGrp="1" noChangeAspect="1"/>
          </p:cNvPicPr>
          <p:nvPr>
            <p:ph idx="1"/>
          </p:nvPr>
        </p:nvPicPr>
        <p:blipFill>
          <a:blip r:embed="rId3"/>
          <a:srcRect l="547" r="547"/>
          <a:stretch>
            <a:fillRect/>
          </a:stretch>
        </p:blipFill>
        <p:spPr/>
      </p:pic>
    </p:spTree>
    <p:extLst>
      <p:ext uri="{BB962C8B-B14F-4D97-AF65-F5344CB8AC3E}">
        <p14:creationId xmlns:p14="http://schemas.microsoft.com/office/powerpoint/2010/main" val="2013990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48" y="274638"/>
            <a:ext cx="7467600" cy="1143000"/>
          </a:xfrm>
        </p:spPr>
        <p:txBody>
          <a:bodyPr>
            <a:normAutofit/>
          </a:bodyPr>
          <a:lstStyle/>
          <a:p>
            <a:pPr algn="ctr"/>
            <a:r>
              <a:rPr lang="en-US" dirty="0" smtClean="0"/>
              <a:t>Percentages</a:t>
            </a:r>
            <a:endParaRPr lang="en-US" dirty="0"/>
          </a:p>
        </p:txBody>
      </p:sp>
      <p:pic>
        <p:nvPicPr>
          <p:cNvPr id="5" name="Content Placeholder 4"/>
          <p:cNvPicPr>
            <a:picLocks noGrp="1" noChangeAspect="1"/>
          </p:cNvPicPr>
          <p:nvPr>
            <p:ph idx="1"/>
          </p:nvPr>
        </p:nvPicPr>
        <p:blipFill>
          <a:blip r:embed="rId3"/>
          <a:srcRect t="-40910" b="-40910"/>
          <a:stretch>
            <a:fillRect/>
          </a:stretch>
        </p:blipFill>
        <p:spPr>
          <a:xfrm>
            <a:off x="692415" y="-250672"/>
            <a:ext cx="7869426" cy="7681888"/>
          </a:xfrm>
        </p:spPr>
      </p:pic>
    </p:spTree>
    <p:extLst>
      <p:ext uri="{BB962C8B-B14F-4D97-AF65-F5344CB8AC3E}">
        <p14:creationId xmlns:p14="http://schemas.microsoft.com/office/powerpoint/2010/main" val="118033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88529" y="354691"/>
            <a:ext cx="8686800" cy="1306373"/>
          </a:xfrm>
        </p:spPr>
        <p:txBody>
          <a:bodyPr>
            <a:normAutofit fontScale="90000"/>
          </a:bodyPr>
          <a:lstStyle/>
          <a:p>
            <a:r>
              <a:rPr lang="en-US" dirty="0" smtClean="0"/>
              <a:t>Simplify categories by showing your “targeted responses” versus “other”</a:t>
            </a:r>
            <a:endParaRPr lang="en-US" dirty="0"/>
          </a:p>
        </p:txBody>
      </p:sp>
      <p:pic>
        <p:nvPicPr>
          <p:cNvPr id="4" name="Content Placeholder 3"/>
          <p:cNvPicPr>
            <a:picLocks noGrp="1" noChangeAspect="1"/>
          </p:cNvPicPr>
          <p:nvPr>
            <p:ph idx="1"/>
          </p:nvPr>
        </p:nvPicPr>
        <p:blipFill>
          <a:blip r:embed="rId3"/>
          <a:srcRect l="547" r="547"/>
          <a:stretch>
            <a:fillRect/>
          </a:stretch>
        </p:blipFill>
        <p:spPr>
          <a:xfrm>
            <a:off x="764355" y="1892344"/>
            <a:ext cx="7467600" cy="4525963"/>
          </a:xfrm>
        </p:spPr>
      </p:pic>
    </p:spTree>
    <p:extLst>
      <p:ext uri="{BB962C8B-B14F-4D97-AF65-F5344CB8AC3E}">
        <p14:creationId xmlns:p14="http://schemas.microsoft.com/office/powerpoint/2010/main" val="413654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38" y="0"/>
            <a:ext cx="8632406" cy="1695631"/>
          </a:xfrm>
        </p:spPr>
        <p:txBody>
          <a:bodyPr>
            <a:normAutofit/>
          </a:bodyPr>
          <a:lstStyle/>
          <a:p>
            <a:pPr algn="ctr"/>
            <a:r>
              <a:rPr lang="en-US" dirty="0" smtClean="0"/>
              <a:t>Using percentages to track change over time</a:t>
            </a:r>
            <a:endParaRPr lang="en-US" dirty="0"/>
          </a:p>
        </p:txBody>
      </p:sp>
      <p:pic>
        <p:nvPicPr>
          <p:cNvPr id="5" name="Content Placeholder 4"/>
          <p:cNvPicPr>
            <a:picLocks noGrp="1" noChangeAspect="1"/>
          </p:cNvPicPr>
          <p:nvPr>
            <p:ph idx="1"/>
          </p:nvPr>
        </p:nvPicPr>
        <p:blipFill>
          <a:blip r:embed="rId3"/>
          <a:srcRect l="547" r="547"/>
          <a:stretch>
            <a:fillRect/>
          </a:stretch>
        </p:blipFill>
        <p:spPr>
          <a:xfrm>
            <a:off x="569606" y="1695631"/>
            <a:ext cx="7896189" cy="4785722"/>
          </a:xfrm>
        </p:spPr>
      </p:pic>
    </p:spTree>
    <p:extLst>
      <p:ext uri="{BB962C8B-B14F-4D97-AF65-F5344CB8AC3E}">
        <p14:creationId xmlns:p14="http://schemas.microsoft.com/office/powerpoint/2010/main" val="119408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Common Errors</a:t>
            </a:r>
            <a:endParaRPr lang="en-US" dirty="0"/>
          </a:p>
        </p:txBody>
      </p:sp>
    </p:spTree>
    <p:extLst>
      <p:ext uri="{BB962C8B-B14F-4D97-AF65-F5344CB8AC3E}">
        <p14:creationId xmlns:p14="http://schemas.microsoft.com/office/powerpoint/2010/main" val="392805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31480" cy="1048462"/>
          </a:xfrm>
        </p:spPr>
        <p:txBody>
          <a:bodyPr>
            <a:normAutofit fontScale="90000"/>
          </a:bodyPr>
          <a:lstStyle/>
          <a:p>
            <a:r>
              <a:rPr lang="en-US" sz="2700" dirty="0" smtClean="0"/>
              <a:t>No column titles, % not converted, 5 questions on one graphs</a:t>
            </a:r>
            <a:r>
              <a:rPr lang="en-US" dirty="0" smtClean="0"/>
              <a:t>.</a:t>
            </a:r>
            <a:endParaRPr lang="en-US" dirty="0"/>
          </a:p>
        </p:txBody>
      </p:sp>
      <p:pic>
        <p:nvPicPr>
          <p:cNvPr id="4" name="Content Placeholder 3" descr="14. Screen Shot 2016-01-24 at 4.04.27 PM.png"/>
          <p:cNvPicPr>
            <a:picLocks noGrp="1" noChangeAspect="1"/>
          </p:cNvPicPr>
          <p:nvPr>
            <p:ph idx="1"/>
          </p:nvPr>
        </p:nvPicPr>
        <p:blipFill>
          <a:blip r:embed="rId3">
            <a:extLst>
              <a:ext uri="{28A0092B-C50C-407E-A947-70E740481C1C}">
                <a14:useLocalDpi xmlns:a14="http://schemas.microsoft.com/office/drawing/2010/main" val="0"/>
              </a:ext>
            </a:extLst>
          </a:blip>
          <a:srcRect l="-28201" r="-28201"/>
          <a:stretch>
            <a:fillRect/>
          </a:stretch>
        </p:blipFill>
        <p:spPr>
          <a:xfrm>
            <a:off x="0" y="1323100"/>
            <a:ext cx="8839200" cy="5357263"/>
          </a:xfrm>
        </p:spPr>
      </p:pic>
    </p:spTree>
    <p:extLst>
      <p:ext uri="{BB962C8B-B14F-4D97-AF65-F5344CB8AC3E}">
        <p14:creationId xmlns:p14="http://schemas.microsoft.com/office/powerpoint/2010/main" val="218706235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2029"/>
          </a:xfrm>
        </p:spPr>
        <p:txBody>
          <a:bodyPr>
            <a:normAutofit/>
          </a:bodyPr>
          <a:lstStyle/>
          <a:p>
            <a:r>
              <a:rPr lang="en-US" sz="2800" dirty="0" smtClean="0"/>
              <a:t>Combining # with % on same graph</a:t>
            </a:r>
            <a:endParaRPr lang="en-US" sz="2800" dirty="0"/>
          </a:p>
        </p:txBody>
      </p:sp>
      <p:pic>
        <p:nvPicPr>
          <p:cNvPr id="4" name="Content Placeholder 3" descr="13. Screen Shot 2016-01-24 at 3.53.53 PM.jpg"/>
          <p:cNvPicPr>
            <a:picLocks noGrp="1" noChangeAspect="1"/>
          </p:cNvPicPr>
          <p:nvPr>
            <p:ph idx="1"/>
          </p:nvPr>
        </p:nvPicPr>
        <p:blipFill>
          <a:blip r:embed="rId2">
            <a:extLst>
              <a:ext uri="{28A0092B-C50C-407E-A947-70E740481C1C}">
                <a14:useLocalDpi xmlns:a14="http://schemas.microsoft.com/office/drawing/2010/main" val="0"/>
              </a:ext>
            </a:extLst>
          </a:blip>
          <a:srcRect l="-28072" r="-28072"/>
          <a:stretch>
            <a:fillRect/>
          </a:stretch>
        </p:blipFill>
        <p:spPr>
          <a:xfrm>
            <a:off x="-1337733" y="1016000"/>
            <a:ext cx="12073466" cy="5638800"/>
          </a:xfrm>
        </p:spPr>
      </p:pic>
    </p:spTree>
    <p:extLst>
      <p:ext uri="{BB962C8B-B14F-4D97-AF65-F5344CB8AC3E}">
        <p14:creationId xmlns:p14="http://schemas.microsoft.com/office/powerpoint/2010/main" val="15795669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89" y="217591"/>
            <a:ext cx="7432808" cy="1695631"/>
          </a:xfrm>
        </p:spPr>
        <p:txBody>
          <a:bodyPr>
            <a:normAutofit/>
          </a:bodyPr>
          <a:lstStyle/>
          <a:p>
            <a:pPr algn="ctr"/>
            <a:r>
              <a:rPr lang="en-US" dirty="0" smtClean="0"/>
              <a:t>Goals</a:t>
            </a:r>
            <a:endParaRPr lang="en-US" dirty="0"/>
          </a:p>
        </p:txBody>
      </p:sp>
      <p:sp>
        <p:nvSpPr>
          <p:cNvPr id="3" name="Content Placeholder 2"/>
          <p:cNvSpPr>
            <a:spLocks noGrp="1"/>
          </p:cNvSpPr>
          <p:nvPr>
            <p:ph idx="1"/>
          </p:nvPr>
        </p:nvSpPr>
        <p:spPr>
          <a:xfrm>
            <a:off x="752689" y="1780377"/>
            <a:ext cx="7879717" cy="4823623"/>
          </a:xfrm>
        </p:spPr>
        <p:txBody>
          <a:bodyPr/>
          <a:lstStyle/>
          <a:p>
            <a:r>
              <a:rPr lang="en-US" dirty="0" smtClean="0"/>
              <a:t>Help you set up basic data systems to track your progress.</a:t>
            </a:r>
          </a:p>
          <a:p>
            <a:r>
              <a:rPr lang="en-US" dirty="0" smtClean="0"/>
              <a:t>Help you share your results.</a:t>
            </a:r>
          </a:p>
          <a:p>
            <a:r>
              <a:rPr lang="en-US" dirty="0" smtClean="0"/>
              <a:t>Help you avoid common mistakes. </a:t>
            </a:r>
          </a:p>
          <a:p>
            <a:pPr marL="36576" indent="0">
              <a:buNone/>
            </a:pPr>
            <a:endParaRPr lang="en-US" dirty="0"/>
          </a:p>
          <a:p>
            <a:pPr marL="36576" indent="0">
              <a:buNone/>
            </a:pPr>
            <a:endParaRPr lang="en-US" dirty="0" smtClean="0"/>
          </a:p>
          <a:p>
            <a:pPr marL="36576" indent="0">
              <a:buNone/>
            </a:pPr>
            <a:r>
              <a:rPr lang="en-US" dirty="0" smtClean="0"/>
              <a:t>Don’t worry, this will not be a statistics class!</a:t>
            </a:r>
            <a:endParaRPr lang="en-US" dirty="0"/>
          </a:p>
          <a:p>
            <a:endParaRPr lang="en-US" dirty="0"/>
          </a:p>
        </p:txBody>
      </p:sp>
    </p:spTree>
    <p:extLst>
      <p:ext uri="{BB962C8B-B14F-4D97-AF65-F5344CB8AC3E}">
        <p14:creationId xmlns:p14="http://schemas.microsoft.com/office/powerpoint/2010/main" val="206932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“Small numbers” </a:t>
            </a:r>
            <a:br>
              <a:rPr lang="en-US" dirty="0" smtClean="0"/>
            </a:br>
            <a:endParaRPr lang="en-US" dirty="0"/>
          </a:p>
        </p:txBody>
      </p:sp>
      <p:sp>
        <p:nvSpPr>
          <p:cNvPr id="4" name="Content Placeholder 3"/>
          <p:cNvSpPr>
            <a:spLocks noGrp="1"/>
          </p:cNvSpPr>
          <p:nvPr>
            <p:ph sz="half" idx="2"/>
          </p:nvPr>
        </p:nvSpPr>
        <p:spPr/>
        <p:txBody>
          <a:bodyPr/>
          <a:lstStyle/>
          <a:p>
            <a:pPr marL="36576" indent="0">
              <a:buNone/>
            </a:pPr>
            <a:endParaRPr lang="en-US" dirty="0"/>
          </a:p>
        </p:txBody>
      </p:sp>
      <p:pic>
        <p:nvPicPr>
          <p:cNvPr id="6" name="Content Placeholder 5" descr="Screen Shot 2016-02-03 at 10.58.18 PM.png"/>
          <p:cNvPicPr>
            <a:picLocks noGrp="1" noChangeAspect="1"/>
          </p:cNvPicPr>
          <p:nvPr>
            <p:ph sz="half" idx="1"/>
          </p:nvPr>
        </p:nvPicPr>
        <p:blipFill>
          <a:blip r:embed="rId3">
            <a:extLst>
              <a:ext uri="{28A0092B-C50C-407E-A947-70E740481C1C}">
                <a14:useLocalDpi xmlns:a14="http://schemas.microsoft.com/office/drawing/2010/main" val="0"/>
              </a:ext>
            </a:extLst>
          </a:blip>
          <a:srcRect t="-63408" b="-63408"/>
          <a:stretch>
            <a:fillRect/>
          </a:stretch>
        </p:blipFill>
        <p:spPr>
          <a:xfrm>
            <a:off x="224106" y="-1830044"/>
            <a:ext cx="8919894" cy="10251986"/>
          </a:xfrm>
        </p:spPr>
      </p:pic>
    </p:spTree>
    <p:extLst>
      <p:ext uri="{BB962C8B-B14F-4D97-AF65-F5344CB8AC3E}">
        <p14:creationId xmlns:p14="http://schemas.microsoft.com/office/powerpoint/2010/main" val="48467904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“Small numbers” </a:t>
            </a:r>
            <a:br>
              <a:rPr lang="en-US" smtClean="0"/>
            </a:br>
            <a:r>
              <a:rPr lang="en-US" smtClean="0"/>
              <a:t>Combining </a:t>
            </a:r>
            <a:r>
              <a:rPr lang="en-US" dirty="0" smtClean="0"/>
              <a:t>months</a:t>
            </a:r>
            <a:endParaRPr lang="en-US" dirty="0"/>
          </a:p>
        </p:txBody>
      </p:sp>
      <p:sp>
        <p:nvSpPr>
          <p:cNvPr id="4" name="Content Placeholder 3"/>
          <p:cNvSpPr>
            <a:spLocks noGrp="1"/>
          </p:cNvSpPr>
          <p:nvPr>
            <p:ph sz="half" idx="2"/>
          </p:nvPr>
        </p:nvSpPr>
        <p:spPr/>
        <p:txBody>
          <a:bodyPr/>
          <a:lstStyle/>
          <a:p>
            <a:pPr marL="36576" indent="0">
              <a:buNone/>
            </a:pPr>
            <a:endParaRPr lang="en-US" dirty="0"/>
          </a:p>
        </p:txBody>
      </p:sp>
      <p:sp>
        <p:nvSpPr>
          <p:cNvPr id="3" name="Content Placeholder 2"/>
          <p:cNvSpPr>
            <a:spLocks noGrp="1"/>
          </p:cNvSpPr>
          <p:nvPr>
            <p:ph sz="half" idx="1"/>
          </p:nvPr>
        </p:nvSpPr>
        <p:spPr/>
        <p:txBody>
          <a:bodyPr/>
          <a:lstStyle/>
          <a:p>
            <a:endParaRPr lang="en-US"/>
          </a:p>
        </p:txBody>
      </p:sp>
      <p:pic>
        <p:nvPicPr>
          <p:cNvPr id="5" name="Picture 4" descr="Screen Shot 2016-02-03 at 6.54.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4637314"/>
          </a:xfrm>
          <a:prstGeom prst="rect">
            <a:avLst/>
          </a:prstGeom>
        </p:spPr>
      </p:pic>
    </p:spTree>
    <p:extLst>
      <p:ext uri="{BB962C8B-B14F-4D97-AF65-F5344CB8AC3E}">
        <p14:creationId xmlns:p14="http://schemas.microsoft.com/office/powerpoint/2010/main" val="62292793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Communicating Simply</a:t>
            </a:r>
            <a:endParaRPr lang="en-US" dirty="0"/>
          </a:p>
        </p:txBody>
      </p:sp>
      <p:sp>
        <p:nvSpPr>
          <p:cNvPr id="5" name="Subtitle 4"/>
          <p:cNvSpPr>
            <a:spLocks noGrp="1"/>
          </p:cNvSpPr>
          <p:nvPr>
            <p:ph type="subTitle" idx="1"/>
          </p:nvPr>
        </p:nvSpPr>
        <p:spPr/>
        <p:txBody>
          <a:bodyPr/>
          <a:lstStyle/>
          <a:p>
            <a:r>
              <a:rPr lang="en-US" dirty="0" smtClean="0"/>
              <a:t>Your turn </a:t>
            </a:r>
            <a:endParaRPr lang="en-US" dirty="0"/>
          </a:p>
        </p:txBody>
      </p:sp>
    </p:spTree>
    <p:extLst>
      <p:ext uri="{BB962C8B-B14F-4D97-AF65-F5344CB8AC3E}">
        <p14:creationId xmlns:p14="http://schemas.microsoft.com/office/powerpoint/2010/main" val="303461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srcRect l="-13375" r="-13375"/>
          <a:stretch>
            <a:fillRect/>
          </a:stretch>
        </p:blipFill>
        <p:spPr>
          <a:xfrm>
            <a:off x="-612873" y="408128"/>
            <a:ext cx="10217236" cy="6130895"/>
          </a:xfrm>
        </p:spPr>
      </p:pic>
    </p:spTree>
    <p:extLst>
      <p:ext uri="{BB962C8B-B14F-4D97-AF65-F5344CB8AC3E}">
        <p14:creationId xmlns:p14="http://schemas.microsoft.com/office/powerpoint/2010/main" val="4109107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What did you think of that sample?</a:t>
            </a:r>
            <a:endParaRPr lang="en-US" dirty="0"/>
          </a:p>
          <a:p>
            <a:r>
              <a:rPr lang="en-US" dirty="0" smtClean="0"/>
              <a:t>Is the message clear?</a:t>
            </a:r>
          </a:p>
          <a:p>
            <a:r>
              <a:rPr lang="en-US" dirty="0" smtClean="0"/>
              <a:t>Is it missing anything?</a:t>
            </a:r>
          </a:p>
          <a:p>
            <a:r>
              <a:rPr lang="en-US" dirty="0" smtClean="0"/>
              <a:t>How could it be displayed as a trend? </a:t>
            </a:r>
            <a:endParaRPr lang="en-US" dirty="0"/>
          </a:p>
        </p:txBody>
      </p:sp>
    </p:spTree>
    <p:extLst>
      <p:ext uri="{BB962C8B-B14F-4D97-AF65-F5344CB8AC3E}">
        <p14:creationId xmlns:p14="http://schemas.microsoft.com/office/powerpoint/2010/main" val="321452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583837"/>
            <a:ext cx="8035666" cy="1826363"/>
          </a:xfrm>
        </p:spPr>
        <p:txBody>
          <a:bodyPr>
            <a:normAutofit/>
          </a:bodyPr>
          <a:lstStyle/>
          <a:p>
            <a:r>
              <a:rPr lang="en-US" dirty="0" smtClean="0"/>
              <a:t>Oops! Remember, we cannot share individual responses, even for fun. </a:t>
            </a:r>
            <a:endParaRPr lang="en-US" dirty="0"/>
          </a:p>
        </p:txBody>
      </p:sp>
      <p:sp>
        <p:nvSpPr>
          <p:cNvPr id="5" name="Text Placeholder 4"/>
          <p:cNvSpPr>
            <a:spLocks noGrp="1"/>
          </p:cNvSpPr>
          <p:nvPr>
            <p:ph type="body" idx="1"/>
          </p:nvPr>
        </p:nvSpPr>
        <p:spPr>
          <a:xfrm>
            <a:off x="685800" y="2485800"/>
            <a:ext cx="6629400" cy="446007"/>
          </a:xfrm>
        </p:spPr>
        <p:txBody>
          <a:bodyPr/>
          <a:lstStyle/>
          <a:p>
            <a:pPr algn="ctr">
              <a:spcAft>
                <a:spcPts val="600"/>
              </a:spcAft>
            </a:pPr>
            <a:r>
              <a:rPr lang="en-US" dirty="0" smtClean="0"/>
              <a:t>Who traveled the farthest?</a:t>
            </a:r>
            <a:endParaRPr lang="en-US" dirty="0"/>
          </a:p>
        </p:txBody>
      </p:sp>
      <p:sp>
        <p:nvSpPr>
          <p:cNvPr id="2" name="TextBox 1"/>
          <p:cNvSpPr txBox="1"/>
          <p:nvPr/>
        </p:nvSpPr>
        <p:spPr>
          <a:xfrm>
            <a:off x="1886227" y="877675"/>
            <a:ext cx="5154443" cy="1569660"/>
          </a:xfrm>
          <a:prstGeom prst="rect">
            <a:avLst/>
          </a:prstGeom>
          <a:noFill/>
        </p:spPr>
        <p:txBody>
          <a:bodyPr wrap="square" rtlCol="0">
            <a:spAutoFit/>
          </a:bodyPr>
          <a:lstStyle/>
          <a:p>
            <a:r>
              <a:rPr lang="en-US" sz="4800" dirty="0"/>
              <a:t>FUN FACT</a:t>
            </a:r>
            <a:br>
              <a:rPr lang="en-US" sz="4800" dirty="0"/>
            </a:br>
            <a:endParaRPr lang="en-US" sz="4800" dirty="0"/>
          </a:p>
        </p:txBody>
      </p:sp>
    </p:spTree>
    <p:extLst>
      <p:ext uri="{BB962C8B-B14F-4D97-AF65-F5344CB8AC3E}">
        <p14:creationId xmlns:p14="http://schemas.microsoft.com/office/powerpoint/2010/main" val="559507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 FACT</a:t>
            </a:r>
            <a:endParaRPr lang="en-US" dirty="0"/>
          </a:p>
        </p:txBody>
      </p:sp>
      <p:sp>
        <p:nvSpPr>
          <p:cNvPr id="5" name="Text Placeholder 4"/>
          <p:cNvSpPr>
            <a:spLocks noGrp="1"/>
          </p:cNvSpPr>
          <p:nvPr>
            <p:ph type="body" idx="1"/>
          </p:nvPr>
        </p:nvSpPr>
        <p:spPr/>
        <p:txBody>
          <a:bodyPr/>
          <a:lstStyle/>
          <a:p>
            <a:r>
              <a:rPr lang="en-US" dirty="0" smtClean="0"/>
              <a:t>??? % of the participants in this session were greeted when they arrived.</a:t>
            </a:r>
            <a:endParaRPr lang="en-US" dirty="0"/>
          </a:p>
        </p:txBody>
      </p:sp>
    </p:spTree>
    <p:extLst>
      <p:ext uri="{BB962C8B-B14F-4D97-AF65-F5344CB8AC3E}">
        <p14:creationId xmlns:p14="http://schemas.microsoft.com/office/powerpoint/2010/main" val="141091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Use existing data sets when you can</a:t>
            </a:r>
            <a:endParaRPr lang="en-US" dirty="0"/>
          </a:p>
        </p:txBody>
      </p:sp>
      <p:sp>
        <p:nvSpPr>
          <p:cNvPr id="5" name="Subtitle 4"/>
          <p:cNvSpPr>
            <a:spLocks noGrp="1"/>
          </p:cNvSpPr>
          <p:nvPr>
            <p:ph type="subTitle" idx="1"/>
          </p:nvPr>
        </p:nvSpPr>
        <p:spPr>
          <a:xfrm>
            <a:off x="433050" y="1544812"/>
            <a:ext cx="6480048" cy="1367721"/>
          </a:xfrm>
        </p:spPr>
        <p:txBody>
          <a:bodyPr/>
          <a:lstStyle/>
          <a:p>
            <a:r>
              <a:rPr lang="en-US" sz="2800" dirty="0" smtClean="0"/>
              <a:t>My biggest hint</a:t>
            </a:r>
            <a:r>
              <a:rPr lang="en-US" dirty="0" smtClean="0"/>
              <a:t>!</a:t>
            </a:r>
            <a:endParaRPr lang="en-US" dirty="0"/>
          </a:p>
        </p:txBody>
      </p:sp>
    </p:spTree>
    <p:extLst>
      <p:ext uri="{BB962C8B-B14F-4D97-AF65-F5344CB8AC3E}">
        <p14:creationId xmlns:p14="http://schemas.microsoft.com/office/powerpoint/2010/main" val="361747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185528"/>
            <a:ext cx="6739467" cy="730250"/>
          </a:xfrm>
        </p:spPr>
        <p:txBody>
          <a:bodyPr>
            <a:noAutofit/>
          </a:bodyPr>
          <a:lstStyle/>
          <a:p>
            <a:r>
              <a:rPr lang="en-US" sz="4000" dirty="0" smtClean="0"/>
              <a:t>Newborn Screening Data</a:t>
            </a:r>
            <a:endParaRPr lang="en-US" sz="4000" dirty="0"/>
          </a:p>
        </p:txBody>
      </p:sp>
      <p:sp>
        <p:nvSpPr>
          <p:cNvPr id="5" name="Content Placeholder 4"/>
          <p:cNvSpPr>
            <a:spLocks noGrp="1"/>
          </p:cNvSpPr>
          <p:nvPr>
            <p:ph sz="half" idx="1"/>
          </p:nvPr>
        </p:nvSpPr>
        <p:spPr/>
        <p:txBody>
          <a:bodyPr>
            <a:normAutofit/>
          </a:bodyPr>
          <a:lstStyle/>
          <a:p>
            <a:pPr marL="514350" indent="-514350">
              <a:buFont typeface="+mj-lt"/>
              <a:buAutoNum type="arabicPeriod"/>
            </a:pPr>
            <a:r>
              <a:rPr lang="en-US" dirty="0" smtClean="0"/>
              <a:t>Quick way to plot change over time for one hospital</a:t>
            </a:r>
          </a:p>
          <a:p>
            <a:pPr marL="514350" indent="-514350">
              <a:buFont typeface="+mj-lt"/>
              <a:buAutoNum type="arabicPeriod"/>
            </a:pPr>
            <a:r>
              <a:rPr lang="en-US" dirty="0"/>
              <a:t>Same or different from the county of origin</a:t>
            </a:r>
          </a:p>
          <a:p>
            <a:pPr marL="514350" indent="-514350">
              <a:buFont typeface="+mj-lt"/>
              <a:buAutoNum type="arabicPeriod"/>
            </a:pPr>
            <a:r>
              <a:rPr lang="en-US" dirty="0" smtClean="0"/>
              <a:t>Describe how it is the same or different from California</a:t>
            </a:r>
          </a:p>
        </p:txBody>
      </p:sp>
    </p:spTree>
    <p:extLst>
      <p:ext uri="{BB962C8B-B14F-4D97-AF65-F5344CB8AC3E}">
        <p14:creationId xmlns:p14="http://schemas.microsoft.com/office/powerpoint/2010/main" val="173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7467600" cy="547015"/>
          </a:xfrm>
        </p:spPr>
        <p:txBody>
          <a:bodyPr>
            <a:normAutofit fontScale="90000"/>
          </a:bodyPr>
          <a:lstStyle/>
          <a:p>
            <a:r>
              <a:rPr lang="en-US" dirty="0" smtClean="0"/>
              <a:t>Using Newborn Screening</a:t>
            </a:r>
            <a:endParaRPr lang="en-US" dirty="0"/>
          </a:p>
        </p:txBody>
      </p:sp>
      <p:sp>
        <p:nvSpPr>
          <p:cNvPr id="10" name="Content Placeholder 9"/>
          <p:cNvSpPr>
            <a:spLocks noGrp="1"/>
          </p:cNvSpPr>
          <p:nvPr>
            <p:ph sz="half" idx="1"/>
          </p:nvPr>
        </p:nvSpPr>
        <p:spPr>
          <a:xfrm>
            <a:off x="0" y="1600200"/>
            <a:ext cx="7339478" cy="4525963"/>
          </a:xfrm>
        </p:spPr>
        <p:txBody>
          <a:bodyPr/>
          <a:lstStyle/>
          <a:p>
            <a:r>
              <a:rPr lang="en-US" dirty="0" smtClean="0"/>
              <a:t>Locate the data:</a:t>
            </a:r>
          </a:p>
          <a:p>
            <a:endParaRPr lang="en-US" dirty="0"/>
          </a:p>
        </p:txBody>
      </p:sp>
      <p:pic>
        <p:nvPicPr>
          <p:cNvPr id="12" name="Picture 11" descr="NBS In Hospital Tab Screen Shot 2016-02-03 at 11.12.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054" y="1075361"/>
            <a:ext cx="5661167" cy="5614573"/>
          </a:xfrm>
          <a:prstGeom prst="rect">
            <a:avLst/>
          </a:prstGeom>
        </p:spPr>
      </p:pic>
    </p:spTree>
    <p:extLst>
      <p:ext uri="{BB962C8B-B14F-4D97-AF65-F5344CB8AC3E}">
        <p14:creationId xmlns:p14="http://schemas.microsoft.com/office/powerpoint/2010/main" val="7702283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First Things First-</a:t>
            </a:r>
            <a:br>
              <a:rPr lang="en-US" dirty="0" smtClean="0"/>
            </a:br>
            <a:r>
              <a:rPr lang="en-US" dirty="0" smtClean="0"/>
              <a:t>Collecting data</a:t>
            </a:r>
            <a:endParaRPr lang="en-US" dirty="0"/>
          </a:p>
        </p:txBody>
      </p:sp>
      <p:sp>
        <p:nvSpPr>
          <p:cNvPr id="5" name="Subtitle 4"/>
          <p:cNvSpPr>
            <a:spLocks noGrp="1"/>
          </p:cNvSpPr>
          <p:nvPr>
            <p:ph type="subTitle" idx="1"/>
          </p:nvPr>
        </p:nvSpPr>
        <p:spPr>
          <a:xfrm>
            <a:off x="433050" y="1544812"/>
            <a:ext cx="6480048" cy="1299988"/>
          </a:xfrm>
        </p:spPr>
        <p:txBody>
          <a:bodyPr>
            <a:normAutofit/>
          </a:bodyPr>
          <a:lstStyle/>
          <a:p>
            <a:r>
              <a:rPr lang="en-US" sz="2400" dirty="0" smtClean="0"/>
              <a:t>Your results are only as good as your data. </a:t>
            </a:r>
            <a:endParaRPr lang="en-US" sz="2400" dirty="0"/>
          </a:p>
        </p:txBody>
      </p:sp>
    </p:spTree>
    <p:extLst>
      <p:ext uri="{BB962C8B-B14F-4D97-AF65-F5344CB8AC3E}">
        <p14:creationId xmlns:p14="http://schemas.microsoft.com/office/powerpoint/2010/main" val="72192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of Occurrence 2014</a:t>
            </a:r>
            <a:endParaRPr lang="en-US" dirty="0"/>
          </a:p>
        </p:txBody>
      </p:sp>
      <p:pic>
        <p:nvPicPr>
          <p:cNvPr id="5" name="Content Placeholder 4" descr="NBS In Hospital Rates Screen Shot 2016-02-03 at 11.13.16 PM.png"/>
          <p:cNvPicPr>
            <a:picLocks noGrp="1" noChangeAspect="1"/>
          </p:cNvPicPr>
          <p:nvPr>
            <p:ph sz="half" idx="1"/>
          </p:nvPr>
        </p:nvPicPr>
        <p:blipFill>
          <a:blip r:embed="rId2">
            <a:extLst>
              <a:ext uri="{28A0092B-C50C-407E-A947-70E740481C1C}">
                <a14:useLocalDpi xmlns:a14="http://schemas.microsoft.com/office/drawing/2010/main" val="0"/>
              </a:ext>
            </a:extLst>
          </a:blip>
          <a:srcRect t="-24912" b="-24912"/>
          <a:stretch>
            <a:fillRect/>
          </a:stretch>
        </p:blipFill>
        <p:spPr>
          <a:xfrm>
            <a:off x="690994" y="143920"/>
            <a:ext cx="8074204" cy="7493716"/>
          </a:xfr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23026704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page gives California </a:t>
            </a:r>
            <a:endParaRPr lang="en-US" dirty="0"/>
          </a:p>
        </p:txBody>
      </p:sp>
      <p:pic>
        <p:nvPicPr>
          <p:cNvPr id="5" name="Content Placeholder 4" descr="NBS California Screen Shot 2016-02-03 at 11.13.41 PM.png"/>
          <p:cNvPicPr>
            <a:picLocks noGrp="1" noChangeAspect="1"/>
          </p:cNvPicPr>
          <p:nvPr>
            <p:ph sz="half" idx="1"/>
          </p:nvPr>
        </p:nvPicPr>
        <p:blipFill>
          <a:blip r:embed="rId2">
            <a:extLst>
              <a:ext uri="{28A0092B-C50C-407E-A947-70E740481C1C}">
                <a14:useLocalDpi xmlns:a14="http://schemas.microsoft.com/office/drawing/2010/main" val="0"/>
              </a:ext>
            </a:extLst>
          </a:blip>
          <a:srcRect t="-48612" b="-48612"/>
          <a:stretch>
            <a:fillRect/>
          </a:stretch>
        </p:blipFill>
        <p:spPr>
          <a:xfrm>
            <a:off x="270444" y="-840326"/>
            <a:ext cx="8686800" cy="9056854"/>
          </a:xfrm>
        </p:spPr>
      </p:pic>
    </p:spTree>
    <p:extLst>
      <p:ext uri="{BB962C8B-B14F-4D97-AF65-F5344CB8AC3E}">
        <p14:creationId xmlns:p14="http://schemas.microsoft.com/office/powerpoint/2010/main" val="149597977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Counties are listed alphabetically</a:t>
            </a:r>
            <a:endParaRPr lang="en-US" dirty="0"/>
          </a:p>
        </p:txBody>
      </p:sp>
      <p:pic>
        <p:nvPicPr>
          <p:cNvPr id="5" name="Content Placeholder 4" descr="NBS Merced Screen Shot 2016-02-03 at 11.15.02 PM.png"/>
          <p:cNvPicPr>
            <a:picLocks noGrp="1" noChangeAspect="1"/>
          </p:cNvPicPr>
          <p:nvPr>
            <p:ph sz="half" idx="1"/>
          </p:nvPr>
        </p:nvPicPr>
        <p:blipFill>
          <a:blip r:embed="rId2">
            <a:extLst>
              <a:ext uri="{28A0092B-C50C-407E-A947-70E740481C1C}">
                <a14:useLocalDpi xmlns:a14="http://schemas.microsoft.com/office/drawing/2010/main" val="0"/>
              </a:ext>
            </a:extLst>
          </a:blip>
          <a:srcRect t="-91545" b="-91545"/>
          <a:stretch>
            <a:fillRect/>
          </a:stretch>
        </p:blipFill>
        <p:spPr>
          <a:xfrm>
            <a:off x="-401679" y="-2278219"/>
            <a:ext cx="9610888" cy="11465791"/>
          </a:xfrm>
        </p:spPr>
      </p:pic>
    </p:spTree>
    <p:extLst>
      <p:ext uri="{BB962C8B-B14F-4D97-AF65-F5344CB8AC3E}">
        <p14:creationId xmlns:p14="http://schemas.microsoft.com/office/powerpoint/2010/main" val="153470525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your graph in Excel</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descr="Screen Shot 2016-02-03 at 11.28.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07" y="1600200"/>
            <a:ext cx="8385307" cy="5257800"/>
          </a:xfrm>
          <a:prstGeom prst="rect">
            <a:avLst/>
          </a:prstGeom>
        </p:spPr>
      </p:pic>
    </p:spTree>
    <p:extLst>
      <p:ext uri="{BB962C8B-B14F-4D97-AF65-F5344CB8AC3E}">
        <p14:creationId xmlns:p14="http://schemas.microsoft.com/office/powerpoint/2010/main" val="2029312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all track something.</a:t>
            </a:r>
            <a:endParaRPr lang="en-US" dirty="0"/>
          </a:p>
        </p:txBody>
      </p:sp>
      <p:sp>
        <p:nvSpPr>
          <p:cNvPr id="3" name="Content Placeholder 2"/>
          <p:cNvSpPr>
            <a:spLocks noGrp="1"/>
          </p:cNvSpPr>
          <p:nvPr>
            <p:ph sz="half" idx="1"/>
          </p:nvPr>
        </p:nvSpPr>
        <p:spPr>
          <a:xfrm>
            <a:off x="457200" y="1600200"/>
            <a:ext cx="8189564" cy="4525963"/>
          </a:xfrm>
        </p:spPr>
        <p:txBody>
          <a:bodyPr/>
          <a:lstStyle/>
          <a:p>
            <a:r>
              <a:rPr lang="en-US" dirty="0" smtClean="0"/>
              <a:t>As you track variables over time, you are looking for emerging trends. </a:t>
            </a:r>
          </a:p>
          <a:p>
            <a:r>
              <a:rPr lang="en-US" dirty="0" smtClean="0"/>
              <a:t>Data can tell a powerful story. </a:t>
            </a:r>
            <a:endParaRPr lang="en-US" dirty="0"/>
          </a:p>
        </p:txBody>
      </p:sp>
    </p:spTree>
    <p:extLst>
      <p:ext uri="{BB962C8B-B14F-4D97-AF65-F5344CB8AC3E}">
        <p14:creationId xmlns:p14="http://schemas.microsoft.com/office/powerpoint/2010/main" val="110325092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368967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fontScale="90000"/>
          </a:bodyPr>
          <a:lstStyle/>
          <a:p>
            <a:r>
              <a:rPr lang="en-US" dirty="0" smtClean="0"/>
              <a:t>Let’s start with the hardest stuff… </a:t>
            </a:r>
            <a:endParaRPr lang="en-US" dirty="0"/>
          </a:p>
        </p:txBody>
      </p:sp>
      <p:sp>
        <p:nvSpPr>
          <p:cNvPr id="3" name="Content Placeholder 2"/>
          <p:cNvSpPr>
            <a:spLocks noGrp="1"/>
          </p:cNvSpPr>
          <p:nvPr>
            <p:ph idx="1"/>
          </p:nvPr>
        </p:nvSpPr>
        <p:spPr>
          <a:xfrm>
            <a:off x="457199" y="1600200"/>
            <a:ext cx="8195733" cy="4525963"/>
          </a:xfrm>
        </p:spPr>
        <p:txBody>
          <a:bodyPr/>
          <a:lstStyle/>
          <a:p>
            <a:pPr marL="0" indent="0">
              <a:buNone/>
            </a:pPr>
            <a:r>
              <a:rPr lang="en-US" dirty="0" smtClean="0"/>
              <a:t>Preparing for this work:</a:t>
            </a:r>
          </a:p>
          <a:p>
            <a:pPr marL="457200" indent="-457200"/>
            <a:r>
              <a:rPr lang="en-US" dirty="0" smtClean="0"/>
              <a:t>If you are conducting patient or staff interviews, I strongly recommend taking a 1-2 hour class on PROTECTING HUMAN SUBJECTS.</a:t>
            </a:r>
          </a:p>
          <a:p>
            <a:pPr marL="457200" indent="-457200"/>
            <a:r>
              <a:rPr lang="en-US" dirty="0" smtClean="0"/>
              <a:t>If you plan to publish, you need approval from an INTERNAL REVIEW BOARD (IRB)</a:t>
            </a:r>
            <a:endParaRPr lang="en-US" dirty="0"/>
          </a:p>
        </p:txBody>
      </p:sp>
    </p:spTree>
    <p:extLst>
      <p:ext uri="{BB962C8B-B14F-4D97-AF65-F5344CB8AC3E}">
        <p14:creationId xmlns:p14="http://schemas.microsoft.com/office/powerpoint/2010/main" val="4150380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you need “Human Subjects” training?</a:t>
            </a:r>
            <a:endParaRPr lang="en-US" dirty="0"/>
          </a:p>
        </p:txBody>
      </p:sp>
      <p:sp>
        <p:nvSpPr>
          <p:cNvPr id="3" name="Content Placeholder 2"/>
          <p:cNvSpPr>
            <a:spLocks noGrp="1"/>
          </p:cNvSpPr>
          <p:nvPr>
            <p:ph idx="1"/>
          </p:nvPr>
        </p:nvSpPr>
        <p:spPr>
          <a:xfrm>
            <a:off x="304801" y="2039288"/>
            <a:ext cx="8297332" cy="4086875"/>
          </a:xfrm>
        </p:spPr>
        <p:txBody>
          <a:bodyPr>
            <a:normAutofit/>
          </a:bodyPr>
          <a:lstStyle/>
          <a:p>
            <a:r>
              <a:rPr lang="en-US" dirty="0" smtClean="0"/>
              <a:t>To ensure you don’t overstep a patient’s rights. </a:t>
            </a:r>
          </a:p>
          <a:p>
            <a:r>
              <a:rPr lang="en-US" dirty="0" smtClean="0"/>
              <a:t>To protect vulnerable people and health information. </a:t>
            </a:r>
          </a:p>
          <a:p>
            <a:r>
              <a:rPr lang="en-US" dirty="0" smtClean="0"/>
              <a:t>To protect you and your work.</a:t>
            </a:r>
          </a:p>
          <a:p>
            <a:pPr marL="36576" indent="0">
              <a:buNone/>
            </a:pPr>
            <a:endParaRPr lang="en-US" dirty="0"/>
          </a:p>
        </p:txBody>
      </p:sp>
    </p:spTree>
    <p:extLst>
      <p:ext uri="{BB962C8B-B14F-4D97-AF65-F5344CB8AC3E}">
        <p14:creationId xmlns:p14="http://schemas.microsoft.com/office/powerpoint/2010/main" val="42225671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219"/>
            <a:ext cx="7840133" cy="1086771"/>
          </a:xfrm>
        </p:spPr>
        <p:txBody>
          <a:bodyPr>
            <a:normAutofit/>
          </a:bodyPr>
          <a:lstStyle/>
          <a:p>
            <a:r>
              <a:rPr lang="en-US" dirty="0" smtClean="0"/>
              <a:t>Informing your participant </a:t>
            </a:r>
            <a:endParaRPr lang="en-US" dirty="0"/>
          </a:p>
        </p:txBody>
      </p:sp>
      <p:sp>
        <p:nvSpPr>
          <p:cNvPr id="7" name="TextBox 6"/>
          <p:cNvSpPr txBox="1"/>
          <p:nvPr/>
        </p:nvSpPr>
        <p:spPr>
          <a:xfrm>
            <a:off x="133672" y="5758509"/>
            <a:ext cx="8822352" cy="830997"/>
          </a:xfrm>
          <a:prstGeom prst="rect">
            <a:avLst/>
          </a:prstGeom>
          <a:noFill/>
        </p:spPr>
        <p:txBody>
          <a:bodyPr wrap="square" rtlCol="0">
            <a:spAutoFit/>
          </a:bodyPr>
          <a:lstStyle/>
          <a:p>
            <a:r>
              <a:rPr lang="en-US" sz="2400" i="1" dirty="0" smtClean="0"/>
              <a:t>This information could be done verbally if you are interviewing patients.  </a:t>
            </a:r>
            <a:endParaRPr lang="en-US" sz="2400" i="1" dirty="0"/>
          </a:p>
        </p:txBody>
      </p:sp>
      <p:pic>
        <p:nvPicPr>
          <p:cNvPr id="3" name="Picture 2" descr="16.02.03 Screen Shot Surv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35" y="1410990"/>
            <a:ext cx="6903832" cy="4254463"/>
          </a:xfrm>
          <a:prstGeom prst="rect">
            <a:avLst/>
          </a:prstGeom>
        </p:spPr>
      </p:pic>
    </p:spTree>
    <p:extLst>
      <p:ext uri="{BB962C8B-B14F-4D97-AF65-F5344CB8AC3E}">
        <p14:creationId xmlns:p14="http://schemas.microsoft.com/office/powerpoint/2010/main" val="200865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bce42044-d215-4411-b5e8-e1116c65ecd2"/>
</p:tagLst>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6096</TotalTime>
  <Words>3168</Words>
  <Application>Microsoft Macintosh PowerPoint</Application>
  <PresentationFormat>On-screen Show (4:3)</PresentationFormat>
  <Paragraphs>284</Paragraphs>
  <Slides>65</Slides>
  <Notes>36</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Technic</vt:lpstr>
      <vt:lpstr>Are We Moving Forward or Sliding Back?</vt:lpstr>
      <vt:lpstr>Why track progress?  To answer these questions…</vt:lpstr>
      <vt:lpstr>Will you survey, review charts, interview? Will you publish or share your results?</vt:lpstr>
      <vt:lpstr>Why is it important?</vt:lpstr>
      <vt:lpstr>Goals</vt:lpstr>
      <vt:lpstr>First Things First- Collecting data</vt:lpstr>
      <vt:lpstr>Let’s start with the hardest stuff… </vt:lpstr>
      <vt:lpstr>Why do you need “Human Subjects” training?</vt:lpstr>
      <vt:lpstr>Informing your participant </vt:lpstr>
      <vt:lpstr>Quality Improvement (QI)  vs Research</vt:lpstr>
      <vt:lpstr>Why?</vt:lpstr>
      <vt:lpstr>WHEW!!</vt:lpstr>
      <vt:lpstr>PowerPoint Presentation</vt:lpstr>
      <vt:lpstr> DATA Collection TOOLs</vt:lpstr>
      <vt:lpstr>Types of data</vt:lpstr>
      <vt:lpstr>Sample Survey Questions</vt:lpstr>
      <vt:lpstr>Sample Questions</vt:lpstr>
      <vt:lpstr>Defining your Methods</vt:lpstr>
      <vt:lpstr>The “Methods Sheet” </vt:lpstr>
      <vt:lpstr>Sample Survey “Methods Sheet”</vt:lpstr>
      <vt:lpstr>Conducting a Survey</vt:lpstr>
      <vt:lpstr>Conducting a Chart Review  </vt:lpstr>
      <vt:lpstr>Conducting Interviews </vt:lpstr>
      <vt:lpstr>Sampling a Population</vt:lpstr>
      <vt:lpstr>PowerPoint Presentation</vt:lpstr>
      <vt:lpstr>Types of Sampling</vt:lpstr>
      <vt:lpstr>Final thoughts about Sampling</vt:lpstr>
      <vt:lpstr>Let’s look at Today’s Survey</vt:lpstr>
      <vt:lpstr>We wanted 40 surveys.   We did not know the size of our “population”. </vt:lpstr>
      <vt:lpstr>CLEANING and Entering YOUR data</vt:lpstr>
      <vt:lpstr>Step 1: </vt:lpstr>
      <vt:lpstr>Step 2: </vt:lpstr>
      <vt:lpstr>PowerPoint Presentation</vt:lpstr>
      <vt:lpstr>PowerPoint Presentation</vt:lpstr>
      <vt:lpstr>PowerPoint Presentation</vt:lpstr>
      <vt:lpstr>Step 3: </vt:lpstr>
      <vt:lpstr>PowerPoint Presentation</vt:lpstr>
      <vt:lpstr>PowerPoint Presentation</vt:lpstr>
      <vt:lpstr>Communicating Clearly</vt:lpstr>
      <vt:lpstr>While I find out how our data looks, I invite you to discuss the following data slides and see what it is telling us.</vt:lpstr>
      <vt:lpstr>PowerPoint Presentation</vt:lpstr>
      <vt:lpstr>Let’s look at our data</vt:lpstr>
      <vt:lpstr>Easiest method:  Count your responses</vt:lpstr>
      <vt:lpstr>Percentages</vt:lpstr>
      <vt:lpstr>Simplify categories by showing your “targeted responses” versus “other”</vt:lpstr>
      <vt:lpstr>Using percentages to track change over time</vt:lpstr>
      <vt:lpstr>Common Errors</vt:lpstr>
      <vt:lpstr>No column titles, % not converted, 5 questions on one graphs.</vt:lpstr>
      <vt:lpstr>Combining # with % on same graph</vt:lpstr>
      <vt:lpstr>“Small numbers”  </vt:lpstr>
      <vt:lpstr>“Small numbers”  Combining months</vt:lpstr>
      <vt:lpstr>Communicating Simply</vt:lpstr>
      <vt:lpstr>PowerPoint Presentation</vt:lpstr>
      <vt:lpstr>PowerPoint Presentation</vt:lpstr>
      <vt:lpstr>Oops! Remember, we cannot share individual responses, even for fun. </vt:lpstr>
      <vt:lpstr>FUN FACT</vt:lpstr>
      <vt:lpstr>Use existing data sets when you can</vt:lpstr>
      <vt:lpstr>Newborn Screening Data</vt:lpstr>
      <vt:lpstr>Using Newborn Screening</vt:lpstr>
      <vt:lpstr>Hospital of Occurrence 2014</vt:lpstr>
      <vt:lpstr>First page gives California </vt:lpstr>
      <vt:lpstr>Counties are listed alphabetically</vt:lpstr>
      <vt:lpstr>Build your graph in Excel</vt:lpstr>
      <vt:lpstr>We can all track something.</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carol/melcher</dc:creator>
  <cp:lastModifiedBy>carol/melcher</cp:lastModifiedBy>
  <cp:revision>111</cp:revision>
  <dcterms:created xsi:type="dcterms:W3CDTF">2016-01-23T16:07:07Z</dcterms:created>
  <dcterms:modified xsi:type="dcterms:W3CDTF">2016-08-02T19:24:49Z</dcterms:modified>
</cp:coreProperties>
</file>