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omments/comment3.xml" ContentType="application/vnd.openxmlformats-officedocument.presentationml.comments+xml"/>
  <Override PartName="/ppt/notesSlides/notesSlide28.xml" ContentType="application/vnd.openxmlformats-officedocument.presentationml.notesSlide+xml"/>
  <Override PartName="/ppt/comments/comment4.xml" ContentType="application/vnd.openxmlformats-officedocument.presentationml.comments+xml"/>
  <Override PartName="/ppt/notesSlides/notesSlide29.xml" ContentType="application/vnd.openxmlformats-officedocument.presentationml.notesSlide+xml"/>
  <Override PartName="/ppt/comments/comment5.xml" ContentType="application/vnd.openxmlformats-officedocument.presentationml.comments+xml"/>
  <Override PartName="/ppt/notesSlides/notesSlide30.xml" ContentType="application/vnd.openxmlformats-officedocument.presentationml.notesSlide+xml"/>
  <Override PartName="/ppt/comments/comment6.xml" ContentType="application/vnd.openxmlformats-officedocument.presentationml.comment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omments/comment7.xml" ContentType="application/vnd.openxmlformats-officedocument.presentationml.comment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omments/comment8.xml" ContentType="application/vnd.openxmlformats-officedocument.presentationml.comments+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62"/>
  </p:notesMasterIdLst>
  <p:handoutMasterIdLst>
    <p:handoutMasterId r:id="rId63"/>
  </p:handoutMasterIdLst>
  <p:sldIdLst>
    <p:sldId id="655" r:id="rId2"/>
    <p:sldId id="705" r:id="rId3"/>
    <p:sldId id="606" r:id="rId4"/>
    <p:sldId id="654" r:id="rId5"/>
    <p:sldId id="642" r:id="rId6"/>
    <p:sldId id="667" r:id="rId7"/>
    <p:sldId id="668" r:id="rId8"/>
    <p:sldId id="669" r:id="rId9"/>
    <p:sldId id="656" r:id="rId10"/>
    <p:sldId id="674" r:id="rId11"/>
    <p:sldId id="260" r:id="rId12"/>
    <p:sldId id="657" r:id="rId13"/>
    <p:sldId id="658" r:id="rId14"/>
    <p:sldId id="675" r:id="rId15"/>
    <p:sldId id="676" r:id="rId16"/>
    <p:sldId id="677" r:id="rId17"/>
    <p:sldId id="679" r:id="rId18"/>
    <p:sldId id="680" r:id="rId19"/>
    <p:sldId id="687" r:id="rId20"/>
    <p:sldId id="659" r:id="rId21"/>
    <p:sldId id="695" r:id="rId22"/>
    <p:sldId id="412" r:id="rId23"/>
    <p:sldId id="472" r:id="rId24"/>
    <p:sldId id="700" r:id="rId25"/>
    <p:sldId id="701" r:id="rId26"/>
    <p:sldId id="702" r:id="rId27"/>
    <p:sldId id="703" r:id="rId28"/>
    <p:sldId id="660" r:id="rId29"/>
    <p:sldId id="681" r:id="rId30"/>
    <p:sldId id="683" r:id="rId31"/>
    <p:sldId id="704" r:id="rId32"/>
    <p:sldId id="256" r:id="rId33"/>
    <p:sldId id="258" r:id="rId34"/>
    <p:sldId id="410" r:id="rId35"/>
    <p:sldId id="706" r:id="rId36"/>
    <p:sldId id="353" r:id="rId37"/>
    <p:sldId id="411" r:id="rId38"/>
    <p:sldId id="301" r:id="rId39"/>
    <p:sldId id="259" r:id="rId40"/>
    <p:sldId id="261" r:id="rId41"/>
    <p:sldId id="386" r:id="rId42"/>
    <p:sldId id="337" r:id="rId43"/>
    <p:sldId id="311" r:id="rId44"/>
    <p:sldId id="331" r:id="rId45"/>
    <p:sldId id="257" r:id="rId46"/>
    <p:sldId id="265" r:id="rId47"/>
    <p:sldId id="406" r:id="rId48"/>
    <p:sldId id="312" r:id="rId49"/>
    <p:sldId id="313" r:id="rId50"/>
    <p:sldId id="673" r:id="rId51"/>
    <p:sldId id="263" r:id="rId52"/>
    <p:sldId id="264" r:id="rId53"/>
    <p:sldId id="314" r:id="rId54"/>
    <p:sldId id="279" r:id="rId55"/>
    <p:sldId id="284" r:id="rId56"/>
    <p:sldId id="317" r:id="rId57"/>
    <p:sldId id="340" r:id="rId58"/>
    <p:sldId id="689" r:id="rId59"/>
    <p:sldId id="666" r:id="rId60"/>
    <p:sldId id="707" r:id="rId6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rriquez,Amy" initials="T" lastIdx="15"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08"/>
    <p:restoredTop sz="94687"/>
  </p:normalViewPr>
  <p:slideViewPr>
    <p:cSldViewPr>
      <p:cViewPr>
        <p:scale>
          <a:sx n="87" d="100"/>
          <a:sy n="87" d="100"/>
        </p:scale>
        <p:origin x="1512" y="568"/>
      </p:cViewPr>
      <p:guideLst>
        <p:guide orient="horz" pos="2160"/>
        <p:guide pos="2880"/>
      </p:guideLst>
    </p:cSldViewPr>
  </p:slideViewPr>
  <p:outlineViewPr>
    <p:cViewPr>
      <p:scale>
        <a:sx n="33" d="100"/>
        <a:sy n="33" d="100"/>
      </p:scale>
      <p:origin x="0" y="-5816"/>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oleObject" Target="file:////Users/carolmelcher/Documents/2.%20WORK/2.%20Work%20San%20Bernardino/Work%20San%20Bernardino%202020/%23%20of%20Baby%20Friendly%20Hospital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tx>
            <c:strRef>
              <c:f>'# of Baby-Friendly Hospitals'!$A$17</c:f>
              <c:strCache>
                <c:ptCount val="1"/>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 of Baby-Friendly Hospitals'!$B$1:$X$1</c:f>
              <c:numCache>
                <c:formatCode>General</c:formatCode>
                <c:ptCount val="23"/>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numCache>
            </c:numRef>
          </c:cat>
          <c:val>
            <c:numRef>
              <c:f>'# of Baby-Friendly Hospitals'!$B$17:$X$17</c:f>
              <c:numCache>
                <c:formatCode>General</c:formatCode>
                <c:ptCount val="23"/>
                <c:pt idx="0">
                  <c:v>1</c:v>
                </c:pt>
                <c:pt idx="1">
                  <c:v>1</c:v>
                </c:pt>
                <c:pt idx="2">
                  <c:v>1</c:v>
                </c:pt>
                <c:pt idx="3">
                  <c:v>1</c:v>
                </c:pt>
                <c:pt idx="4">
                  <c:v>1</c:v>
                </c:pt>
                <c:pt idx="5">
                  <c:v>3</c:v>
                </c:pt>
                <c:pt idx="6">
                  <c:v>5</c:v>
                </c:pt>
                <c:pt idx="7">
                  <c:v>8</c:v>
                </c:pt>
                <c:pt idx="8">
                  <c:v>9</c:v>
                </c:pt>
                <c:pt idx="9">
                  <c:v>12</c:v>
                </c:pt>
                <c:pt idx="10">
                  <c:v>14</c:v>
                </c:pt>
                <c:pt idx="11">
                  <c:v>17</c:v>
                </c:pt>
                <c:pt idx="12">
                  <c:v>21</c:v>
                </c:pt>
                <c:pt idx="13">
                  <c:v>29</c:v>
                </c:pt>
                <c:pt idx="14">
                  <c:v>39</c:v>
                </c:pt>
                <c:pt idx="15">
                  <c:v>41</c:v>
                </c:pt>
                <c:pt idx="16">
                  <c:v>49</c:v>
                </c:pt>
                <c:pt idx="17">
                  <c:v>57</c:v>
                </c:pt>
                <c:pt idx="18">
                  <c:v>66</c:v>
                </c:pt>
                <c:pt idx="19">
                  <c:v>77</c:v>
                </c:pt>
                <c:pt idx="20">
                  <c:v>88</c:v>
                </c:pt>
                <c:pt idx="21">
                  <c:v>95</c:v>
                </c:pt>
                <c:pt idx="22">
                  <c:v>96</c:v>
                </c:pt>
              </c:numCache>
            </c:numRef>
          </c:val>
          <c:smooth val="0"/>
          <c:extLst>
            <c:ext xmlns:c16="http://schemas.microsoft.com/office/drawing/2014/chart" uri="{C3380CC4-5D6E-409C-BE32-E72D297353CC}">
              <c16:uniqueId val="{00000000-BEA7-774C-A994-1D384D259C7D}"/>
            </c:ext>
          </c:extLst>
        </c:ser>
        <c:dLbls>
          <c:dLblPos val="ctr"/>
          <c:showLegendKey val="0"/>
          <c:showVal val="1"/>
          <c:showCatName val="0"/>
          <c:showSerName val="0"/>
          <c:showPercent val="0"/>
          <c:showBubbleSize val="0"/>
        </c:dLbls>
        <c:marker val="1"/>
        <c:smooth val="0"/>
        <c:axId val="406716992"/>
        <c:axId val="341503136"/>
      </c:lineChart>
      <c:catAx>
        <c:axId val="40671699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341503136"/>
        <c:crosses val="autoZero"/>
        <c:auto val="1"/>
        <c:lblAlgn val="ctr"/>
        <c:lblOffset val="100"/>
        <c:noMultiLvlLbl val="0"/>
      </c:catAx>
      <c:valAx>
        <c:axId val="341503136"/>
        <c:scaling>
          <c:orientation val="minMax"/>
          <c:max val="100"/>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406716992"/>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6-01-29T14:14:46.739" idx="1">
    <p:pos x="5088" y="776"/>
    <p:text>I would make sure to insert a screenshot in the "preview mode or "ignore" the underlined section. (case has green squiggly line and your email has red)</p:text>
    <p:extLst>
      <p:ext uri="{C676402C-5697-4E1C-873F-D02D1690AC5C}">
        <p15:threadingInfo xmlns:p15="http://schemas.microsoft.com/office/powerpoint/2012/main" timeZoneBias="480"/>
      </p:ext>
    </p:extLst>
  </p:cm>
  <p:cm authorId="1" dt="2016-01-29T14:16:28.873" idx="2">
    <p:pos x="4496" y="324"/>
    <p:text>Removed . after participant</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6-01-29T14:17:27.997" idx="3">
    <p:pos x="4021" y="134"/>
    <p:text>Updated the QI abbreviation</p:text>
    <p:extLst>
      <p:ext uri="{C676402C-5697-4E1C-873F-D02D1690AC5C}">
        <p15:threadingInfo xmlns:p15="http://schemas.microsoft.com/office/powerpoint/2012/main" timeZoneBias="480"/>
      </p:ext>
    </p:extLst>
  </p:cm>
  <p:cm authorId="1" dt="2016-01-29T14:18:03.647" idx="4">
    <p:pos x="962" y="1214"/>
    <p:text>I'm not sure what IRB stands for...I would define it first and then use the abbreviation</p:text>
    <p:extLst>
      <p:ext uri="{C676402C-5697-4E1C-873F-D02D1690AC5C}">
        <p15:threadingInfo xmlns:p15="http://schemas.microsoft.com/office/powerpoint/2012/main" timeZoneBias="480"/>
      </p:ext>
    </p:extLst>
  </p:cm>
  <p:cm authorId="1" dt="2016-01-29T14:18:58.948" idx="5">
    <p:pos x="10" y="10"/>
    <p:text>I took off the extra text boxes from the slide and also a few extra (unneeded periods)</p:text>
    <p:extLst>
      <p:ext uri="{C676402C-5697-4E1C-873F-D02D1690AC5C}">
        <p15:threadingInfo xmlns:p15="http://schemas.microsoft.com/office/powerpoint/2012/main" timeZoneBias="4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6-01-29T14:26:36.793" idx="6">
    <p:pos x="2298" y="2265"/>
    <p:text>I've heard a good way to describe discrete (or attribute) data is data results from characteristics that can be counted a whole number into to meaningful categories.  An example is yes/no or the number of times a value is rolled on a pair of dice, number of people, etc</p:text>
    <p:extLst>
      <p:ext uri="{C676402C-5697-4E1C-873F-D02D1690AC5C}">
        <p15:threadingInfo xmlns:p15="http://schemas.microsoft.com/office/powerpoint/2012/main" timeZoneBias="480"/>
      </p:ext>
    </p:extLst>
  </p:cm>
  <p:cm authorId="1" dt="2016-01-29T14:29:46.474" idx="7">
    <p:pos x="1812" y="3210"/>
    <p:text>Continuous (or variable) data is data results from characteristics that can be measured (such as lenght, diameter, time, etc)</p:text>
    <p:extLst>
      <p:ext uri="{C676402C-5697-4E1C-873F-D02D1690AC5C}">
        <p15:threadingInfo xmlns:p15="http://schemas.microsoft.com/office/powerpoint/2012/main" timeZoneBias="4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6-01-29T14:34:07.586" idx="8">
    <p:pos x="5601" y="-736"/>
    <p:text>Make sure to include the responses available on the form (Yes/no)...as I am assuming that is what the boxes are for after Q 1, &amp; 3</p:text>
    <p:extLst>
      <p:ext uri="{C676402C-5697-4E1C-873F-D02D1690AC5C}">
        <p15:threadingInfo xmlns:p15="http://schemas.microsoft.com/office/powerpoint/2012/main" timeZoneBias="48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6-01-29T14:50:04.144" idx="14">
    <p:pos x="5760" y="893"/>
    <p:text>Should B12 be formated as a percent instead of just a number?</p:text>
    <p:extLst>
      <p:ext uri="{C676402C-5697-4E1C-873F-D02D1690AC5C}">
        <p15:threadingInfo xmlns:p15="http://schemas.microsoft.com/office/powerpoint/2012/main" timeZoneBias="480"/>
      </p:ext>
    </p:extLst>
  </p:cm>
  <p:cm authorId="1" dt="2016-01-29T14:51:00.108" idx="15">
    <p:pos x="10" y="10"/>
    <p:text>Also, maybe have the tab on the "Home" rather than "Charts"</p:text>
    <p:extLst>
      <p:ext uri="{C676402C-5697-4E1C-873F-D02D1690AC5C}">
        <p15:threadingInfo xmlns:p15="http://schemas.microsoft.com/office/powerpoint/2012/main" timeZoneBias="48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6-01-29T14:37:06.865" idx="9">
    <p:pos x="3734" y="3967"/>
    <p:text>When using a Likert scale ( such as the one you have here) make sure to include a neutral response other wise you may also bias the responses. For example:   1.Very helpful
2.Somewhat helpful
3.Neither helpful nor unhelpful
4.Somewhat unhelpful
5.Very unhlepful</p:text>
    <p:extLst>
      <p:ext uri="{C676402C-5697-4E1C-873F-D02D1690AC5C}">
        <p15:threadingInfo xmlns:p15="http://schemas.microsoft.com/office/powerpoint/2012/main" timeZoneBias="48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6-01-29T14:41:27.545" idx="10">
    <p:pos x="10" y="10"/>
    <p:text>again with the green squiggly lines (under count &amp; aggregate)</p:text>
    <p:extLst>
      <p:ext uri="{C676402C-5697-4E1C-873F-D02D1690AC5C}">
        <p15:threadingInfo xmlns:p15="http://schemas.microsoft.com/office/powerpoint/2012/main" timeZoneBias="48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6-01-29T14:47:17.446" idx="13">
    <p:pos x="4802" y="3184"/>
    <p:text>editied format to make it easier to read</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41077D6-E15B-CA41-B71D-0BE795583CC3}" type="datetimeFigureOut">
              <a:rPr lang="en-US" smtClean="0"/>
              <a:t>1/27/20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27B0DBA-516B-8F49-9069-DB06E146E263}" type="slidenum">
              <a:rPr lang="en-US" smtClean="0"/>
              <a:t>‹#›</a:t>
            </a:fld>
            <a:endParaRPr lang="en-US"/>
          </a:p>
        </p:txBody>
      </p:sp>
    </p:spTree>
    <p:extLst>
      <p:ext uri="{BB962C8B-B14F-4D97-AF65-F5344CB8AC3E}">
        <p14:creationId xmlns:p14="http://schemas.microsoft.com/office/powerpoint/2010/main" val="2151784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1024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952328D-C4B6-4E36-B4FF-C1BC3E60102A}" type="slidenum">
              <a:rPr lang="en-US"/>
              <a:pPr/>
              <a:t>‹#›</a:t>
            </a:fld>
            <a:endParaRPr lang="en-US" dirty="0"/>
          </a:p>
        </p:txBody>
      </p:sp>
    </p:spTree>
    <p:extLst>
      <p:ext uri="{BB962C8B-B14F-4D97-AF65-F5344CB8AC3E}">
        <p14:creationId xmlns:p14="http://schemas.microsoft.com/office/powerpoint/2010/main" val="123926254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pPr>
              <a:defRPr/>
            </a:pPr>
            <a:fld id="{126E118B-1B3C-9348-AFE8-AE58177BF815}" type="slidenum">
              <a:rPr lang="en-US"/>
              <a:pPr>
                <a:defRPr/>
              </a:pPr>
              <a:t>3</a:t>
            </a:fld>
            <a:endParaRPr lang="en-US"/>
          </a:p>
        </p:txBody>
      </p:sp>
      <p:sp>
        <p:nvSpPr>
          <p:cNvPr id="18329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8329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D29D5F2-5309-664B-B6B9-A3224F394634}"/>
              </a:ext>
            </a:extLst>
          </p:cNvPr>
          <p:cNvSpPr>
            <a:spLocks noGrp="1"/>
          </p:cNvSpPr>
          <p:nvPr>
            <p:ph type="body" idx="1"/>
          </p:nvPr>
        </p:nvSpPr>
        <p:spPr/>
        <p:txBody>
          <a:bodyPr/>
          <a:lstStyle/>
          <a:p>
            <a:r>
              <a:rPr lang="en-US" dirty="0"/>
              <a:t>This is the foundational reason the Sate of California put in place a law requiring hospitals give every baby a chance to breastfeed. </a:t>
            </a:r>
          </a:p>
        </p:txBody>
      </p:sp>
    </p:spTree>
    <p:extLst>
      <p:ext uri="{BB962C8B-B14F-4D97-AF65-F5344CB8AC3E}">
        <p14:creationId xmlns:p14="http://schemas.microsoft.com/office/powerpoint/2010/main" val="1144091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52328D-C4B6-4E36-B4FF-C1BC3E60102A}" type="slidenum">
              <a:rPr lang="en-US" smtClean="0"/>
              <a:pPr/>
              <a:t>20</a:t>
            </a:fld>
            <a:endParaRPr lang="en-US" dirty="0"/>
          </a:p>
        </p:txBody>
      </p:sp>
    </p:spTree>
    <p:extLst>
      <p:ext uri="{BB962C8B-B14F-4D97-AF65-F5344CB8AC3E}">
        <p14:creationId xmlns:p14="http://schemas.microsoft.com/office/powerpoint/2010/main" val="304638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49A4BF23-FFEF-EE40-B5FE-B0EC86F5003C}"/>
              </a:ext>
            </a:extLst>
          </p:cNvPr>
          <p:cNvSpPr>
            <a:spLocks noGrp="1" noRot="1" noChangeAspect="1" noChangeArrowheads="1"/>
          </p:cNvSpPr>
          <p:nvPr>
            <p:ph type="sldImg"/>
          </p:nvPr>
        </p:nvSpPr>
        <p:spPr bwMode="auto">
          <a:xfrm>
            <a:off x="1108075" y="698500"/>
            <a:ext cx="4643438" cy="3482975"/>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5" name="Rectangle 3">
            <a:extLst>
              <a:ext uri="{FF2B5EF4-FFF2-40B4-BE49-F238E27FC236}">
                <a16:creationId xmlns:a16="http://schemas.microsoft.com/office/drawing/2014/main" id="{FF18F785-CEB5-FB46-BBE3-A2FAD26C42EB}"/>
              </a:ext>
            </a:extLst>
          </p:cNvPr>
          <p:cNvSpPr>
            <a:spLocks noGrp="1" noChangeArrowheads="1"/>
          </p:cNvSpPr>
          <p:nvPr>
            <p:ph type="body" idx="1"/>
          </p:nvPr>
        </p:nvSpPr>
        <p:spPr bwMode="auto">
          <a:xfrm>
            <a:off x="914400" y="4414838"/>
            <a:ext cx="5029200" cy="41846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r>
              <a:rPr lang="en-US" altLang="en-US" dirty="0"/>
              <a:t>Slow data turn around, no one was looking at it, this was the turning point. Permission from the Genetic Disease Branch to release these data. </a:t>
            </a:r>
          </a:p>
          <a:p>
            <a:r>
              <a:rPr lang="en-US" altLang="en-US" dirty="0"/>
              <a:t>We were not that different, everyone was decreasing. But we were at the very bottom which caught the attention of San Bernardino Department of Public Health. We were 50</a:t>
            </a:r>
            <a:r>
              <a:rPr lang="en-US" altLang="en-US" baseline="30000" dirty="0"/>
              <a:t>th</a:t>
            </a:r>
            <a:r>
              <a:rPr lang="en-US" altLang="en-US" dirty="0"/>
              <a:t> out of 53 Counties. </a:t>
            </a:r>
          </a:p>
        </p:txBody>
      </p:sp>
    </p:spTree>
    <p:extLst>
      <p:ext uri="{BB962C8B-B14F-4D97-AF65-F5344CB8AC3E}">
        <p14:creationId xmlns:p14="http://schemas.microsoft.com/office/powerpoint/2010/main" val="1495533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a:extLst>
              <a:ext uri="{FF2B5EF4-FFF2-40B4-BE49-F238E27FC236}">
                <a16:creationId xmlns:a16="http://schemas.microsoft.com/office/drawing/2014/main" id="{743BA757-4412-344D-BE85-49BA4C4B4D75}"/>
              </a:ext>
            </a:extLst>
          </p:cNvPr>
          <p:cNvSpPr>
            <a:spLocks noGrp="1" noRot="1" noChangeAspect="1" noChangeArrowheads="1"/>
          </p:cNvSpPr>
          <p:nvPr>
            <p:ph type="sldImg"/>
          </p:nvPr>
        </p:nvSpPr>
        <p:spPr bwMode="auto">
          <a:xfrm>
            <a:off x="1114425" y="703263"/>
            <a:ext cx="4630738" cy="347345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7091" name="Rectangle 3">
            <a:extLst>
              <a:ext uri="{FF2B5EF4-FFF2-40B4-BE49-F238E27FC236}">
                <a16:creationId xmlns:a16="http://schemas.microsoft.com/office/drawing/2014/main" id="{564FE40F-EA1D-3948-817F-6734A5F65E9B}"/>
              </a:ext>
            </a:extLst>
          </p:cNvPr>
          <p:cNvSpPr>
            <a:spLocks noGrp="1" noChangeArrowheads="1"/>
          </p:cNvSpPr>
          <p:nvPr>
            <p:ph type="body" idx="1"/>
          </p:nvPr>
        </p:nvSpPr>
        <p:spPr bwMode="auto">
          <a:xfrm>
            <a:off x="914400" y="4416425"/>
            <a:ext cx="50292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altLang="en-US"/>
              <a:t>1998 The State Breastfeeding Committee published the County exclusive breastfeeding rates and San Bernardino was 50th out of 53 counties.  Riverside was 43 out of 53 Counties.  The trend for both counties was decreasing at that time.</a:t>
            </a:r>
          </a:p>
        </p:txBody>
      </p:sp>
    </p:spTree>
    <p:extLst>
      <p:ext uri="{BB962C8B-B14F-4D97-AF65-F5344CB8AC3E}">
        <p14:creationId xmlns:p14="http://schemas.microsoft.com/office/powerpoint/2010/main" val="2674127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Slow and go with moments of progress that exceeded the state. </a:t>
            </a:r>
          </a:p>
        </p:txBody>
      </p:sp>
      <p:sp>
        <p:nvSpPr>
          <p:cNvPr id="4" name="Slide Number Placeholder 3"/>
          <p:cNvSpPr>
            <a:spLocks noGrp="1"/>
          </p:cNvSpPr>
          <p:nvPr>
            <p:ph type="sldNum" sz="quarter" idx="5"/>
          </p:nvPr>
        </p:nvSpPr>
        <p:spPr/>
        <p:txBody>
          <a:bodyPr/>
          <a:lstStyle/>
          <a:p>
            <a:fld id="{C952328D-C4B6-4E36-B4FF-C1BC3E60102A}" type="slidenum">
              <a:rPr lang="en-US" smtClean="0"/>
              <a:pPr/>
              <a:t>24</a:t>
            </a:fld>
            <a:endParaRPr lang="en-US" dirty="0"/>
          </a:p>
        </p:txBody>
      </p:sp>
    </p:spTree>
    <p:extLst>
      <p:ext uri="{BB962C8B-B14F-4D97-AF65-F5344CB8AC3E}">
        <p14:creationId xmlns:p14="http://schemas.microsoft.com/office/powerpoint/2010/main" val="4000611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always about mother-infant attachment. I hope you will never lose sight of the real impact of Baby-Friendly is not nutritional, it is </a:t>
            </a:r>
            <a:r>
              <a:rPr lang="en-US" u="sng" dirty="0"/>
              <a:t>emotional.  </a:t>
            </a:r>
          </a:p>
        </p:txBody>
      </p:sp>
      <p:sp>
        <p:nvSpPr>
          <p:cNvPr id="4" name="Slide Number Placeholder 3"/>
          <p:cNvSpPr>
            <a:spLocks noGrp="1"/>
          </p:cNvSpPr>
          <p:nvPr>
            <p:ph type="sldNum" sz="quarter" idx="5"/>
          </p:nvPr>
        </p:nvSpPr>
        <p:spPr/>
        <p:txBody>
          <a:bodyPr/>
          <a:lstStyle/>
          <a:p>
            <a:fld id="{C952328D-C4B6-4E36-B4FF-C1BC3E60102A}" type="slidenum">
              <a:rPr lang="en-US" smtClean="0"/>
              <a:pPr/>
              <a:t>26</a:t>
            </a:fld>
            <a:endParaRPr lang="en-US" dirty="0"/>
          </a:p>
        </p:txBody>
      </p:sp>
    </p:spTree>
    <p:extLst>
      <p:ext uri="{BB962C8B-B14F-4D97-AF65-F5344CB8AC3E}">
        <p14:creationId xmlns:p14="http://schemas.microsoft.com/office/powerpoint/2010/main" val="1538821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took from 2019-2005 to get our first BF Hospitals. </a:t>
            </a:r>
          </a:p>
        </p:txBody>
      </p:sp>
      <p:sp>
        <p:nvSpPr>
          <p:cNvPr id="4" name="Slide Number Placeholder 3"/>
          <p:cNvSpPr>
            <a:spLocks noGrp="1"/>
          </p:cNvSpPr>
          <p:nvPr>
            <p:ph type="sldNum" sz="quarter" idx="5"/>
          </p:nvPr>
        </p:nvSpPr>
        <p:spPr/>
        <p:txBody>
          <a:bodyPr/>
          <a:lstStyle/>
          <a:p>
            <a:fld id="{C952328D-C4B6-4E36-B4FF-C1BC3E60102A}" type="slidenum">
              <a:rPr lang="en-US" smtClean="0"/>
              <a:pPr/>
              <a:t>27</a:t>
            </a:fld>
            <a:endParaRPr lang="en-US" dirty="0"/>
          </a:p>
        </p:txBody>
      </p:sp>
    </p:spTree>
    <p:extLst>
      <p:ext uri="{BB962C8B-B14F-4D97-AF65-F5344CB8AC3E}">
        <p14:creationId xmlns:p14="http://schemas.microsoft.com/office/powerpoint/2010/main" val="4766174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began this effort in 2003 and there was 3 Baby Friendly Hospitals in California (not including the Military Hospitals) by 2013 there were 41</a:t>
            </a:r>
          </a:p>
        </p:txBody>
      </p:sp>
      <p:sp>
        <p:nvSpPr>
          <p:cNvPr id="4" name="Slide Number Placeholder 3"/>
          <p:cNvSpPr>
            <a:spLocks noGrp="1"/>
          </p:cNvSpPr>
          <p:nvPr>
            <p:ph type="sldNum" sz="quarter" idx="5"/>
          </p:nvPr>
        </p:nvSpPr>
        <p:spPr/>
        <p:txBody>
          <a:bodyPr/>
          <a:lstStyle/>
          <a:p>
            <a:fld id="{C952328D-C4B6-4E36-B4FF-C1BC3E60102A}" type="slidenum">
              <a:rPr lang="en-US" smtClean="0"/>
              <a:pPr/>
              <a:t>28</a:t>
            </a:fld>
            <a:endParaRPr lang="en-US" dirty="0"/>
          </a:p>
        </p:txBody>
      </p:sp>
    </p:spTree>
    <p:extLst>
      <p:ext uri="{BB962C8B-B14F-4D97-AF65-F5344CB8AC3E}">
        <p14:creationId xmlns:p14="http://schemas.microsoft.com/office/powerpoint/2010/main" val="911252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apologies to Riverside.</a:t>
            </a:r>
          </a:p>
        </p:txBody>
      </p:sp>
      <p:sp>
        <p:nvSpPr>
          <p:cNvPr id="4" name="Slide Number Placeholder 3"/>
          <p:cNvSpPr>
            <a:spLocks noGrp="1"/>
          </p:cNvSpPr>
          <p:nvPr>
            <p:ph type="sldNum" sz="quarter" idx="5"/>
          </p:nvPr>
        </p:nvSpPr>
        <p:spPr/>
        <p:txBody>
          <a:bodyPr/>
          <a:lstStyle/>
          <a:p>
            <a:fld id="{C952328D-C4B6-4E36-B4FF-C1BC3E60102A}" type="slidenum">
              <a:rPr lang="en-US" smtClean="0"/>
              <a:pPr/>
              <a:t>30</a:t>
            </a:fld>
            <a:endParaRPr lang="en-US" dirty="0"/>
          </a:p>
        </p:txBody>
      </p:sp>
    </p:spTree>
    <p:extLst>
      <p:ext uri="{BB962C8B-B14F-4D97-AF65-F5344CB8AC3E}">
        <p14:creationId xmlns:p14="http://schemas.microsoft.com/office/powerpoint/2010/main" val="3488439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weight loss? How do you measure progress, how do you maintain progress? How do you know when you are slipping?</a:t>
            </a:r>
          </a:p>
        </p:txBody>
      </p:sp>
      <p:sp>
        <p:nvSpPr>
          <p:cNvPr id="4" name="Slide Number Placeholder 3"/>
          <p:cNvSpPr>
            <a:spLocks noGrp="1"/>
          </p:cNvSpPr>
          <p:nvPr>
            <p:ph type="sldNum" sz="quarter" idx="10"/>
          </p:nvPr>
        </p:nvSpPr>
        <p:spPr/>
        <p:txBody>
          <a:bodyPr/>
          <a:lstStyle/>
          <a:p>
            <a:fld id="{03756FAE-97AA-DE49-9876-FA8BF0FA4F85}" type="slidenum">
              <a:rPr lang="en-US" smtClean="0"/>
              <a:t>32</a:t>
            </a:fld>
            <a:endParaRPr lang="en-US"/>
          </a:p>
        </p:txBody>
      </p:sp>
    </p:spTree>
    <p:extLst>
      <p:ext uri="{BB962C8B-B14F-4D97-AF65-F5344CB8AC3E}">
        <p14:creationId xmlns:p14="http://schemas.microsoft.com/office/powerpoint/2010/main" val="967261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52328D-C4B6-4E36-B4FF-C1BC3E60102A}" type="slidenum">
              <a:rPr lang="en-US" smtClean="0"/>
              <a:pPr/>
              <a:t>5</a:t>
            </a:fld>
            <a:endParaRPr lang="en-US" dirty="0"/>
          </a:p>
        </p:txBody>
      </p:sp>
    </p:spTree>
    <p:extLst>
      <p:ext uri="{BB962C8B-B14F-4D97-AF65-F5344CB8AC3E}">
        <p14:creationId xmlns:p14="http://schemas.microsoft.com/office/powerpoint/2010/main" val="22871233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Statistics is a complicated set of measures and tests to determine</a:t>
            </a:r>
            <a:r>
              <a:rPr lang="en-US" baseline="0" dirty="0"/>
              <a:t> what is “truth”. How many people live on the streets of LA? How many people live in the world? </a:t>
            </a:r>
          </a:p>
          <a:p>
            <a:r>
              <a:rPr lang="en-US" baseline="0" dirty="0"/>
              <a:t>We are using simple statistical tools to find trends, measure progress, test our assumptions, and find out where we are along a path knowing that we are always moving so we can never pinpoint our exact position. </a:t>
            </a:r>
            <a:endParaRPr lang="en-US" dirty="0"/>
          </a:p>
        </p:txBody>
      </p:sp>
      <p:sp>
        <p:nvSpPr>
          <p:cNvPr id="4" name="Slide Number Placeholder 3"/>
          <p:cNvSpPr>
            <a:spLocks noGrp="1"/>
          </p:cNvSpPr>
          <p:nvPr>
            <p:ph type="sldNum" sz="quarter" idx="10"/>
          </p:nvPr>
        </p:nvSpPr>
        <p:spPr/>
        <p:txBody>
          <a:bodyPr/>
          <a:lstStyle/>
          <a:p>
            <a:fld id="{03756FAE-97AA-DE49-9876-FA8BF0FA4F85}" type="slidenum">
              <a:rPr lang="en-US" smtClean="0"/>
              <a:t>33</a:t>
            </a:fld>
            <a:endParaRPr lang="en-US"/>
          </a:p>
        </p:txBody>
      </p:sp>
    </p:spTree>
    <p:extLst>
      <p:ext uri="{BB962C8B-B14F-4D97-AF65-F5344CB8AC3E}">
        <p14:creationId xmlns:p14="http://schemas.microsoft.com/office/powerpoint/2010/main" val="39295751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Aunt at TOPS  Deceptive </a:t>
            </a:r>
            <a:r>
              <a:rPr lang="en-US" dirty="0" err="1"/>
              <a:t>sucsses</a:t>
            </a:r>
            <a:r>
              <a:rPr lang="en-US" dirty="0"/>
              <a:t>. Let’s talk weight loss? How do you measure progress, how do you maintain progress? How do you know when you are slipping?</a:t>
            </a:r>
          </a:p>
          <a:p>
            <a:r>
              <a:rPr lang="en-US" dirty="0"/>
              <a:t>Use weight loss story…Specific outcomes can help convince your people of the importance of participating in Baby-Friendly.</a:t>
            </a:r>
          </a:p>
        </p:txBody>
      </p:sp>
      <p:sp>
        <p:nvSpPr>
          <p:cNvPr id="4" name="Slide Number Placeholder 3"/>
          <p:cNvSpPr>
            <a:spLocks noGrp="1"/>
          </p:cNvSpPr>
          <p:nvPr>
            <p:ph type="sldNum" sz="quarter" idx="10"/>
          </p:nvPr>
        </p:nvSpPr>
        <p:spPr/>
        <p:txBody>
          <a:bodyPr/>
          <a:lstStyle/>
          <a:p>
            <a:fld id="{03756FAE-97AA-DE49-9876-FA8BF0FA4F85}" type="slidenum">
              <a:rPr lang="en-US" smtClean="0"/>
              <a:t>34</a:t>
            </a:fld>
            <a:endParaRPr lang="en-US"/>
          </a:p>
        </p:txBody>
      </p:sp>
    </p:spTree>
    <p:extLst>
      <p:ext uri="{BB962C8B-B14F-4D97-AF65-F5344CB8AC3E}">
        <p14:creationId xmlns:p14="http://schemas.microsoft.com/office/powerpoint/2010/main" val="18771491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everyone please stand. Now take a minute to greet those sitting around you.  If you came to my session last year, I feel your pain. This is a very complex topic and I know I never present the same thing</a:t>
            </a:r>
            <a:r>
              <a:rPr lang="en-US" baseline="0" dirty="0"/>
              <a:t> the same way twice, so I hope I will fill in any gaps I left last time and hearing things a second time is not a bad thing. We can only absorb a small part of what we hear. </a:t>
            </a:r>
            <a:endParaRPr lang="en-US" dirty="0"/>
          </a:p>
        </p:txBody>
      </p:sp>
      <p:sp>
        <p:nvSpPr>
          <p:cNvPr id="4" name="Slide Number Placeholder 3"/>
          <p:cNvSpPr>
            <a:spLocks noGrp="1"/>
          </p:cNvSpPr>
          <p:nvPr>
            <p:ph type="sldNum" sz="quarter" idx="10"/>
          </p:nvPr>
        </p:nvSpPr>
        <p:spPr/>
        <p:txBody>
          <a:bodyPr/>
          <a:lstStyle/>
          <a:p>
            <a:fld id="{03756FAE-97AA-DE49-9876-FA8BF0FA4F85}" type="slidenum">
              <a:rPr lang="en-US" smtClean="0"/>
              <a:t>36</a:t>
            </a:fld>
            <a:endParaRPr lang="en-US"/>
          </a:p>
        </p:txBody>
      </p:sp>
    </p:spTree>
    <p:extLst>
      <p:ext uri="{BB962C8B-B14F-4D97-AF65-F5344CB8AC3E}">
        <p14:creationId xmlns:p14="http://schemas.microsoft.com/office/powerpoint/2010/main" val="8648859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Scale</a:t>
            </a:r>
            <a:r>
              <a:rPr lang="en-US" baseline="0" dirty="0"/>
              <a:t> example. Creating a data set requires that you use some </a:t>
            </a:r>
            <a:r>
              <a:rPr lang="en-US" u="sng" baseline="0" dirty="0"/>
              <a:t>METHOD</a:t>
            </a:r>
          </a:p>
        </p:txBody>
      </p:sp>
      <p:sp>
        <p:nvSpPr>
          <p:cNvPr id="4" name="Slide Number Placeholder 3"/>
          <p:cNvSpPr>
            <a:spLocks noGrp="1"/>
          </p:cNvSpPr>
          <p:nvPr>
            <p:ph type="sldNum" sz="quarter" idx="10"/>
          </p:nvPr>
        </p:nvSpPr>
        <p:spPr/>
        <p:txBody>
          <a:bodyPr/>
          <a:lstStyle/>
          <a:p>
            <a:fld id="{03756FAE-97AA-DE49-9876-FA8BF0FA4F85}" type="slidenum">
              <a:rPr lang="en-US" smtClean="0"/>
              <a:t>37</a:t>
            </a:fld>
            <a:endParaRPr lang="en-US"/>
          </a:p>
        </p:txBody>
      </p:sp>
    </p:spTree>
    <p:extLst>
      <p:ext uri="{BB962C8B-B14F-4D97-AF65-F5344CB8AC3E}">
        <p14:creationId xmlns:p14="http://schemas.microsoft.com/office/powerpoint/2010/main" val="36897910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she says “No”  and you turn</a:t>
            </a:r>
            <a:r>
              <a:rPr lang="en-US" baseline="0" dirty="0"/>
              <a:t> to her nurse and say “Why didn’t she get skin-to-skin?”  She could interpret this as harming her nurse or tattling on her care providers. </a:t>
            </a:r>
          </a:p>
          <a:p>
            <a:r>
              <a:rPr lang="en-US" baseline="0" dirty="0"/>
              <a:t>There are important precautions you will need to take to protect your participants. You will learn these in the “Protecting Human Subjects” class. Your QI department should be able to help you find a class. </a:t>
            </a:r>
            <a:endParaRPr lang="en-US" dirty="0"/>
          </a:p>
        </p:txBody>
      </p:sp>
      <p:sp>
        <p:nvSpPr>
          <p:cNvPr id="4" name="Slide Number Placeholder 3"/>
          <p:cNvSpPr>
            <a:spLocks noGrp="1"/>
          </p:cNvSpPr>
          <p:nvPr>
            <p:ph type="sldNum" sz="quarter" idx="10"/>
          </p:nvPr>
        </p:nvSpPr>
        <p:spPr/>
        <p:txBody>
          <a:bodyPr/>
          <a:lstStyle/>
          <a:p>
            <a:fld id="{03756FAE-97AA-DE49-9876-FA8BF0FA4F85}" type="slidenum">
              <a:rPr lang="en-US" smtClean="0"/>
              <a:t>40</a:t>
            </a:fld>
            <a:endParaRPr lang="en-US"/>
          </a:p>
        </p:txBody>
      </p:sp>
    </p:spTree>
    <p:extLst>
      <p:ext uri="{BB962C8B-B14F-4D97-AF65-F5344CB8AC3E}">
        <p14:creationId xmlns:p14="http://schemas.microsoft.com/office/powerpoint/2010/main" val="5278336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a minimal. Your institution may require more details. “Buyers remorse” clause.</a:t>
            </a:r>
            <a:endParaRPr lang="en-US" dirty="0"/>
          </a:p>
        </p:txBody>
      </p:sp>
      <p:sp>
        <p:nvSpPr>
          <p:cNvPr id="4" name="Slide Number Placeholder 3"/>
          <p:cNvSpPr>
            <a:spLocks noGrp="1"/>
          </p:cNvSpPr>
          <p:nvPr>
            <p:ph type="sldNum" sz="quarter" idx="10"/>
          </p:nvPr>
        </p:nvSpPr>
        <p:spPr/>
        <p:txBody>
          <a:bodyPr/>
          <a:lstStyle/>
          <a:p>
            <a:fld id="{03756FAE-97AA-DE49-9876-FA8BF0FA4F85}" type="slidenum">
              <a:rPr lang="en-US" smtClean="0"/>
              <a:t>41</a:t>
            </a:fld>
            <a:endParaRPr lang="en-US"/>
          </a:p>
        </p:txBody>
      </p:sp>
    </p:spTree>
    <p:extLst>
      <p:ext uri="{BB962C8B-B14F-4D97-AF65-F5344CB8AC3E}">
        <p14:creationId xmlns:p14="http://schemas.microsoft.com/office/powerpoint/2010/main" val="9847089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manager or nurse research committee should be able to easily help you. If they aren’t helpful, go on line and find</a:t>
            </a:r>
            <a:r>
              <a:rPr lang="en-US" baseline="0" dirty="0"/>
              <a:t> a free class, National Institute of Health or Department of Public Health. </a:t>
            </a:r>
            <a:endParaRPr lang="en-US" dirty="0"/>
          </a:p>
        </p:txBody>
      </p:sp>
      <p:sp>
        <p:nvSpPr>
          <p:cNvPr id="4" name="Slide Number Placeholder 3"/>
          <p:cNvSpPr>
            <a:spLocks noGrp="1"/>
          </p:cNvSpPr>
          <p:nvPr>
            <p:ph type="sldNum" sz="quarter" idx="10"/>
          </p:nvPr>
        </p:nvSpPr>
        <p:spPr/>
        <p:txBody>
          <a:bodyPr/>
          <a:lstStyle/>
          <a:p>
            <a:fld id="{03756FAE-97AA-DE49-9876-FA8BF0FA4F85}" type="slidenum">
              <a:rPr lang="en-US" smtClean="0"/>
              <a:t>43</a:t>
            </a:fld>
            <a:endParaRPr lang="en-US"/>
          </a:p>
        </p:txBody>
      </p:sp>
    </p:spTree>
    <p:extLst>
      <p:ext uri="{BB962C8B-B14F-4D97-AF65-F5344CB8AC3E}">
        <p14:creationId xmlns:p14="http://schemas.microsoft.com/office/powerpoint/2010/main" val="10170462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two most common types of data you will be gathering. We will limit our discussion to these two types and how to collect, describe and present these two types of data. </a:t>
            </a:r>
          </a:p>
        </p:txBody>
      </p:sp>
      <p:sp>
        <p:nvSpPr>
          <p:cNvPr id="4" name="Slide Number Placeholder 3"/>
          <p:cNvSpPr>
            <a:spLocks noGrp="1"/>
          </p:cNvSpPr>
          <p:nvPr>
            <p:ph type="sldNum" sz="quarter" idx="10"/>
          </p:nvPr>
        </p:nvSpPr>
        <p:spPr/>
        <p:txBody>
          <a:bodyPr/>
          <a:lstStyle/>
          <a:p>
            <a:fld id="{03756FAE-97AA-DE49-9876-FA8BF0FA4F85}" type="slidenum">
              <a:rPr lang="en-US" smtClean="0"/>
              <a:t>45</a:t>
            </a:fld>
            <a:endParaRPr lang="en-US"/>
          </a:p>
        </p:txBody>
      </p:sp>
    </p:spTree>
    <p:extLst>
      <p:ext uri="{BB962C8B-B14F-4D97-AF65-F5344CB8AC3E}">
        <p14:creationId xmlns:p14="http://schemas.microsoft.com/office/powerpoint/2010/main" val="39820473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 1- Discrete-</a:t>
            </a:r>
          </a:p>
          <a:p>
            <a:r>
              <a:rPr lang="en-US" dirty="0"/>
              <a:t>Question #</a:t>
            </a:r>
            <a:r>
              <a:rPr lang="en-US" baseline="0" dirty="0"/>
              <a:t> 2- Discrete- May be some questions- Are meals the same as travel, what about tuition. </a:t>
            </a:r>
          </a:p>
          <a:p>
            <a:r>
              <a:rPr lang="en-US" baseline="0" dirty="0"/>
              <a:t>Question # 3- Discrete- This is the group we are interested in. </a:t>
            </a:r>
          </a:p>
          <a:p>
            <a:r>
              <a:rPr lang="en-US" baseline="0" dirty="0"/>
              <a:t>Question # 4- Continuous and this one is a guess</a:t>
            </a:r>
          </a:p>
          <a:p>
            <a:r>
              <a:rPr lang="en-US" baseline="0" dirty="0"/>
              <a:t>Question # 5- Discrete- This is actually the question of interest, so we hope the participant just answers.</a:t>
            </a:r>
          </a:p>
        </p:txBody>
      </p:sp>
      <p:sp>
        <p:nvSpPr>
          <p:cNvPr id="4" name="Slide Number Placeholder 3"/>
          <p:cNvSpPr>
            <a:spLocks noGrp="1"/>
          </p:cNvSpPr>
          <p:nvPr>
            <p:ph type="sldNum" sz="quarter" idx="10"/>
          </p:nvPr>
        </p:nvSpPr>
        <p:spPr/>
        <p:txBody>
          <a:bodyPr/>
          <a:lstStyle/>
          <a:p>
            <a:fld id="{03756FAE-97AA-DE49-9876-FA8BF0FA4F85}" type="slidenum">
              <a:rPr lang="en-US" smtClean="0"/>
              <a:t>46</a:t>
            </a:fld>
            <a:endParaRPr lang="en-US"/>
          </a:p>
        </p:txBody>
      </p:sp>
    </p:spTree>
    <p:extLst>
      <p:ext uri="{BB962C8B-B14F-4D97-AF65-F5344CB8AC3E}">
        <p14:creationId xmlns:p14="http://schemas.microsoft.com/office/powerpoint/2010/main" val="8667279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represents what you can do with hard copy surveys. You simply count them and enter the totals. Keep the hard copies in a locked file in case you need to look back. Shred when you are done. </a:t>
            </a:r>
          </a:p>
        </p:txBody>
      </p:sp>
      <p:sp>
        <p:nvSpPr>
          <p:cNvPr id="4" name="Slide Number Placeholder 3"/>
          <p:cNvSpPr>
            <a:spLocks noGrp="1"/>
          </p:cNvSpPr>
          <p:nvPr>
            <p:ph type="sldNum" sz="quarter" idx="10"/>
          </p:nvPr>
        </p:nvSpPr>
        <p:spPr/>
        <p:txBody>
          <a:bodyPr/>
          <a:lstStyle/>
          <a:p>
            <a:fld id="{03756FAE-97AA-DE49-9876-FA8BF0FA4F85}" type="slidenum">
              <a:rPr lang="en-US" smtClean="0"/>
              <a:t>47</a:t>
            </a:fld>
            <a:endParaRPr lang="en-US"/>
          </a:p>
        </p:txBody>
      </p:sp>
    </p:spTree>
    <p:extLst>
      <p:ext uri="{BB962C8B-B14F-4D97-AF65-F5344CB8AC3E}">
        <p14:creationId xmlns:p14="http://schemas.microsoft.com/office/powerpoint/2010/main" val="1905783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 up for a topic if this interests your</a:t>
            </a:r>
          </a:p>
        </p:txBody>
      </p:sp>
      <p:sp>
        <p:nvSpPr>
          <p:cNvPr id="4" name="Slide Number Placeholder 3"/>
          <p:cNvSpPr>
            <a:spLocks noGrp="1"/>
          </p:cNvSpPr>
          <p:nvPr>
            <p:ph type="sldNum" sz="quarter" idx="5"/>
          </p:nvPr>
        </p:nvSpPr>
        <p:spPr/>
        <p:txBody>
          <a:bodyPr/>
          <a:lstStyle/>
          <a:p>
            <a:fld id="{C952328D-C4B6-4E36-B4FF-C1BC3E60102A}" type="slidenum">
              <a:rPr lang="en-US" smtClean="0"/>
              <a:pPr/>
              <a:t>8</a:t>
            </a:fld>
            <a:endParaRPr lang="en-US" dirty="0"/>
          </a:p>
        </p:txBody>
      </p:sp>
    </p:spTree>
    <p:extLst>
      <p:ext uri="{BB962C8B-B14F-4D97-AF65-F5344CB8AC3E}">
        <p14:creationId xmlns:p14="http://schemas.microsoft.com/office/powerpoint/2010/main" val="29732178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756FAE-97AA-DE49-9876-FA8BF0FA4F85}" type="slidenum">
              <a:rPr lang="en-US" smtClean="0"/>
              <a:t>48</a:t>
            </a:fld>
            <a:endParaRPr lang="en-US"/>
          </a:p>
        </p:txBody>
      </p:sp>
    </p:spTree>
    <p:extLst>
      <p:ext uri="{BB962C8B-B14F-4D97-AF65-F5344CB8AC3E}">
        <p14:creationId xmlns:p14="http://schemas.microsoft.com/office/powerpoint/2010/main" val="134543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Simple idea- When</a:t>
            </a:r>
            <a:r>
              <a:rPr lang="en-US" baseline="0" dirty="0"/>
              <a:t> I am tracking my weight I have a set of rules that I follow. </a:t>
            </a:r>
            <a:endParaRPr lang="en-US" dirty="0"/>
          </a:p>
        </p:txBody>
      </p:sp>
      <p:sp>
        <p:nvSpPr>
          <p:cNvPr id="4" name="Slide Number Placeholder 3"/>
          <p:cNvSpPr>
            <a:spLocks noGrp="1"/>
          </p:cNvSpPr>
          <p:nvPr>
            <p:ph type="sldNum" sz="quarter" idx="10"/>
          </p:nvPr>
        </p:nvSpPr>
        <p:spPr/>
        <p:txBody>
          <a:bodyPr/>
          <a:lstStyle/>
          <a:p>
            <a:fld id="{03756FAE-97AA-DE49-9876-FA8BF0FA4F85}" type="slidenum">
              <a:rPr lang="en-US" smtClean="0"/>
              <a:t>49</a:t>
            </a:fld>
            <a:endParaRPr lang="en-US"/>
          </a:p>
        </p:txBody>
      </p:sp>
    </p:spTree>
    <p:extLst>
      <p:ext uri="{BB962C8B-B14F-4D97-AF65-F5344CB8AC3E}">
        <p14:creationId xmlns:p14="http://schemas.microsoft.com/office/powerpoint/2010/main" val="41480840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if most of our participants the flew here, used a shuttle, this should probably not be ignored. We may even add a “Shuttle</a:t>
            </a:r>
            <a:r>
              <a:rPr lang="en-US" baseline="0" dirty="0"/>
              <a:t>’ category to put the write-ins. If 80% of your nursing surveys are incomplete, you may need to use incomplete surveys. Very common with two-sided pages. </a:t>
            </a:r>
            <a:endParaRPr lang="en-US" dirty="0"/>
          </a:p>
        </p:txBody>
      </p:sp>
      <p:sp>
        <p:nvSpPr>
          <p:cNvPr id="4" name="Slide Number Placeholder 3"/>
          <p:cNvSpPr>
            <a:spLocks noGrp="1"/>
          </p:cNvSpPr>
          <p:nvPr>
            <p:ph type="sldNum" sz="quarter" idx="10"/>
          </p:nvPr>
        </p:nvSpPr>
        <p:spPr/>
        <p:txBody>
          <a:bodyPr/>
          <a:lstStyle/>
          <a:p>
            <a:fld id="{03756FAE-97AA-DE49-9876-FA8BF0FA4F85}" type="slidenum">
              <a:rPr lang="en-US" smtClean="0"/>
              <a:t>51</a:t>
            </a:fld>
            <a:endParaRPr lang="en-US"/>
          </a:p>
        </p:txBody>
      </p:sp>
    </p:spTree>
    <p:extLst>
      <p:ext uri="{BB962C8B-B14F-4D97-AF65-F5344CB8AC3E}">
        <p14:creationId xmlns:p14="http://schemas.microsoft.com/office/powerpoint/2010/main" val="17539227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Methods sheet. Here is where all of the decisions you make, as you go along are kept. This is not complicated and there are no “correct answers, just what you decide along the way. </a:t>
            </a:r>
          </a:p>
        </p:txBody>
      </p:sp>
      <p:sp>
        <p:nvSpPr>
          <p:cNvPr id="4" name="Slide Number Placeholder 3"/>
          <p:cNvSpPr>
            <a:spLocks noGrp="1"/>
          </p:cNvSpPr>
          <p:nvPr>
            <p:ph type="sldNum" sz="quarter" idx="10"/>
          </p:nvPr>
        </p:nvSpPr>
        <p:spPr/>
        <p:txBody>
          <a:bodyPr/>
          <a:lstStyle/>
          <a:p>
            <a:fld id="{03756FAE-97AA-DE49-9876-FA8BF0FA4F85}" type="slidenum">
              <a:rPr lang="en-US" smtClean="0"/>
              <a:t>52</a:t>
            </a:fld>
            <a:endParaRPr lang="en-US"/>
          </a:p>
        </p:txBody>
      </p:sp>
    </p:spTree>
    <p:extLst>
      <p:ext uri="{BB962C8B-B14F-4D97-AF65-F5344CB8AC3E}">
        <p14:creationId xmlns:p14="http://schemas.microsoft.com/office/powerpoint/2010/main" val="34903441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500 nurses who have participated in your competency activity. You want to asses</a:t>
            </a:r>
            <a:r>
              <a:rPr lang="en-US" baseline="0" dirty="0"/>
              <a:t> their understanding and utilization of the material. You cannot talk with all 500, how do you sample. </a:t>
            </a:r>
            <a:endParaRPr lang="en-US" dirty="0"/>
          </a:p>
        </p:txBody>
      </p:sp>
      <p:sp>
        <p:nvSpPr>
          <p:cNvPr id="4" name="Slide Number Placeholder 3"/>
          <p:cNvSpPr>
            <a:spLocks noGrp="1"/>
          </p:cNvSpPr>
          <p:nvPr>
            <p:ph type="sldNum" sz="quarter" idx="10"/>
          </p:nvPr>
        </p:nvSpPr>
        <p:spPr/>
        <p:txBody>
          <a:bodyPr/>
          <a:lstStyle/>
          <a:p>
            <a:fld id="{03756FAE-97AA-DE49-9876-FA8BF0FA4F85}" type="slidenum">
              <a:rPr lang="en-US" smtClean="0"/>
              <a:t>54</a:t>
            </a:fld>
            <a:endParaRPr lang="en-US"/>
          </a:p>
        </p:txBody>
      </p:sp>
    </p:spTree>
    <p:extLst>
      <p:ext uri="{BB962C8B-B14F-4D97-AF65-F5344CB8AC3E}">
        <p14:creationId xmlns:p14="http://schemas.microsoft.com/office/powerpoint/2010/main" val="41853782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we asked our data collectors today. Start handing out surveys when people</a:t>
            </a:r>
            <a:r>
              <a:rPr lang="en-US" baseline="0" dirty="0"/>
              <a:t> walk in the room, keep handing them out until you run out. </a:t>
            </a:r>
          </a:p>
          <a:p>
            <a:endParaRPr lang="en-US" baseline="0" dirty="0"/>
          </a:p>
          <a:p>
            <a:r>
              <a:rPr lang="en-US" baseline="0" dirty="0"/>
              <a:t>Could this bias our results?</a:t>
            </a:r>
          </a:p>
          <a:p>
            <a:r>
              <a:rPr lang="en-US" baseline="0" dirty="0"/>
              <a:t>Could the people who drove solo, didn’t get to use the carpool lane and thus were late and thus not be counted. </a:t>
            </a:r>
          </a:p>
          <a:p>
            <a:endParaRPr lang="en-US" baseline="0" dirty="0"/>
          </a:p>
          <a:p>
            <a:r>
              <a:rPr lang="en-US" baseline="0" dirty="0"/>
              <a:t>You may collect on Monday, Wednesday, Friday and that is your method.  Then someone else takes of the data while you are on vacation and gathers on Tuesday, Thursday, Saturday.  It the data comparable. It could be that the C-sections are scheduled on Tuesday which could bias the results. </a:t>
            </a:r>
            <a:endParaRPr lang="en-US" dirty="0"/>
          </a:p>
        </p:txBody>
      </p:sp>
      <p:sp>
        <p:nvSpPr>
          <p:cNvPr id="4" name="Slide Number Placeholder 3"/>
          <p:cNvSpPr>
            <a:spLocks noGrp="1"/>
          </p:cNvSpPr>
          <p:nvPr>
            <p:ph type="sldNum" sz="quarter" idx="10"/>
          </p:nvPr>
        </p:nvSpPr>
        <p:spPr/>
        <p:txBody>
          <a:bodyPr/>
          <a:lstStyle/>
          <a:p>
            <a:fld id="{03756FAE-97AA-DE49-9876-FA8BF0FA4F85}" type="slidenum">
              <a:rPr lang="en-US" smtClean="0"/>
              <a:t>55</a:t>
            </a:fld>
            <a:endParaRPr lang="en-US"/>
          </a:p>
        </p:txBody>
      </p:sp>
    </p:spTree>
    <p:extLst>
      <p:ext uri="{BB962C8B-B14F-4D97-AF65-F5344CB8AC3E}">
        <p14:creationId xmlns:p14="http://schemas.microsoft.com/office/powerpoint/2010/main" val="42470274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756FAE-97AA-DE49-9876-FA8BF0FA4F85}" type="slidenum">
              <a:rPr lang="en-US" smtClean="0"/>
              <a:t>56</a:t>
            </a:fld>
            <a:endParaRPr lang="en-US"/>
          </a:p>
        </p:txBody>
      </p:sp>
    </p:spTree>
    <p:extLst>
      <p:ext uri="{BB962C8B-B14F-4D97-AF65-F5344CB8AC3E}">
        <p14:creationId xmlns:p14="http://schemas.microsoft.com/office/powerpoint/2010/main" val="1846392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D29D5F2-5309-664B-B6B9-A3224F394634}"/>
              </a:ext>
            </a:extLst>
          </p:cNvPr>
          <p:cNvSpPr>
            <a:spLocks noGrp="1"/>
          </p:cNvSpPr>
          <p:nvPr>
            <p:ph type="body" idx="1"/>
          </p:nvPr>
        </p:nvSpPr>
        <p:spPr/>
        <p:txBody>
          <a:bodyPr/>
          <a:lstStyle/>
          <a:p>
            <a:r>
              <a:rPr lang="en-US" dirty="0"/>
              <a:t>This story has a lot to do with the importance of the “meeting after the meeting” WHO in NYC, the group was enjoying each other’s company at the end of the day, this man, James P Grant asked the group to distill out something he could share with maternity hospitals around the globe to decrease infant mortality. The group began writing their thoughts on cocktail napkins. His requirement was that their ideas fit on a 3 by 5 card that he could carry in his pocket. That night, the Baby-Friendly Hospital Initiative was born. It consisted of 1- Steps, was sent for validation and review with Ruth Lawrence and eventually became the cornerstone for improving infant health around the world.</a:t>
            </a:r>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Baby-Friendly has been revised and the interim guidelines have been released. Kaiser system guidelines  or Model Policies which is under revision. </a:t>
            </a:r>
          </a:p>
        </p:txBody>
      </p:sp>
      <p:sp>
        <p:nvSpPr>
          <p:cNvPr id="4" name="Slide Number Placeholder 3"/>
          <p:cNvSpPr>
            <a:spLocks noGrp="1"/>
          </p:cNvSpPr>
          <p:nvPr>
            <p:ph type="sldNum" sz="quarter" idx="5"/>
          </p:nvPr>
        </p:nvSpPr>
        <p:spPr/>
        <p:txBody>
          <a:bodyPr/>
          <a:lstStyle/>
          <a:p>
            <a:fld id="{C952328D-C4B6-4E36-B4FF-C1BC3E60102A}" type="slidenum">
              <a:rPr lang="en-US" smtClean="0"/>
              <a:pPr/>
              <a:t>12</a:t>
            </a:fld>
            <a:endParaRPr lang="en-US" dirty="0"/>
          </a:p>
        </p:txBody>
      </p:sp>
    </p:spTree>
    <p:extLst>
      <p:ext uri="{BB962C8B-B14F-4D97-AF65-F5344CB8AC3E}">
        <p14:creationId xmlns:p14="http://schemas.microsoft.com/office/powerpoint/2010/main" val="1244203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report cover</a:t>
            </a:r>
          </a:p>
        </p:txBody>
      </p:sp>
      <p:sp>
        <p:nvSpPr>
          <p:cNvPr id="4" name="Slide Number Placeholder 3"/>
          <p:cNvSpPr>
            <a:spLocks noGrp="1"/>
          </p:cNvSpPr>
          <p:nvPr>
            <p:ph type="sldNum" sz="quarter" idx="10"/>
          </p:nvPr>
        </p:nvSpPr>
        <p:spPr/>
        <p:txBody>
          <a:bodyPr/>
          <a:lstStyle/>
          <a:p>
            <a:fld id="{C952328D-C4B6-4E36-B4FF-C1BC3E60102A}" type="slidenum">
              <a:rPr lang="en-US" smtClean="0"/>
              <a:pPr/>
              <a:t>15</a:t>
            </a:fld>
            <a:endParaRPr lang="en-US" dirty="0"/>
          </a:p>
        </p:txBody>
      </p:sp>
    </p:spTree>
    <p:extLst>
      <p:ext uri="{BB962C8B-B14F-4D97-AF65-F5344CB8AC3E}">
        <p14:creationId xmlns:p14="http://schemas.microsoft.com/office/powerpoint/2010/main" val="2877888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became clear that Baby-Friendly policies affected all women regardless of their preparation or  background. </a:t>
            </a:r>
          </a:p>
        </p:txBody>
      </p:sp>
      <p:sp>
        <p:nvSpPr>
          <p:cNvPr id="4" name="Slide Number Placeholder 3"/>
          <p:cNvSpPr>
            <a:spLocks noGrp="1"/>
          </p:cNvSpPr>
          <p:nvPr>
            <p:ph type="sldNum" sz="quarter" idx="10"/>
          </p:nvPr>
        </p:nvSpPr>
        <p:spPr/>
        <p:txBody>
          <a:bodyPr/>
          <a:lstStyle/>
          <a:p>
            <a:fld id="{C952328D-C4B6-4E36-B4FF-C1BC3E60102A}" type="slidenum">
              <a:rPr lang="en-US" smtClean="0"/>
              <a:pPr/>
              <a:t>16</a:t>
            </a:fld>
            <a:endParaRPr lang="en-US" dirty="0"/>
          </a:p>
        </p:txBody>
      </p:sp>
    </p:spTree>
    <p:extLst>
      <p:ext uri="{BB962C8B-B14F-4D97-AF65-F5344CB8AC3E}">
        <p14:creationId xmlns:p14="http://schemas.microsoft.com/office/powerpoint/2010/main" val="1763961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ARMC became Baby-Friendly at the end of 2009, Redlands Became Baby Friendly in 2012. When you identify an intervention that brings equity to mothers and babies across the economic, social and racial divides. This is like a “Magic bullet”. </a:t>
            </a:r>
          </a:p>
        </p:txBody>
      </p:sp>
      <p:sp>
        <p:nvSpPr>
          <p:cNvPr id="4" name="Slide Number Placeholder 3"/>
          <p:cNvSpPr>
            <a:spLocks noGrp="1"/>
          </p:cNvSpPr>
          <p:nvPr>
            <p:ph type="sldNum" sz="quarter" idx="5"/>
          </p:nvPr>
        </p:nvSpPr>
        <p:spPr/>
        <p:txBody>
          <a:bodyPr/>
          <a:lstStyle/>
          <a:p>
            <a:fld id="{C952328D-C4B6-4E36-B4FF-C1BC3E60102A}" type="slidenum">
              <a:rPr lang="en-US" smtClean="0"/>
              <a:pPr/>
              <a:t>17</a:t>
            </a:fld>
            <a:endParaRPr lang="en-US" dirty="0"/>
          </a:p>
        </p:txBody>
      </p:sp>
    </p:spTree>
    <p:extLst>
      <p:ext uri="{BB962C8B-B14F-4D97-AF65-F5344CB8AC3E}">
        <p14:creationId xmlns:p14="http://schemas.microsoft.com/office/powerpoint/2010/main" val="756036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policies that consistently work. High variability may reflect both small numbers and inconsistent practices. WE are hoping to put every hospital who cares for mothers and babies on the same trajectory. </a:t>
            </a:r>
          </a:p>
        </p:txBody>
      </p:sp>
      <p:sp>
        <p:nvSpPr>
          <p:cNvPr id="4" name="Slide Number Placeholder 3"/>
          <p:cNvSpPr>
            <a:spLocks noGrp="1"/>
          </p:cNvSpPr>
          <p:nvPr>
            <p:ph type="sldNum" sz="quarter" idx="5"/>
          </p:nvPr>
        </p:nvSpPr>
        <p:spPr/>
        <p:txBody>
          <a:bodyPr/>
          <a:lstStyle/>
          <a:p>
            <a:fld id="{C952328D-C4B6-4E36-B4FF-C1BC3E60102A}" type="slidenum">
              <a:rPr lang="en-US" smtClean="0"/>
              <a:pPr/>
              <a:t>18</a:t>
            </a:fld>
            <a:endParaRPr lang="en-US" dirty="0"/>
          </a:p>
        </p:txBody>
      </p:sp>
    </p:spTree>
    <p:extLst>
      <p:ext uri="{BB962C8B-B14F-4D97-AF65-F5344CB8AC3E}">
        <p14:creationId xmlns:p14="http://schemas.microsoft.com/office/powerpoint/2010/main" val="2347462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9AFC52BB-5360-40C4-9B6E-9908CE9DC085}" type="slidenum">
              <a:rPr lang="en-US" altLang="en-US" smtClean="0"/>
              <a:pPr/>
              <a:t>‹#›</a:t>
            </a:fld>
            <a:endParaRPr lang="en-US" alt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FFC6E934-840B-4AD5-B391-A5DE4564DF37}" type="slidenum">
              <a:rPr lang="en-US" altLang="en-US" smtClean="0"/>
              <a:pPr/>
              <a:t>‹#›</a:t>
            </a:fld>
            <a:endParaRPr lang="en-US"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B6EA9FCB-8B5D-44E9-9630-17B0863C7807}" type="slidenum">
              <a:rPr lang="en-US" altLang="en-US" smtClean="0"/>
              <a:pPr/>
              <a:t>‹#›</a:t>
            </a:fld>
            <a:endParaRPr lang="en-US"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168B0-A32C-2440-993B-280782F580F7}"/>
              </a:ext>
            </a:extLst>
          </p:cNvPr>
          <p:cNvSpPr>
            <a:spLocks noGrp="1"/>
          </p:cNvSpPr>
          <p:nvPr>
            <p:ph type="title"/>
          </p:nvPr>
        </p:nvSpPr>
        <p:spPr>
          <a:xfrm>
            <a:off x="685800" y="285750"/>
            <a:ext cx="7772400" cy="1143000"/>
          </a:xfrm>
        </p:spPr>
        <p:txBody>
          <a:bodyPr/>
          <a:lstStyle/>
          <a:p>
            <a:r>
              <a:rPr lang="en-US"/>
              <a:t>Click to edit Master title style</a:t>
            </a:r>
          </a:p>
        </p:txBody>
      </p:sp>
      <p:sp>
        <p:nvSpPr>
          <p:cNvPr id="3" name="Chart Placeholder 2">
            <a:extLst>
              <a:ext uri="{FF2B5EF4-FFF2-40B4-BE49-F238E27FC236}">
                <a16:creationId xmlns:a16="http://schemas.microsoft.com/office/drawing/2014/main" id="{2F0DE73E-B113-9643-A6CC-A68BB311676B}"/>
              </a:ext>
            </a:extLst>
          </p:cNvPr>
          <p:cNvSpPr>
            <a:spLocks noGrp="1"/>
          </p:cNvSpPr>
          <p:nvPr>
            <p:ph type="chart" idx="1"/>
          </p:nvPr>
        </p:nvSpPr>
        <p:spPr>
          <a:xfrm>
            <a:off x="685800" y="1657350"/>
            <a:ext cx="7772400" cy="4114800"/>
          </a:xfrm>
        </p:spPr>
        <p:txBody>
          <a:bodyPr/>
          <a:lstStyle/>
          <a:p>
            <a:endParaRPr lang="en-US"/>
          </a:p>
        </p:txBody>
      </p:sp>
    </p:spTree>
    <p:extLst>
      <p:ext uri="{BB962C8B-B14F-4D97-AF65-F5344CB8AC3E}">
        <p14:creationId xmlns:p14="http://schemas.microsoft.com/office/powerpoint/2010/main" val="2021725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299FC51F-6DEE-418C-A912-6342B26AF7A5}" type="slidenum">
              <a:rPr lang="en-US" altLang="en-US" smtClean="0"/>
              <a:pPr/>
              <a:t>‹#›</a:t>
            </a:fld>
            <a:endParaRPr lang="en-US"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FD732A79-8A6D-4304-AF00-FEDD3A9EF741}" type="slidenum">
              <a:rPr lang="en-US" altLang="en-US" smtClean="0"/>
              <a:pPr/>
              <a:t>‹#›</a:t>
            </a:fld>
            <a:endParaRPr lang="en-US" alt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dirty="0"/>
          </a:p>
        </p:txBody>
      </p:sp>
      <p:sp>
        <p:nvSpPr>
          <p:cNvPr id="6" name="Footer Placeholder 5"/>
          <p:cNvSpPr>
            <a:spLocks noGrp="1"/>
          </p:cNvSpPr>
          <p:nvPr>
            <p:ph type="ftr" sz="quarter" idx="11"/>
          </p:nvPr>
        </p:nvSpPr>
        <p:spPr/>
        <p:txBody>
          <a:bodyPr/>
          <a:lstStyle/>
          <a:p>
            <a:endParaRPr lang="en-US" altLang="en-US" dirty="0"/>
          </a:p>
        </p:txBody>
      </p:sp>
      <p:sp>
        <p:nvSpPr>
          <p:cNvPr id="7" name="Slide Number Placeholder 6"/>
          <p:cNvSpPr>
            <a:spLocks noGrp="1"/>
          </p:cNvSpPr>
          <p:nvPr>
            <p:ph type="sldNum" sz="quarter" idx="12"/>
          </p:nvPr>
        </p:nvSpPr>
        <p:spPr/>
        <p:txBody>
          <a:bodyPr/>
          <a:lstStyle/>
          <a:p>
            <a:fld id="{E328A51D-5C83-462E-B11C-0497788474AF}" type="slidenum">
              <a:rPr lang="en-US" altLang="en-US" smtClean="0"/>
              <a:pPr/>
              <a:t>‹#›</a:t>
            </a:fld>
            <a:endParaRPr lang="en-US"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dirty="0"/>
          </a:p>
        </p:txBody>
      </p:sp>
      <p:sp>
        <p:nvSpPr>
          <p:cNvPr id="8" name="Footer Placeholder 7"/>
          <p:cNvSpPr>
            <a:spLocks noGrp="1"/>
          </p:cNvSpPr>
          <p:nvPr>
            <p:ph type="ftr" sz="quarter" idx="11"/>
          </p:nvPr>
        </p:nvSpPr>
        <p:spPr/>
        <p:txBody>
          <a:bodyPr/>
          <a:lstStyle/>
          <a:p>
            <a:endParaRPr lang="en-US" altLang="en-US" dirty="0"/>
          </a:p>
        </p:txBody>
      </p:sp>
      <p:sp>
        <p:nvSpPr>
          <p:cNvPr id="9" name="Slide Number Placeholder 8"/>
          <p:cNvSpPr>
            <a:spLocks noGrp="1"/>
          </p:cNvSpPr>
          <p:nvPr>
            <p:ph type="sldNum" sz="quarter" idx="12"/>
          </p:nvPr>
        </p:nvSpPr>
        <p:spPr/>
        <p:txBody>
          <a:bodyPr/>
          <a:lstStyle/>
          <a:p>
            <a:fld id="{8553E7DB-F416-4717-A7B4-CD21498354FE}" type="slidenum">
              <a:rPr lang="en-US" altLang="en-US" smtClean="0"/>
              <a:pPr/>
              <a:t>‹#›</a:t>
            </a:fld>
            <a:endParaRPr lang="en-US" alt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ltLang="en-US" dirty="0"/>
          </a:p>
        </p:txBody>
      </p:sp>
      <p:sp>
        <p:nvSpPr>
          <p:cNvPr id="4" name="Footer Placeholder 3"/>
          <p:cNvSpPr>
            <a:spLocks noGrp="1"/>
          </p:cNvSpPr>
          <p:nvPr>
            <p:ph type="ftr" sz="quarter" idx="11"/>
          </p:nvPr>
        </p:nvSpPr>
        <p:spPr/>
        <p:txBody>
          <a:bodyPr/>
          <a:lstStyle/>
          <a:p>
            <a:endParaRPr lang="en-US" altLang="en-US" dirty="0"/>
          </a:p>
        </p:txBody>
      </p:sp>
      <p:sp>
        <p:nvSpPr>
          <p:cNvPr id="5" name="Slide Number Placeholder 4"/>
          <p:cNvSpPr>
            <a:spLocks noGrp="1"/>
          </p:cNvSpPr>
          <p:nvPr>
            <p:ph type="sldNum" sz="quarter" idx="12"/>
          </p:nvPr>
        </p:nvSpPr>
        <p:spPr/>
        <p:txBody>
          <a:bodyPr/>
          <a:lstStyle/>
          <a:p>
            <a:fld id="{31EF791F-620A-4924-B0BF-E01EDEDD1ED9}" type="slidenum">
              <a:rPr lang="en-US" altLang="en-US" smtClean="0"/>
              <a:pPr/>
              <a:t>‹#›</a:t>
            </a:fld>
            <a:endParaRPr lang="en-US"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dirty="0"/>
          </a:p>
        </p:txBody>
      </p:sp>
      <p:sp>
        <p:nvSpPr>
          <p:cNvPr id="3" name="Footer Placeholder 2"/>
          <p:cNvSpPr>
            <a:spLocks noGrp="1"/>
          </p:cNvSpPr>
          <p:nvPr>
            <p:ph type="ftr" sz="quarter" idx="11"/>
          </p:nvPr>
        </p:nvSpPr>
        <p:spPr/>
        <p:txBody>
          <a:bodyPr/>
          <a:lstStyle/>
          <a:p>
            <a:endParaRPr lang="en-US" altLang="en-US" dirty="0"/>
          </a:p>
        </p:txBody>
      </p:sp>
      <p:sp>
        <p:nvSpPr>
          <p:cNvPr id="4" name="Slide Number Placeholder 3"/>
          <p:cNvSpPr>
            <a:spLocks noGrp="1"/>
          </p:cNvSpPr>
          <p:nvPr>
            <p:ph type="sldNum" sz="quarter" idx="12"/>
          </p:nvPr>
        </p:nvSpPr>
        <p:spPr/>
        <p:txBody>
          <a:bodyPr/>
          <a:lstStyle/>
          <a:p>
            <a:fld id="{83BD0098-4E95-4BEA-8255-179D29BD3A87}" type="slidenum">
              <a:rPr lang="en-US" altLang="en-US" smtClean="0"/>
              <a:pPr/>
              <a:t>‹#›</a:t>
            </a:fld>
            <a:endParaRPr lang="en-US"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dirty="0"/>
          </a:p>
        </p:txBody>
      </p:sp>
      <p:sp>
        <p:nvSpPr>
          <p:cNvPr id="6" name="Footer Placeholder 5"/>
          <p:cNvSpPr>
            <a:spLocks noGrp="1"/>
          </p:cNvSpPr>
          <p:nvPr>
            <p:ph type="ftr" sz="quarter" idx="11"/>
          </p:nvPr>
        </p:nvSpPr>
        <p:spPr/>
        <p:txBody>
          <a:bodyPr/>
          <a:lstStyle/>
          <a:p>
            <a:endParaRPr lang="en-US" altLang="en-US" dirty="0"/>
          </a:p>
        </p:txBody>
      </p:sp>
      <p:sp>
        <p:nvSpPr>
          <p:cNvPr id="7" name="Slide Number Placeholder 6"/>
          <p:cNvSpPr>
            <a:spLocks noGrp="1"/>
          </p:cNvSpPr>
          <p:nvPr>
            <p:ph type="sldNum" sz="quarter" idx="12"/>
          </p:nvPr>
        </p:nvSpPr>
        <p:spPr/>
        <p:txBody>
          <a:bodyPr/>
          <a:lstStyle/>
          <a:p>
            <a:fld id="{992BDB1B-F2A7-44D7-B668-0CFBFD47EC9A}" type="slidenum">
              <a:rPr lang="en-US" altLang="en-US" smtClean="0"/>
              <a:pPr/>
              <a:t>‹#›</a:t>
            </a:fld>
            <a:endParaRPr lang="en-US" alt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dirty="0"/>
          </a:p>
        </p:txBody>
      </p:sp>
      <p:sp>
        <p:nvSpPr>
          <p:cNvPr id="6" name="Footer Placeholder 5"/>
          <p:cNvSpPr>
            <a:spLocks noGrp="1"/>
          </p:cNvSpPr>
          <p:nvPr>
            <p:ph type="ftr" sz="quarter" idx="11"/>
          </p:nvPr>
        </p:nvSpPr>
        <p:spPr/>
        <p:txBody>
          <a:bodyPr/>
          <a:lstStyle/>
          <a:p>
            <a:endParaRPr lang="en-US" altLang="en-US" dirty="0"/>
          </a:p>
        </p:txBody>
      </p:sp>
      <p:sp>
        <p:nvSpPr>
          <p:cNvPr id="7" name="Slide Number Placeholder 6"/>
          <p:cNvSpPr>
            <a:spLocks noGrp="1"/>
          </p:cNvSpPr>
          <p:nvPr>
            <p:ph type="sldNum" sz="quarter" idx="12"/>
          </p:nvPr>
        </p:nvSpPr>
        <p:spPr/>
        <p:txBody>
          <a:bodyPr/>
          <a:lstStyle/>
          <a:p>
            <a:fld id="{4AE5861F-FEB3-4DFE-A2C1-43E2B0DD8EC7}" type="slidenum">
              <a:rPr lang="en-US" altLang="en-US" smtClean="0"/>
              <a:pPr/>
              <a:t>‹#›</a:t>
            </a:fld>
            <a:endParaRPr lang="en-US"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4"/>
          </a:fgClr>
          <a:bgClr>
            <a:schemeClr val="accent4">
              <a:lumMod val="75000"/>
            </a:schemeClr>
          </a:bgClr>
        </a:pattFill>
        <a:effectLst/>
      </p:bgPr>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endParaRPr lang="en-US" alt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lt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DA587A1F-2DA3-46C3-B843-83E2C7EFB417}" type="slidenum">
              <a:rPr lang="en-US" altLang="en-US" smtClean="0"/>
              <a:pPr/>
              <a:t>‹#›</a:t>
            </a:fld>
            <a:endParaRPr lang="en-US" altLang="en-US" dirty="0"/>
          </a:p>
        </p:txBody>
      </p:sp>
    </p:spTree>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9.tiff"/></Relationships>
</file>

<file path=ppt/slides/_rels/slide24.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42.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comments" Target="../comments/comment5.xml"/></Relationships>
</file>

<file path=ppt/slides/_rels/slide48.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comments" Target="../comments/commen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49EDA6-7D4F-AF41-A63A-8734B4528054}"/>
              </a:ext>
            </a:extLst>
          </p:cNvPr>
          <p:cNvSpPr>
            <a:spLocks noGrp="1"/>
          </p:cNvSpPr>
          <p:nvPr>
            <p:ph type="title"/>
          </p:nvPr>
        </p:nvSpPr>
        <p:spPr/>
        <p:txBody>
          <a:bodyPr>
            <a:normAutofit/>
          </a:bodyPr>
          <a:lstStyle/>
          <a:p>
            <a:r>
              <a:rPr lang="en-US" dirty="0"/>
              <a:t>Please complete </a:t>
            </a:r>
            <a:br>
              <a:rPr lang="en-US" dirty="0"/>
            </a:br>
            <a:r>
              <a:rPr lang="en-US" dirty="0"/>
              <a:t>the Survey</a:t>
            </a:r>
          </a:p>
        </p:txBody>
      </p:sp>
      <p:sp>
        <p:nvSpPr>
          <p:cNvPr id="5" name="Text Placeholder 4">
            <a:extLst>
              <a:ext uri="{FF2B5EF4-FFF2-40B4-BE49-F238E27FC236}">
                <a16:creationId xmlns:a16="http://schemas.microsoft.com/office/drawing/2014/main" id="{1A7F91AD-72C8-814D-A552-5774DF12944F}"/>
              </a:ext>
            </a:extLst>
          </p:cNvPr>
          <p:cNvSpPr>
            <a:spLocks noGrp="1"/>
          </p:cNvSpPr>
          <p:nvPr>
            <p:ph type="body" idx="1"/>
          </p:nvPr>
        </p:nvSpPr>
        <p:spPr/>
        <p:txBody>
          <a:bodyPr/>
          <a:lstStyle/>
          <a:p>
            <a:r>
              <a:rPr lang="en-US" dirty="0"/>
              <a:t>Keep the top portion and give the completed bottom portion to our “Data Staff”</a:t>
            </a:r>
          </a:p>
        </p:txBody>
      </p:sp>
    </p:spTree>
    <p:extLst>
      <p:ext uri="{BB962C8B-B14F-4D97-AF65-F5344CB8AC3E}">
        <p14:creationId xmlns:p14="http://schemas.microsoft.com/office/powerpoint/2010/main" val="1934891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28C92-51C9-1E4D-886A-292EAA317594}"/>
              </a:ext>
            </a:extLst>
          </p:cNvPr>
          <p:cNvSpPr>
            <a:spLocks noGrp="1"/>
          </p:cNvSpPr>
          <p:nvPr>
            <p:ph type="title"/>
          </p:nvPr>
        </p:nvSpPr>
        <p:spPr/>
        <p:txBody>
          <a:bodyPr/>
          <a:lstStyle/>
          <a:p>
            <a:r>
              <a:rPr lang="en-US" dirty="0"/>
              <a:t>Welcome and introductions</a:t>
            </a:r>
          </a:p>
        </p:txBody>
      </p:sp>
      <p:sp>
        <p:nvSpPr>
          <p:cNvPr id="3" name="Content Placeholder 2">
            <a:extLst>
              <a:ext uri="{FF2B5EF4-FFF2-40B4-BE49-F238E27FC236}">
                <a16:creationId xmlns:a16="http://schemas.microsoft.com/office/drawing/2014/main" id="{895709C8-0208-D54E-8298-BB9A58B4286F}"/>
              </a:ext>
            </a:extLst>
          </p:cNvPr>
          <p:cNvSpPr>
            <a:spLocks noGrp="1"/>
          </p:cNvSpPr>
          <p:nvPr>
            <p:ph idx="1"/>
          </p:nvPr>
        </p:nvSpPr>
        <p:spPr/>
        <p:txBody>
          <a:bodyPr/>
          <a:lstStyle/>
          <a:p>
            <a:endParaRPr lang="en-US" dirty="0"/>
          </a:p>
          <a:p>
            <a:endParaRPr lang="en-US" dirty="0"/>
          </a:p>
          <a:p>
            <a:r>
              <a:rPr lang="en-US" dirty="0"/>
              <a:t>Who is in the room?</a:t>
            </a:r>
          </a:p>
          <a:p>
            <a:endParaRPr lang="en-US" dirty="0"/>
          </a:p>
          <a:p>
            <a:r>
              <a:rPr lang="en-US" dirty="0"/>
              <a:t>Sharing Successes</a:t>
            </a:r>
          </a:p>
        </p:txBody>
      </p:sp>
    </p:spTree>
    <p:extLst>
      <p:ext uri="{BB962C8B-B14F-4D97-AF65-F5344CB8AC3E}">
        <p14:creationId xmlns:p14="http://schemas.microsoft.com/office/powerpoint/2010/main" val="3204282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532" y="1314450"/>
            <a:ext cx="4458409" cy="899808"/>
          </a:xfrm>
        </p:spPr>
        <p:txBody>
          <a:bodyPr>
            <a:normAutofit fontScale="90000"/>
          </a:bodyPr>
          <a:lstStyle/>
          <a:p>
            <a:r>
              <a:rPr lang="en-US" dirty="0"/>
              <a:t>Baby-Friendly- History</a:t>
            </a:r>
            <a:br>
              <a:rPr lang="en-US" dirty="0"/>
            </a:br>
            <a:r>
              <a:rPr lang="en-US" dirty="0"/>
              <a:t>James P Grant</a:t>
            </a:r>
            <a:br>
              <a:rPr lang="en-US" dirty="0"/>
            </a:br>
            <a:r>
              <a:rPr lang="en-US" dirty="0"/>
              <a:t>Executive Director of UNICEF </a:t>
            </a:r>
            <a:br>
              <a:rPr lang="en-US" dirty="0"/>
            </a:br>
            <a:r>
              <a:rPr lang="en-US" sz="2000" dirty="0"/>
              <a:t>1980-1995</a:t>
            </a:r>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17538" r="17538"/>
          <a:stretch>
            <a:fillRect/>
          </a:stretch>
        </p:blipFill>
        <p:spPr>
          <a:xfrm>
            <a:off x="5105400" y="2438400"/>
            <a:ext cx="3825482" cy="3634758"/>
          </a:xfrm>
        </p:spPr>
      </p:pic>
      <p:sp>
        <p:nvSpPr>
          <p:cNvPr id="4" name="Text Placeholder 3"/>
          <p:cNvSpPr>
            <a:spLocks noGrp="1"/>
          </p:cNvSpPr>
          <p:nvPr>
            <p:ph type="body" sz="half" idx="2"/>
          </p:nvPr>
        </p:nvSpPr>
        <p:spPr>
          <a:xfrm>
            <a:off x="496112" y="2826364"/>
            <a:ext cx="4380688" cy="3006584"/>
          </a:xfrm>
        </p:spPr>
        <p:txBody>
          <a:bodyPr>
            <a:normAutofit/>
          </a:bodyPr>
          <a:lstStyle/>
          <a:p>
            <a:r>
              <a:rPr lang="en-US" sz="2700" dirty="0"/>
              <a:t>The myth behind this man.</a:t>
            </a:r>
          </a:p>
        </p:txBody>
      </p:sp>
    </p:spTree>
    <p:extLst>
      <p:ext uri="{BB962C8B-B14F-4D97-AF65-F5344CB8AC3E}">
        <p14:creationId xmlns:p14="http://schemas.microsoft.com/office/powerpoint/2010/main" val="3885779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EB35D-36DD-A84B-9A10-81DA6EB4882A}"/>
              </a:ext>
            </a:extLst>
          </p:cNvPr>
          <p:cNvSpPr>
            <a:spLocks noGrp="1"/>
          </p:cNvSpPr>
          <p:nvPr>
            <p:ph type="title"/>
          </p:nvPr>
        </p:nvSpPr>
        <p:spPr/>
        <p:txBody>
          <a:bodyPr>
            <a:normAutofit fontScale="90000"/>
          </a:bodyPr>
          <a:lstStyle/>
          <a:p>
            <a:r>
              <a:rPr lang="en-US" dirty="0"/>
              <a:t>What is Senate Bill 402? </a:t>
            </a:r>
            <a:br>
              <a:rPr lang="en-US" dirty="0"/>
            </a:br>
            <a:endParaRPr lang="en-US" dirty="0"/>
          </a:p>
        </p:txBody>
      </p:sp>
      <p:sp>
        <p:nvSpPr>
          <p:cNvPr id="3" name="Content Placeholder 2">
            <a:extLst>
              <a:ext uri="{FF2B5EF4-FFF2-40B4-BE49-F238E27FC236}">
                <a16:creationId xmlns:a16="http://schemas.microsoft.com/office/drawing/2014/main" id="{2421A8BD-C338-364D-83E7-8F37D0C9EB3F}"/>
              </a:ext>
            </a:extLst>
          </p:cNvPr>
          <p:cNvSpPr>
            <a:spLocks noGrp="1"/>
          </p:cNvSpPr>
          <p:nvPr>
            <p:ph idx="1"/>
          </p:nvPr>
        </p:nvSpPr>
        <p:spPr/>
        <p:txBody>
          <a:bodyPr/>
          <a:lstStyle/>
          <a:p>
            <a:r>
              <a:rPr lang="en-US" dirty="0"/>
              <a:t>This bill would require all general acute care hospitals and special hospitals that have a perinatal unit to adopt, by January 1, 2025, the </a:t>
            </a:r>
            <a:r>
              <a:rPr lang="en-US" dirty="0">
                <a:solidFill>
                  <a:srgbClr val="FFFF00"/>
                </a:solidFill>
              </a:rPr>
              <a:t>“Ten Steps to Successful Breastfeeding,” </a:t>
            </a:r>
            <a:r>
              <a:rPr lang="en-US" dirty="0"/>
              <a:t>as adopted by Baby-Friendly USA, per the Baby-Friendly Hospital Initiative, or </a:t>
            </a:r>
            <a:r>
              <a:rPr lang="en-US" dirty="0">
                <a:solidFill>
                  <a:srgbClr val="FFFF00"/>
                </a:solidFill>
              </a:rPr>
              <a:t>an alternate process adopted by a health care service plan that includes evidenced-based policies and practices </a:t>
            </a:r>
            <a:r>
              <a:rPr lang="en-US" dirty="0"/>
              <a:t>and targeted outcomes, or the </a:t>
            </a:r>
            <a:r>
              <a:rPr lang="en-US" dirty="0">
                <a:solidFill>
                  <a:srgbClr val="FFFF00"/>
                </a:solidFill>
              </a:rPr>
              <a:t>Model Hospital Policy Recommendations as defined.</a:t>
            </a:r>
          </a:p>
        </p:txBody>
      </p:sp>
    </p:spTree>
    <p:extLst>
      <p:ext uri="{BB962C8B-B14F-4D97-AF65-F5344CB8AC3E}">
        <p14:creationId xmlns:p14="http://schemas.microsoft.com/office/powerpoint/2010/main" val="2012488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383EB-CDD9-F046-8498-67A04122B624}"/>
              </a:ext>
            </a:extLst>
          </p:cNvPr>
          <p:cNvSpPr>
            <a:spLocks noGrp="1"/>
          </p:cNvSpPr>
          <p:nvPr>
            <p:ph type="title"/>
          </p:nvPr>
        </p:nvSpPr>
        <p:spPr/>
        <p:txBody>
          <a:bodyPr>
            <a:normAutofit fontScale="90000"/>
          </a:bodyPr>
          <a:lstStyle/>
          <a:p>
            <a:r>
              <a:rPr lang="en-US" dirty="0"/>
              <a:t>Why has this bill been enacted?</a:t>
            </a:r>
            <a:br>
              <a:rPr lang="en-US" dirty="0"/>
            </a:br>
            <a:endParaRPr lang="en-US" dirty="0"/>
          </a:p>
        </p:txBody>
      </p:sp>
      <p:sp>
        <p:nvSpPr>
          <p:cNvPr id="3" name="Content Placeholder 2">
            <a:extLst>
              <a:ext uri="{FF2B5EF4-FFF2-40B4-BE49-F238E27FC236}">
                <a16:creationId xmlns:a16="http://schemas.microsoft.com/office/drawing/2014/main" id="{FEF56917-D070-7B4E-8BE1-8D03ED672C68}"/>
              </a:ext>
            </a:extLst>
          </p:cNvPr>
          <p:cNvSpPr>
            <a:spLocks noGrp="1"/>
          </p:cNvSpPr>
          <p:nvPr>
            <p:ph idx="1"/>
          </p:nvPr>
        </p:nvSpPr>
        <p:spPr/>
        <p:txBody>
          <a:bodyPr/>
          <a:lstStyle/>
          <a:p>
            <a:r>
              <a:rPr lang="en-US" dirty="0"/>
              <a:t>Baby-Friendly practices are endorsed by: </a:t>
            </a:r>
          </a:p>
          <a:p>
            <a:r>
              <a:rPr lang="en-US" dirty="0"/>
              <a:t>The United States Surgeon General</a:t>
            </a:r>
          </a:p>
          <a:p>
            <a:r>
              <a:rPr lang="en-US" dirty="0"/>
              <a:t>The American Academy of Pediatrics</a:t>
            </a:r>
          </a:p>
          <a:p>
            <a:r>
              <a:rPr lang="en-US" dirty="0"/>
              <a:t>World Health Organization</a:t>
            </a:r>
          </a:p>
          <a:p>
            <a:r>
              <a:rPr lang="en-US" dirty="0"/>
              <a:t>Healthy People 2020 Goals from the Center for Disease Control</a:t>
            </a:r>
          </a:p>
          <a:p>
            <a:r>
              <a:rPr lang="en-US" dirty="0"/>
              <a:t>Maternity Practices in Infant Nutrition and Care (</a:t>
            </a:r>
            <a:r>
              <a:rPr lang="en-US" dirty="0" err="1"/>
              <a:t>mPINC</a:t>
            </a:r>
            <a:r>
              <a:rPr lang="en-US" dirty="0"/>
              <a:t>)</a:t>
            </a:r>
          </a:p>
          <a:p>
            <a:r>
              <a:rPr lang="en-US" dirty="0"/>
              <a:t>Joint Commission in April 2010 added exclusive breastfeeding as a perinatal core measure</a:t>
            </a:r>
          </a:p>
          <a:p>
            <a:endParaRPr lang="en-US" dirty="0"/>
          </a:p>
        </p:txBody>
      </p:sp>
    </p:spTree>
    <p:extLst>
      <p:ext uri="{BB962C8B-B14F-4D97-AF65-F5344CB8AC3E}">
        <p14:creationId xmlns:p14="http://schemas.microsoft.com/office/powerpoint/2010/main" val="3322921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B27D2-8E5F-A64B-8A11-DCC1B1737009}"/>
              </a:ext>
            </a:extLst>
          </p:cNvPr>
          <p:cNvSpPr>
            <a:spLocks noGrp="1"/>
          </p:cNvSpPr>
          <p:nvPr>
            <p:ph type="title"/>
          </p:nvPr>
        </p:nvSpPr>
        <p:spPr/>
        <p:txBody>
          <a:bodyPr/>
          <a:lstStyle/>
          <a:p>
            <a:r>
              <a:rPr lang="en-US" dirty="0"/>
              <a:t>Demonstrated success in California</a:t>
            </a:r>
          </a:p>
        </p:txBody>
      </p:sp>
      <p:sp>
        <p:nvSpPr>
          <p:cNvPr id="3" name="Content Placeholder 2">
            <a:extLst>
              <a:ext uri="{FF2B5EF4-FFF2-40B4-BE49-F238E27FC236}">
                <a16:creationId xmlns:a16="http://schemas.microsoft.com/office/drawing/2014/main" id="{31257BAA-785E-A241-A055-D9825AFBCB7F}"/>
              </a:ext>
            </a:extLst>
          </p:cNvPr>
          <p:cNvSpPr>
            <a:spLocks noGrp="1"/>
          </p:cNvSpPr>
          <p:nvPr>
            <p:ph idx="1"/>
          </p:nvPr>
        </p:nvSpPr>
        <p:spPr/>
        <p:txBody>
          <a:bodyPr/>
          <a:lstStyle/>
          <a:p>
            <a:r>
              <a:rPr lang="en-US" dirty="0"/>
              <a:t>By 2011, there were enough births in Baby-Friendly Hospitals to begin comparing outcomes with non-Baby-Friendly Hospitals. Here are some of the early results. </a:t>
            </a:r>
          </a:p>
        </p:txBody>
      </p:sp>
    </p:spTree>
    <p:extLst>
      <p:ext uri="{BB962C8B-B14F-4D97-AF65-F5344CB8AC3E}">
        <p14:creationId xmlns:p14="http://schemas.microsoft.com/office/powerpoint/2010/main" val="1795530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8600"/>
            <a:ext cx="8229600" cy="1139825"/>
          </a:xfrm>
        </p:spPr>
        <p:txBody>
          <a:bodyPr/>
          <a:lstStyle/>
          <a:p>
            <a:r>
              <a:rPr lang="en-US" dirty="0"/>
              <a:t>Decrease disparity</a:t>
            </a:r>
          </a:p>
        </p:txBody>
      </p:sp>
      <p:sp>
        <p:nvSpPr>
          <p:cNvPr id="6" name="Content Placeholder 5"/>
          <p:cNvSpPr>
            <a:spLocks noGrp="1"/>
          </p:cNvSpPr>
          <p:nvPr>
            <p:ph sz="half" idx="2"/>
          </p:nvPr>
        </p:nvSpPr>
        <p:spPr>
          <a:xfrm>
            <a:off x="4572000" y="1447800"/>
            <a:ext cx="4114800" cy="4800600"/>
          </a:xfrm>
        </p:spPr>
        <p:txBody>
          <a:bodyPr>
            <a:normAutofit/>
          </a:bodyPr>
          <a:lstStyle/>
          <a:p>
            <a:r>
              <a:rPr lang="en-US" dirty="0"/>
              <a:t>Baby-Friendly has been shown to decrease disparity between hospitals and between groups.</a:t>
            </a:r>
          </a:p>
          <a:p>
            <a:r>
              <a:rPr lang="en-US" dirty="0"/>
              <a:t> </a:t>
            </a:r>
          </a:p>
          <a:p>
            <a:r>
              <a:rPr lang="en-US" sz="1900" dirty="0"/>
              <a:t>http://</a:t>
            </a:r>
            <a:r>
              <a:rPr lang="en-US" sz="1900" dirty="0" err="1"/>
              <a:t>www.cdph.ca.gov</a:t>
            </a:r>
            <a:r>
              <a:rPr lang="en-US" sz="1900" dirty="0"/>
              <a:t>/programs/</a:t>
            </a:r>
            <a:r>
              <a:rPr lang="en-US" sz="1900" dirty="0" err="1"/>
              <a:t>wicworks</a:t>
            </a:r>
            <a:r>
              <a:rPr lang="en-US" sz="1900" dirty="0"/>
              <a:t>/Documents/BF/WIC-BF-SB22-Handouts-OneHospitalAtATimeBFPolicyUpdate.pdf</a:t>
            </a:r>
          </a:p>
        </p:txBody>
      </p:sp>
      <p:pic>
        <p:nvPicPr>
          <p:cNvPr id="8" name="Content Placeholder 7" descr="One Hospital cover 1.jpeg"/>
          <p:cNvPicPr>
            <a:picLocks noGrp="1" noChangeAspect="1"/>
          </p:cNvPicPr>
          <p:nvPr>
            <p:ph sz="half" idx="1"/>
          </p:nvPr>
        </p:nvPicPr>
        <p:blipFill>
          <a:blip r:embed="rId3">
            <a:extLst>
              <a:ext uri="{28A0092B-C50C-407E-A947-70E740481C1C}">
                <a14:useLocalDpi xmlns:a14="http://schemas.microsoft.com/office/drawing/2010/main" val="0"/>
              </a:ext>
            </a:extLst>
          </a:blip>
          <a:srcRect t="5149" b="5149"/>
          <a:stretch>
            <a:fillRect/>
          </a:stretch>
        </p:blipFill>
        <p:spPr/>
      </p:pic>
    </p:spTree>
    <p:extLst>
      <p:ext uri="{BB962C8B-B14F-4D97-AF65-F5344CB8AC3E}">
        <p14:creationId xmlns:p14="http://schemas.microsoft.com/office/powerpoint/2010/main" val="573247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ne Hospital graphs 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0400" y="0"/>
            <a:ext cx="5265816" cy="6858000"/>
          </a:xfrm>
          <a:prstGeom prst="rect">
            <a:avLst/>
          </a:prstGeom>
        </p:spPr>
      </p:pic>
    </p:spTree>
    <p:extLst>
      <p:ext uri="{BB962C8B-B14F-4D97-AF65-F5344CB8AC3E}">
        <p14:creationId xmlns:p14="http://schemas.microsoft.com/office/powerpoint/2010/main" val="1714816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76356-D3A3-3347-906B-832325B27A9F}"/>
              </a:ext>
            </a:extLst>
          </p:cNvPr>
          <p:cNvSpPr>
            <a:spLocks noGrp="1"/>
          </p:cNvSpPr>
          <p:nvPr>
            <p:ph type="title"/>
          </p:nvPr>
        </p:nvSpPr>
        <p:spPr/>
        <p:txBody>
          <a:bodyPr>
            <a:normAutofit/>
          </a:bodyPr>
          <a:lstStyle/>
          <a:p>
            <a:pPr algn="ctr"/>
            <a:r>
              <a:rPr lang="en-US" sz="2800" dirty="0"/>
              <a:t>The Baby-Friendly “social equity affect” </a:t>
            </a:r>
            <a:br>
              <a:rPr lang="en-US" sz="2800" dirty="0"/>
            </a:br>
            <a:r>
              <a:rPr lang="en-US" sz="2800" dirty="0"/>
              <a:t>for San Bernardino</a:t>
            </a:r>
          </a:p>
        </p:txBody>
      </p:sp>
      <p:pic>
        <p:nvPicPr>
          <p:cNvPr id="4" name="Content Placeholder 3">
            <a:extLst>
              <a:ext uri="{FF2B5EF4-FFF2-40B4-BE49-F238E27FC236}">
                <a16:creationId xmlns:a16="http://schemas.microsoft.com/office/drawing/2014/main" id="{B7AC8C60-FF15-B340-A948-45B943AC4FA0}"/>
              </a:ext>
            </a:extLst>
          </p:cNvPr>
          <p:cNvPicPr>
            <a:picLocks noGrp="1" noChangeAspect="1"/>
          </p:cNvPicPr>
          <p:nvPr>
            <p:ph idx="1"/>
          </p:nvPr>
        </p:nvPicPr>
        <p:blipFill>
          <a:blip r:embed="rId3"/>
          <a:stretch>
            <a:fillRect/>
          </a:stretch>
        </p:blipFill>
        <p:spPr>
          <a:xfrm>
            <a:off x="666750" y="1682750"/>
            <a:ext cx="7810500" cy="4711700"/>
          </a:xfrm>
          <a:prstGeom prst="rect">
            <a:avLst/>
          </a:prstGeom>
        </p:spPr>
      </p:pic>
      <p:sp>
        <p:nvSpPr>
          <p:cNvPr id="5" name="TextBox 4">
            <a:extLst>
              <a:ext uri="{FF2B5EF4-FFF2-40B4-BE49-F238E27FC236}">
                <a16:creationId xmlns:a16="http://schemas.microsoft.com/office/drawing/2014/main" id="{EBDD056D-B032-C348-A3D9-F5E95B74F6DB}"/>
              </a:ext>
            </a:extLst>
          </p:cNvPr>
          <p:cNvSpPr txBox="1"/>
          <p:nvPr/>
        </p:nvSpPr>
        <p:spPr>
          <a:xfrm>
            <a:off x="2457450" y="1875204"/>
            <a:ext cx="1371600" cy="646331"/>
          </a:xfrm>
          <a:prstGeom prst="rect">
            <a:avLst/>
          </a:prstGeom>
          <a:noFill/>
        </p:spPr>
        <p:txBody>
          <a:bodyPr wrap="square" rtlCol="0">
            <a:spAutoFit/>
          </a:bodyPr>
          <a:lstStyle/>
          <a:p>
            <a:r>
              <a:rPr lang="en-US" dirty="0">
                <a:solidFill>
                  <a:schemeClr val="bg1"/>
                </a:solidFill>
              </a:rPr>
              <a:t>Redlands</a:t>
            </a:r>
          </a:p>
          <a:p>
            <a:r>
              <a:rPr lang="en-US" dirty="0">
                <a:solidFill>
                  <a:schemeClr val="bg1"/>
                </a:solidFill>
              </a:rPr>
              <a:t>Feb 2013</a:t>
            </a:r>
          </a:p>
        </p:txBody>
      </p:sp>
      <p:sp>
        <p:nvSpPr>
          <p:cNvPr id="6" name="TextBox 5">
            <a:extLst>
              <a:ext uri="{FF2B5EF4-FFF2-40B4-BE49-F238E27FC236}">
                <a16:creationId xmlns:a16="http://schemas.microsoft.com/office/drawing/2014/main" id="{12FB40B8-2B67-0345-ADDD-9945013390A9}"/>
              </a:ext>
            </a:extLst>
          </p:cNvPr>
          <p:cNvSpPr txBox="1"/>
          <p:nvPr/>
        </p:nvSpPr>
        <p:spPr>
          <a:xfrm>
            <a:off x="990600" y="2209800"/>
            <a:ext cx="1143000" cy="646331"/>
          </a:xfrm>
          <a:prstGeom prst="rect">
            <a:avLst/>
          </a:prstGeom>
          <a:noFill/>
        </p:spPr>
        <p:txBody>
          <a:bodyPr wrap="square" rtlCol="0">
            <a:spAutoFit/>
          </a:bodyPr>
          <a:lstStyle/>
          <a:p>
            <a:r>
              <a:rPr lang="en-US" dirty="0">
                <a:solidFill>
                  <a:schemeClr val="bg1"/>
                </a:solidFill>
              </a:rPr>
              <a:t>ARMC Jan 2010</a:t>
            </a:r>
          </a:p>
        </p:txBody>
      </p:sp>
    </p:spTree>
    <p:extLst>
      <p:ext uri="{BB962C8B-B14F-4D97-AF65-F5344CB8AC3E}">
        <p14:creationId xmlns:p14="http://schemas.microsoft.com/office/powerpoint/2010/main" val="3619439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05C67-0CB7-B74E-86F1-56AC51CEB311}"/>
              </a:ext>
            </a:extLst>
          </p:cNvPr>
          <p:cNvSpPr>
            <a:spLocks noGrp="1"/>
          </p:cNvSpPr>
          <p:nvPr>
            <p:ph type="title"/>
          </p:nvPr>
        </p:nvSpPr>
        <p:spPr/>
        <p:txBody>
          <a:bodyPr/>
          <a:lstStyle/>
          <a:p>
            <a:r>
              <a:rPr lang="en-US" dirty="0"/>
              <a:t>Non-Baby-Friendly Comparison</a:t>
            </a:r>
          </a:p>
        </p:txBody>
      </p:sp>
      <p:pic>
        <p:nvPicPr>
          <p:cNvPr id="4" name="Content Placeholder 3">
            <a:extLst>
              <a:ext uri="{FF2B5EF4-FFF2-40B4-BE49-F238E27FC236}">
                <a16:creationId xmlns:a16="http://schemas.microsoft.com/office/drawing/2014/main" id="{343D3FB0-3CFD-3746-8237-B1F9888CABBD}"/>
              </a:ext>
            </a:extLst>
          </p:cNvPr>
          <p:cNvPicPr>
            <a:picLocks noGrp="1" noChangeAspect="1"/>
          </p:cNvPicPr>
          <p:nvPr>
            <p:ph idx="1"/>
          </p:nvPr>
        </p:nvPicPr>
        <p:blipFill>
          <a:blip r:embed="rId3"/>
          <a:stretch>
            <a:fillRect/>
          </a:stretch>
        </p:blipFill>
        <p:spPr>
          <a:xfrm>
            <a:off x="1110074" y="1600200"/>
            <a:ext cx="6923851" cy="4876800"/>
          </a:xfrm>
          <a:prstGeom prst="rect">
            <a:avLst/>
          </a:prstGeom>
        </p:spPr>
      </p:pic>
    </p:spTree>
    <p:extLst>
      <p:ext uri="{BB962C8B-B14F-4D97-AF65-F5344CB8AC3E}">
        <p14:creationId xmlns:p14="http://schemas.microsoft.com/office/powerpoint/2010/main" val="1796588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532" y="1314450"/>
            <a:ext cx="4458409" cy="899808"/>
          </a:xfrm>
        </p:spPr>
        <p:txBody>
          <a:bodyPr>
            <a:normAutofit fontScale="90000"/>
          </a:bodyPr>
          <a:lstStyle/>
          <a:p>
            <a:br>
              <a:rPr lang="en-US" dirty="0"/>
            </a:br>
            <a:br>
              <a:rPr lang="en-US" dirty="0"/>
            </a:br>
            <a:endParaRPr lang="en-US" sz="2000" dirty="0"/>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17538" r="17538"/>
          <a:stretch>
            <a:fillRect/>
          </a:stretch>
        </p:blipFill>
        <p:spPr>
          <a:xfrm>
            <a:off x="6324600" y="3470522"/>
            <a:ext cx="2819400" cy="2678835"/>
          </a:xfrm>
        </p:spPr>
      </p:pic>
      <p:sp>
        <p:nvSpPr>
          <p:cNvPr id="4" name="Text Placeholder 3"/>
          <p:cNvSpPr>
            <a:spLocks noGrp="1"/>
          </p:cNvSpPr>
          <p:nvPr>
            <p:ph type="body" sz="half" idx="2"/>
          </p:nvPr>
        </p:nvSpPr>
        <p:spPr>
          <a:xfrm>
            <a:off x="418391" y="685800"/>
            <a:ext cx="5525209" cy="5867400"/>
          </a:xfrm>
        </p:spPr>
        <p:txBody>
          <a:bodyPr>
            <a:normAutofit fontScale="85000" lnSpcReduction="20000"/>
          </a:bodyPr>
          <a:lstStyle/>
          <a:p>
            <a:r>
              <a:rPr lang="en-US" sz="2800" dirty="0"/>
              <a:t>“Breastfeeding is a natural “safety net” against the worst effects of poverty. If the child survives the first month of life (the most dangerous period of childhood) then for the next four months or so, exclusive breastfeeding goes a long way toward canceling out the health difference between being born into poverty and being born into affluence …. It is almost as if breastfeeding takes the infant out of poverty for those first few months in order to give the child a fairer start in life and compensate for the injustice of the world into which it was born.”</a:t>
            </a:r>
          </a:p>
          <a:p>
            <a:r>
              <a:rPr lang="en-US" sz="2800" dirty="0"/>
              <a:t>–James P. Grant, former Executive Director, UNICEF</a:t>
            </a:r>
          </a:p>
        </p:txBody>
      </p:sp>
    </p:spTree>
    <p:extLst>
      <p:ext uri="{BB962C8B-B14F-4D97-AF65-F5344CB8AC3E}">
        <p14:creationId xmlns:p14="http://schemas.microsoft.com/office/powerpoint/2010/main" val="3843009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929F6-4DA3-254D-ABEC-5A37309DA8FF}"/>
              </a:ext>
            </a:extLst>
          </p:cNvPr>
          <p:cNvSpPr>
            <a:spLocks noGrp="1"/>
          </p:cNvSpPr>
          <p:nvPr>
            <p:ph type="title"/>
          </p:nvPr>
        </p:nvSpPr>
        <p:spPr/>
        <p:txBody>
          <a:bodyPr/>
          <a:lstStyle/>
          <a:p>
            <a:r>
              <a:rPr lang="en-US" dirty="0"/>
              <a:t>Zero Waste Lunches</a:t>
            </a:r>
          </a:p>
        </p:txBody>
      </p:sp>
      <p:sp>
        <p:nvSpPr>
          <p:cNvPr id="3" name="Content Placeholder 2">
            <a:extLst>
              <a:ext uri="{FF2B5EF4-FFF2-40B4-BE49-F238E27FC236}">
                <a16:creationId xmlns:a16="http://schemas.microsoft.com/office/drawing/2014/main" id="{239ED3AC-808B-6E49-8C7F-7063B3F9251A}"/>
              </a:ext>
            </a:extLst>
          </p:cNvPr>
          <p:cNvSpPr>
            <a:spLocks noGrp="1"/>
          </p:cNvSpPr>
          <p:nvPr>
            <p:ph idx="1"/>
          </p:nvPr>
        </p:nvSpPr>
        <p:spPr>
          <a:xfrm>
            <a:off x="457200" y="1981200"/>
            <a:ext cx="8229600" cy="3962400"/>
          </a:xfrm>
        </p:spPr>
        <p:txBody>
          <a:bodyPr>
            <a:normAutofit lnSpcReduction="10000"/>
          </a:bodyPr>
          <a:lstStyle/>
          <a:p>
            <a:r>
              <a:rPr lang="en-US" dirty="0"/>
              <a:t>We aim to use no “single-use plastic” and leave nothing in the trash cans. </a:t>
            </a:r>
          </a:p>
          <a:p>
            <a:r>
              <a:rPr lang="en-US" dirty="0"/>
              <a:t>If you brought single-use plastic, please take it home with you.</a:t>
            </a:r>
          </a:p>
          <a:p>
            <a:r>
              <a:rPr lang="en-US" dirty="0"/>
              <a:t>Please return all cloth napkins, plates and silver to the green bins. These are Carol’s personal items. </a:t>
            </a:r>
          </a:p>
          <a:p>
            <a:r>
              <a:rPr lang="en-US" dirty="0"/>
              <a:t>Please plan on bringing your own non-disposable items next time. </a:t>
            </a:r>
          </a:p>
          <a:p>
            <a:r>
              <a:rPr lang="en-US" dirty="0"/>
              <a:t>Thank you for helping us take this small step toward minimizing the global plastic problem. </a:t>
            </a:r>
          </a:p>
          <a:p>
            <a:endParaRPr lang="en-US" dirty="0"/>
          </a:p>
        </p:txBody>
      </p:sp>
    </p:spTree>
    <p:extLst>
      <p:ext uri="{BB962C8B-B14F-4D97-AF65-F5344CB8AC3E}">
        <p14:creationId xmlns:p14="http://schemas.microsoft.com/office/powerpoint/2010/main" val="2829899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EFD48-9289-1944-9652-BFC5E16EB84A}"/>
              </a:ext>
            </a:extLst>
          </p:cNvPr>
          <p:cNvSpPr>
            <a:spLocks noGrp="1"/>
          </p:cNvSpPr>
          <p:nvPr>
            <p:ph type="title"/>
          </p:nvPr>
        </p:nvSpPr>
        <p:spPr/>
        <p:txBody>
          <a:bodyPr>
            <a:normAutofit fontScale="90000"/>
          </a:bodyPr>
          <a:lstStyle/>
          <a:p>
            <a:r>
              <a:rPr lang="en-US" dirty="0"/>
              <a:t>How do we move forward?</a:t>
            </a:r>
            <a:br>
              <a:rPr lang="en-US" dirty="0"/>
            </a:br>
            <a:endParaRPr lang="en-US" dirty="0"/>
          </a:p>
        </p:txBody>
      </p:sp>
      <p:sp>
        <p:nvSpPr>
          <p:cNvPr id="3" name="Content Placeholder 2">
            <a:extLst>
              <a:ext uri="{FF2B5EF4-FFF2-40B4-BE49-F238E27FC236}">
                <a16:creationId xmlns:a16="http://schemas.microsoft.com/office/drawing/2014/main" id="{D25E61A4-6648-0844-B8E2-B745FCA81E02}"/>
              </a:ext>
            </a:extLst>
          </p:cNvPr>
          <p:cNvSpPr>
            <a:spLocks noGrp="1"/>
          </p:cNvSpPr>
          <p:nvPr>
            <p:ph idx="1"/>
          </p:nvPr>
        </p:nvSpPr>
        <p:spPr>
          <a:xfrm>
            <a:off x="457200" y="1219200"/>
            <a:ext cx="8229600" cy="5257800"/>
          </a:xfrm>
        </p:spPr>
        <p:txBody>
          <a:bodyPr>
            <a:normAutofit/>
          </a:bodyPr>
          <a:lstStyle/>
          <a:p>
            <a:r>
              <a:rPr lang="en-US" dirty="0"/>
              <a:t>This is a rare opportunity to standardize practices throughout California.</a:t>
            </a:r>
          </a:p>
          <a:p>
            <a:endParaRPr lang="en-US" dirty="0"/>
          </a:p>
          <a:p>
            <a:r>
              <a:rPr lang="en-US" dirty="0"/>
              <a:t>The 10-Steps, when fully implemented, always work!</a:t>
            </a:r>
          </a:p>
          <a:p>
            <a:r>
              <a:rPr lang="en-US" dirty="0"/>
              <a:t>  </a:t>
            </a:r>
          </a:p>
          <a:p>
            <a:r>
              <a:rPr lang="en-US" dirty="0"/>
              <a:t>California legislators have seen the results and acted. </a:t>
            </a:r>
          </a:p>
          <a:p>
            <a:endParaRPr lang="en-US" dirty="0"/>
          </a:p>
          <a:p>
            <a:r>
              <a:rPr lang="en-US" dirty="0"/>
              <a:t>First 5 SB has seized the opportunity to help hospitals in San Bernardino and Riverside</a:t>
            </a:r>
          </a:p>
          <a:p>
            <a:endParaRPr lang="en-US" dirty="0"/>
          </a:p>
          <a:p>
            <a:r>
              <a:rPr lang="en-US" dirty="0"/>
              <a:t>Experts have been scheduled to lend their expertise and support.</a:t>
            </a:r>
          </a:p>
          <a:p>
            <a:pPr lvl="1"/>
            <a:endParaRPr lang="en-US" dirty="0"/>
          </a:p>
        </p:txBody>
      </p:sp>
    </p:spTree>
    <p:extLst>
      <p:ext uri="{BB962C8B-B14F-4D97-AF65-F5344CB8AC3E}">
        <p14:creationId xmlns:p14="http://schemas.microsoft.com/office/powerpoint/2010/main" val="2107802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9337C-BB68-6C4C-BD30-8110EE19E493}"/>
              </a:ext>
            </a:extLst>
          </p:cNvPr>
          <p:cNvSpPr>
            <a:spLocks noGrp="1"/>
          </p:cNvSpPr>
          <p:nvPr>
            <p:ph type="title"/>
          </p:nvPr>
        </p:nvSpPr>
        <p:spPr/>
        <p:txBody>
          <a:bodyPr/>
          <a:lstStyle/>
          <a:p>
            <a:r>
              <a:rPr lang="en-US" dirty="0"/>
              <a:t>California and the Inland Counties</a:t>
            </a:r>
          </a:p>
        </p:txBody>
      </p:sp>
      <p:sp>
        <p:nvSpPr>
          <p:cNvPr id="3" name="Content Placeholder 2">
            <a:extLst>
              <a:ext uri="{FF2B5EF4-FFF2-40B4-BE49-F238E27FC236}">
                <a16:creationId xmlns:a16="http://schemas.microsoft.com/office/drawing/2014/main" id="{E3C0B25B-F833-1F4D-972A-2878E2EAEF80}"/>
              </a:ext>
            </a:extLst>
          </p:cNvPr>
          <p:cNvSpPr>
            <a:spLocks noGrp="1"/>
          </p:cNvSpPr>
          <p:nvPr>
            <p:ph idx="1"/>
          </p:nvPr>
        </p:nvSpPr>
        <p:spPr>
          <a:xfrm>
            <a:off x="457200" y="2362200"/>
            <a:ext cx="8229600" cy="4114800"/>
          </a:xfrm>
        </p:spPr>
        <p:txBody>
          <a:bodyPr/>
          <a:lstStyle/>
          <a:p>
            <a:r>
              <a:rPr lang="en-US" dirty="0"/>
              <a:t>The role San Bernardino and Riverside played in changing California</a:t>
            </a:r>
          </a:p>
          <a:p>
            <a:endParaRPr lang="en-US" dirty="0"/>
          </a:p>
        </p:txBody>
      </p:sp>
    </p:spTree>
    <p:extLst>
      <p:ext uri="{BB962C8B-B14F-4D97-AF65-F5344CB8AC3E}">
        <p14:creationId xmlns:p14="http://schemas.microsoft.com/office/powerpoint/2010/main" val="906964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95E47AE0-298D-0140-90DF-0D4897C8F92C}"/>
              </a:ext>
            </a:extLst>
          </p:cNvPr>
          <p:cNvSpPr>
            <a:spLocks noGrp="1" noChangeArrowheads="1"/>
          </p:cNvSpPr>
          <p:nvPr>
            <p:ph type="title"/>
          </p:nvPr>
        </p:nvSpPr>
        <p:spPr>
          <a:xfrm>
            <a:off x="304800" y="1828800"/>
            <a:ext cx="3352800" cy="3600450"/>
          </a:xfrm>
          <a:noFill/>
          <a:ln/>
        </p:spPr>
        <p:txBody>
          <a:bodyPr lIns="92075" tIns="46038" rIns="92075" bIns="46038"/>
          <a:lstStyle/>
          <a:p>
            <a:r>
              <a:rPr lang="en-US" altLang="en-US" dirty="0"/>
              <a:t>In the Beginning:</a:t>
            </a:r>
            <a:br>
              <a:rPr lang="en-US" altLang="en-US" dirty="0"/>
            </a:br>
            <a:r>
              <a:rPr lang="en-US" altLang="en-US" dirty="0"/>
              <a:t>State Report 1996 </a:t>
            </a:r>
            <a:r>
              <a:rPr lang="en-US" altLang="en-US" sz="2400" dirty="0"/>
              <a:t>(1994 data)</a:t>
            </a:r>
          </a:p>
        </p:txBody>
      </p:sp>
      <p:pic>
        <p:nvPicPr>
          <p:cNvPr id="3" name="Picture 2">
            <a:extLst>
              <a:ext uri="{FF2B5EF4-FFF2-40B4-BE49-F238E27FC236}">
                <a16:creationId xmlns:a16="http://schemas.microsoft.com/office/drawing/2014/main" id="{4E250346-35D4-8444-9814-55D254E643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9343" y="773339"/>
            <a:ext cx="4198582" cy="5311321"/>
          </a:xfrm>
          <a:prstGeom prst="rect">
            <a:avLst/>
          </a:prstGeom>
        </p:spPr>
      </p:pic>
    </p:spTree>
    <p:extLst>
      <p:ext uri="{BB962C8B-B14F-4D97-AF65-F5344CB8AC3E}">
        <p14:creationId xmlns:p14="http://schemas.microsoft.com/office/powerpoint/2010/main" val="2748330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a:extLst>
              <a:ext uri="{FF2B5EF4-FFF2-40B4-BE49-F238E27FC236}">
                <a16:creationId xmlns:a16="http://schemas.microsoft.com/office/drawing/2014/main" id="{57A91EA6-5DAD-2D42-BAE3-D2D2770B4B56}"/>
              </a:ext>
            </a:extLst>
          </p:cNvPr>
          <p:cNvSpPr>
            <a:spLocks noGrp="1" noChangeArrowheads="1"/>
          </p:cNvSpPr>
          <p:nvPr>
            <p:ph type="title"/>
          </p:nvPr>
        </p:nvSpPr>
        <p:spPr>
          <a:xfrm>
            <a:off x="762000" y="304800"/>
            <a:ext cx="7772400" cy="1143000"/>
          </a:xfrm>
          <a:noFill/>
          <a:ln/>
        </p:spPr>
        <p:txBody>
          <a:bodyPr>
            <a:normAutofit fontScale="90000"/>
          </a:bodyPr>
          <a:lstStyle/>
          <a:p>
            <a:r>
              <a:rPr lang="en-US" altLang="en-US" sz="4000" dirty="0"/>
              <a:t>Breastfeeding Trend in </a:t>
            </a:r>
            <a:br>
              <a:rPr lang="en-US" altLang="en-US" sz="4000" dirty="0"/>
            </a:br>
            <a:r>
              <a:rPr lang="en-US" altLang="en-US" sz="4000" dirty="0"/>
              <a:t>San Bernardino (1994-2004)</a:t>
            </a:r>
          </a:p>
        </p:txBody>
      </p:sp>
      <p:pic>
        <p:nvPicPr>
          <p:cNvPr id="216067" name="Picture 3">
            <a:extLst>
              <a:ext uri="{FF2B5EF4-FFF2-40B4-BE49-F238E27FC236}">
                <a16:creationId xmlns:a16="http://schemas.microsoft.com/office/drawing/2014/main" id="{2B4D8DCE-F92D-3F47-AFF8-98887C32145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486400"/>
            <a:ext cx="1193800" cy="117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6068" name="Text Box 4">
            <a:extLst>
              <a:ext uri="{FF2B5EF4-FFF2-40B4-BE49-F238E27FC236}">
                <a16:creationId xmlns:a16="http://schemas.microsoft.com/office/drawing/2014/main" id="{7D970063-43A0-894E-9A8B-7B6A9957B6FD}"/>
              </a:ext>
            </a:extLst>
          </p:cNvPr>
          <p:cNvSpPr txBox="1">
            <a:spLocks noChangeArrowheads="1"/>
          </p:cNvSpPr>
          <p:nvPr/>
        </p:nvSpPr>
        <p:spPr bwMode="auto">
          <a:xfrm>
            <a:off x="2362200" y="6172200"/>
            <a:ext cx="678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1600"/>
              <a:t>© 2005-2007 Loma Linda University Children’s Hospital</a:t>
            </a:r>
            <a:endParaRPr lang="en-US" altLang="en-US"/>
          </a:p>
        </p:txBody>
      </p:sp>
      <p:pic>
        <p:nvPicPr>
          <p:cNvPr id="2" name="Picture 1">
            <a:extLst>
              <a:ext uri="{FF2B5EF4-FFF2-40B4-BE49-F238E27FC236}">
                <a16:creationId xmlns:a16="http://schemas.microsoft.com/office/drawing/2014/main" id="{D0388369-3354-FE49-9360-74C894527C29}"/>
              </a:ext>
            </a:extLst>
          </p:cNvPr>
          <p:cNvPicPr>
            <a:picLocks noChangeAspect="1"/>
          </p:cNvPicPr>
          <p:nvPr/>
        </p:nvPicPr>
        <p:blipFill>
          <a:blip r:embed="rId4"/>
          <a:stretch>
            <a:fillRect/>
          </a:stretch>
        </p:blipFill>
        <p:spPr>
          <a:xfrm>
            <a:off x="609600" y="1600200"/>
            <a:ext cx="8382000" cy="4102100"/>
          </a:xfrm>
          <a:prstGeom prst="rect">
            <a:avLst/>
          </a:prstGeom>
        </p:spPr>
      </p:pic>
    </p:spTree>
    <p:extLst>
      <p:ext uri="{BB962C8B-B14F-4D97-AF65-F5344CB8AC3E}">
        <p14:creationId xmlns:p14="http://schemas.microsoft.com/office/powerpoint/2010/main" val="4113628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C19C5-B0B8-2944-968F-0C890ACB3D85}"/>
              </a:ext>
            </a:extLst>
          </p:cNvPr>
          <p:cNvSpPr>
            <a:spLocks noGrp="1"/>
          </p:cNvSpPr>
          <p:nvPr>
            <p:ph type="title"/>
          </p:nvPr>
        </p:nvSpPr>
        <p:spPr/>
        <p:txBody>
          <a:bodyPr>
            <a:normAutofit fontScale="90000"/>
          </a:bodyPr>
          <a:lstStyle/>
          <a:p>
            <a:r>
              <a:rPr lang="en-US" dirty="0"/>
              <a:t>Progress between 2010-2018 (NBS)</a:t>
            </a:r>
          </a:p>
        </p:txBody>
      </p:sp>
      <p:pic>
        <p:nvPicPr>
          <p:cNvPr id="13" name="Picture 12">
            <a:extLst>
              <a:ext uri="{FF2B5EF4-FFF2-40B4-BE49-F238E27FC236}">
                <a16:creationId xmlns:a16="http://schemas.microsoft.com/office/drawing/2014/main" id="{2142628C-F474-694A-8FDB-C3253A8C71A0}"/>
              </a:ext>
            </a:extLst>
          </p:cNvPr>
          <p:cNvPicPr>
            <a:picLocks noChangeAspect="1"/>
          </p:cNvPicPr>
          <p:nvPr/>
        </p:nvPicPr>
        <p:blipFill>
          <a:blip r:embed="rId3"/>
          <a:stretch>
            <a:fillRect/>
          </a:stretch>
        </p:blipFill>
        <p:spPr>
          <a:xfrm>
            <a:off x="495653" y="1428750"/>
            <a:ext cx="8191147" cy="4901074"/>
          </a:xfrm>
          <a:prstGeom prst="rect">
            <a:avLst/>
          </a:prstGeom>
        </p:spPr>
      </p:pic>
    </p:spTree>
    <p:extLst>
      <p:ext uri="{BB962C8B-B14F-4D97-AF65-F5344CB8AC3E}">
        <p14:creationId xmlns:p14="http://schemas.microsoft.com/office/powerpoint/2010/main" val="40700872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53AB7-7733-664A-87FB-CCA1832DE96D}"/>
              </a:ext>
            </a:extLst>
          </p:cNvPr>
          <p:cNvSpPr>
            <a:spLocks noGrp="1"/>
          </p:cNvSpPr>
          <p:nvPr>
            <p:ph type="title"/>
          </p:nvPr>
        </p:nvSpPr>
        <p:spPr/>
        <p:txBody>
          <a:bodyPr>
            <a:normAutofit/>
          </a:bodyPr>
          <a:lstStyle/>
          <a:p>
            <a:r>
              <a:rPr lang="en-US" sz="3200" dirty="0"/>
              <a:t>Comparison (Before B-F and After B-F)</a:t>
            </a:r>
          </a:p>
        </p:txBody>
      </p:sp>
      <p:pic>
        <p:nvPicPr>
          <p:cNvPr id="4" name="Chart Placeholder 3">
            <a:extLst>
              <a:ext uri="{FF2B5EF4-FFF2-40B4-BE49-F238E27FC236}">
                <a16:creationId xmlns:a16="http://schemas.microsoft.com/office/drawing/2014/main" id="{45899CA5-D721-1F4C-848C-22877A567B31}"/>
              </a:ext>
            </a:extLst>
          </p:cNvPr>
          <p:cNvPicPr>
            <a:picLocks noGrp="1" noChangeAspect="1"/>
          </p:cNvPicPr>
          <p:nvPr>
            <p:ph type="chart" idx="1"/>
          </p:nvPr>
        </p:nvPicPr>
        <p:blipFill>
          <a:blip r:embed="rId2"/>
          <a:stretch>
            <a:fillRect/>
          </a:stretch>
        </p:blipFill>
        <p:spPr>
          <a:xfrm>
            <a:off x="38100" y="1543050"/>
            <a:ext cx="4937193" cy="5029200"/>
          </a:xfrm>
          <a:prstGeom prst="rect">
            <a:avLst/>
          </a:prstGeom>
        </p:spPr>
      </p:pic>
      <p:pic>
        <p:nvPicPr>
          <p:cNvPr id="6" name="Picture 5">
            <a:extLst>
              <a:ext uri="{FF2B5EF4-FFF2-40B4-BE49-F238E27FC236}">
                <a16:creationId xmlns:a16="http://schemas.microsoft.com/office/drawing/2014/main" id="{5BF550C8-D566-384A-B3A3-42311E72D44A}"/>
              </a:ext>
            </a:extLst>
          </p:cNvPr>
          <p:cNvPicPr>
            <a:picLocks noChangeAspect="1"/>
          </p:cNvPicPr>
          <p:nvPr/>
        </p:nvPicPr>
        <p:blipFill>
          <a:blip r:embed="rId3"/>
          <a:stretch>
            <a:fillRect/>
          </a:stretch>
        </p:blipFill>
        <p:spPr>
          <a:xfrm>
            <a:off x="4800600" y="1295400"/>
            <a:ext cx="4286250" cy="5162550"/>
          </a:xfrm>
          <a:prstGeom prst="rect">
            <a:avLst/>
          </a:prstGeom>
        </p:spPr>
      </p:pic>
    </p:spTree>
    <p:extLst>
      <p:ext uri="{BB962C8B-B14F-4D97-AF65-F5344CB8AC3E}">
        <p14:creationId xmlns:p14="http://schemas.microsoft.com/office/powerpoint/2010/main" val="22577828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C19C5-B0B8-2944-968F-0C890ACB3D85}"/>
              </a:ext>
            </a:extLst>
          </p:cNvPr>
          <p:cNvSpPr>
            <a:spLocks noGrp="1"/>
          </p:cNvSpPr>
          <p:nvPr>
            <p:ph type="title"/>
          </p:nvPr>
        </p:nvSpPr>
        <p:spPr/>
        <p:txBody>
          <a:bodyPr/>
          <a:lstStyle/>
          <a:p>
            <a:r>
              <a:rPr lang="en-US" dirty="0"/>
              <a:t>Impact on California</a:t>
            </a:r>
          </a:p>
        </p:txBody>
      </p:sp>
      <p:sp>
        <p:nvSpPr>
          <p:cNvPr id="3" name="Content Placeholder 2">
            <a:extLst>
              <a:ext uri="{FF2B5EF4-FFF2-40B4-BE49-F238E27FC236}">
                <a16:creationId xmlns:a16="http://schemas.microsoft.com/office/drawing/2014/main" id="{AD88CB5C-E964-7842-A42D-4F991AF546BA}"/>
              </a:ext>
            </a:extLst>
          </p:cNvPr>
          <p:cNvSpPr>
            <a:spLocks noGrp="1"/>
          </p:cNvSpPr>
          <p:nvPr>
            <p:ph idx="1"/>
          </p:nvPr>
        </p:nvSpPr>
        <p:spPr/>
        <p:txBody>
          <a:bodyPr>
            <a:normAutofit fontScale="92500" lnSpcReduction="20000"/>
          </a:bodyPr>
          <a:lstStyle/>
          <a:p>
            <a:r>
              <a:rPr lang="en-US" dirty="0"/>
              <a:t>First 5 funded the Perinatal Services Network (PSN) to improved mother-baby care and increase mother/infant  bonding over the first year.  (Funding lasted from 2000-2010)</a:t>
            </a:r>
          </a:p>
          <a:p>
            <a:endParaRPr lang="en-US" dirty="0"/>
          </a:p>
          <a:p>
            <a:r>
              <a:rPr lang="en-US" dirty="0"/>
              <a:t>PSN ‘s goal was to move hospitals toward early skin-to-skin care, rooming-in and breastfeeding initiation and support. </a:t>
            </a:r>
          </a:p>
          <a:p>
            <a:endParaRPr lang="en-US" dirty="0"/>
          </a:p>
          <a:p>
            <a:r>
              <a:rPr lang="en-US" dirty="0"/>
              <a:t>The attachment literature supports this early stage as critical to establishing the mother-baby connection, the most important variable in a baby’s emotional and cognitive development. “Changing the face of San Bernardino”. </a:t>
            </a:r>
            <a:r>
              <a:rPr lang="en-US" dirty="0">
                <a:solidFill>
                  <a:srgbClr val="FFFF00"/>
                </a:solidFill>
              </a:rPr>
              <a:t>Mother-baby attachment </a:t>
            </a:r>
            <a:r>
              <a:rPr lang="en-US" dirty="0"/>
              <a:t>is still the foundation of this work.</a:t>
            </a:r>
          </a:p>
          <a:p>
            <a:endParaRPr lang="en-US" dirty="0"/>
          </a:p>
          <a:p>
            <a:r>
              <a:rPr lang="en-US" dirty="0"/>
              <a:t>We did not intend to move toward Baby-Friendly it was considered a “no starter” in 2000. </a:t>
            </a:r>
          </a:p>
        </p:txBody>
      </p:sp>
    </p:spTree>
    <p:extLst>
      <p:ext uri="{BB962C8B-B14F-4D97-AF65-F5344CB8AC3E}">
        <p14:creationId xmlns:p14="http://schemas.microsoft.com/office/powerpoint/2010/main" val="39319960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EAE98-C47E-9549-9641-9C3BDF23A65E}"/>
              </a:ext>
            </a:extLst>
          </p:cNvPr>
          <p:cNvSpPr>
            <a:spLocks noGrp="1"/>
          </p:cNvSpPr>
          <p:nvPr>
            <p:ph type="title"/>
          </p:nvPr>
        </p:nvSpPr>
        <p:spPr/>
        <p:txBody>
          <a:bodyPr>
            <a:normAutofit/>
          </a:bodyPr>
          <a:lstStyle/>
          <a:p>
            <a:pPr algn="ctr"/>
            <a:r>
              <a:rPr lang="en-US" dirty="0"/>
              <a:t>The Pioneers</a:t>
            </a:r>
          </a:p>
        </p:txBody>
      </p:sp>
      <p:sp>
        <p:nvSpPr>
          <p:cNvPr id="3" name="Content Placeholder 2">
            <a:extLst>
              <a:ext uri="{FF2B5EF4-FFF2-40B4-BE49-F238E27FC236}">
                <a16:creationId xmlns:a16="http://schemas.microsoft.com/office/drawing/2014/main" id="{8DF0E617-C275-9F4C-81F0-2FB3363663AE}"/>
              </a:ext>
            </a:extLst>
          </p:cNvPr>
          <p:cNvSpPr>
            <a:spLocks noGrp="1"/>
          </p:cNvSpPr>
          <p:nvPr>
            <p:ph idx="1"/>
          </p:nvPr>
        </p:nvSpPr>
        <p:spPr/>
        <p:txBody>
          <a:bodyPr/>
          <a:lstStyle/>
          <a:p>
            <a:r>
              <a:rPr lang="en-US" dirty="0"/>
              <a:t>Weed Army Community Hospital, Fort Irwin (1998)</a:t>
            </a:r>
          </a:p>
          <a:p>
            <a:r>
              <a:rPr lang="en-US" dirty="0"/>
              <a:t>Robert E Bush Naval Hospital, 29-Palms (2005) *Mountains Community, Lake Arrowhead (2005)</a:t>
            </a:r>
          </a:p>
          <a:p>
            <a:r>
              <a:rPr lang="en-US" dirty="0"/>
              <a:t>*Redlands Birth Center- Redlands Midwife Center (2005) </a:t>
            </a:r>
          </a:p>
          <a:p>
            <a:r>
              <a:rPr lang="en-US" dirty="0"/>
              <a:t>*Kaiser Riverside, Riverside (2005)</a:t>
            </a:r>
          </a:p>
          <a:p>
            <a:r>
              <a:rPr lang="en-US" dirty="0"/>
              <a:t>Corona Regional Medical Center, Corona (2005)</a:t>
            </a:r>
          </a:p>
          <a:p>
            <a:r>
              <a:rPr lang="en-US" dirty="0"/>
              <a:t>Barstow Community, Barstow (2007)</a:t>
            </a:r>
          </a:p>
          <a:p>
            <a:r>
              <a:rPr lang="en-US" dirty="0"/>
              <a:t>Community Hospital of San Bernardino (2007)</a:t>
            </a:r>
          </a:p>
        </p:txBody>
      </p:sp>
    </p:spTree>
    <p:extLst>
      <p:ext uri="{BB962C8B-B14F-4D97-AF65-F5344CB8AC3E}">
        <p14:creationId xmlns:p14="http://schemas.microsoft.com/office/powerpoint/2010/main" val="20993819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8D612-27F8-EA4A-8A64-0BC7D94DF74D}"/>
              </a:ext>
            </a:extLst>
          </p:cNvPr>
          <p:cNvSpPr>
            <a:spLocks noGrp="1"/>
          </p:cNvSpPr>
          <p:nvPr>
            <p:ph type="title"/>
          </p:nvPr>
        </p:nvSpPr>
        <p:spPr>
          <a:xfrm>
            <a:off x="457200" y="685800"/>
            <a:ext cx="8229600" cy="838200"/>
          </a:xfrm>
        </p:spPr>
        <p:txBody>
          <a:bodyPr>
            <a:normAutofit fontScale="90000"/>
          </a:bodyPr>
          <a:lstStyle/>
          <a:p>
            <a:pPr algn="ctr"/>
            <a:r>
              <a:rPr lang="en-US" sz="2000" dirty="0"/>
              <a:t> </a:t>
            </a:r>
            <a:br>
              <a:rPr lang="en-US" sz="2000" dirty="0"/>
            </a:br>
            <a:r>
              <a:rPr lang="en-US" sz="2000" dirty="0"/>
              <a:t>The wave SB and </a:t>
            </a:r>
            <a:r>
              <a:rPr lang="en-US" sz="2000" dirty="0" err="1"/>
              <a:t>Riv</a:t>
            </a:r>
            <a:r>
              <a:rPr lang="en-US" sz="2000" dirty="0"/>
              <a:t> have already created</a:t>
            </a:r>
            <a:br>
              <a:rPr lang="en-US" sz="2000" dirty="0"/>
            </a:br>
            <a:r>
              <a:rPr lang="en-US" sz="2000" dirty="0"/>
              <a:t>Number of hospitals in California that are BF</a:t>
            </a:r>
            <a:br>
              <a:rPr lang="en-US" sz="2000" dirty="0"/>
            </a:br>
            <a:endParaRPr lang="en-US" dirty="0"/>
          </a:p>
        </p:txBody>
      </p:sp>
      <p:graphicFrame>
        <p:nvGraphicFramePr>
          <p:cNvPr id="4" name="Content Placeholder 3">
            <a:extLst>
              <a:ext uri="{FF2B5EF4-FFF2-40B4-BE49-F238E27FC236}">
                <a16:creationId xmlns:a16="http://schemas.microsoft.com/office/drawing/2014/main" id="{81B1B88B-E43B-9A43-9F30-C92F4F994300}"/>
              </a:ext>
            </a:extLst>
          </p:cNvPr>
          <p:cNvGraphicFramePr>
            <a:graphicFrameLocks noGrp="1"/>
          </p:cNvGraphicFramePr>
          <p:nvPr>
            <p:ph idx="1"/>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C6189396-2008-2E42-87DF-F6930D6605AE}"/>
              </a:ext>
            </a:extLst>
          </p:cNvPr>
          <p:cNvSpPr txBox="1"/>
          <p:nvPr/>
        </p:nvSpPr>
        <p:spPr>
          <a:xfrm>
            <a:off x="1066800" y="2133600"/>
            <a:ext cx="3124200" cy="923330"/>
          </a:xfrm>
          <a:prstGeom prst="rect">
            <a:avLst/>
          </a:prstGeom>
          <a:noFill/>
        </p:spPr>
        <p:txBody>
          <a:bodyPr wrap="square" rtlCol="0">
            <a:spAutoFit/>
          </a:bodyPr>
          <a:lstStyle/>
          <a:p>
            <a:r>
              <a:rPr lang="en-US" dirty="0">
                <a:solidFill>
                  <a:schemeClr val="bg1"/>
                </a:solidFill>
              </a:rPr>
              <a:t>1991-2000-  1 </a:t>
            </a:r>
          </a:p>
          <a:p>
            <a:r>
              <a:rPr lang="en-US" dirty="0">
                <a:solidFill>
                  <a:schemeClr val="bg1"/>
                </a:solidFill>
              </a:rPr>
              <a:t>2001-2010- 21</a:t>
            </a:r>
          </a:p>
          <a:p>
            <a:r>
              <a:rPr lang="en-US" dirty="0">
                <a:solidFill>
                  <a:schemeClr val="bg1"/>
                </a:solidFill>
              </a:rPr>
              <a:t>2011-2020- 96</a:t>
            </a:r>
          </a:p>
        </p:txBody>
      </p:sp>
    </p:spTree>
    <p:extLst>
      <p:ext uri="{BB962C8B-B14F-4D97-AF65-F5344CB8AC3E}">
        <p14:creationId xmlns:p14="http://schemas.microsoft.com/office/powerpoint/2010/main" val="29204404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pattFill prst="pct5">
          <a:fgClr>
            <a:schemeClr val="accent4"/>
          </a:fgClr>
          <a:bgClr>
            <a:schemeClr val="accent4">
              <a:lumMod val="75000"/>
            </a:schemeClr>
          </a:bgClr>
        </a:patt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0CD5E1F-5FDA-42D2-8984-2BBDE67EDD9E}"/>
              </a:ext>
            </a:extLst>
          </p:cNvPr>
          <p:cNvSpPr>
            <a:spLocks noGrp="1"/>
          </p:cNvSpPr>
          <p:nvPr>
            <p:ph type="title"/>
          </p:nvPr>
        </p:nvSpPr>
        <p:spPr>
          <a:xfrm>
            <a:off x="457200" y="533400"/>
            <a:ext cx="8229600" cy="990600"/>
          </a:xfrm>
        </p:spPr>
        <p:txBody>
          <a:bodyPr/>
          <a:lstStyle/>
          <a:p>
            <a:r>
              <a:rPr lang="en-US" dirty="0"/>
              <a:t>Percent of CA hospitals that are BF</a:t>
            </a:r>
          </a:p>
        </p:txBody>
      </p:sp>
      <p:pic>
        <p:nvPicPr>
          <p:cNvPr id="5" name="Picture 4">
            <a:extLst>
              <a:ext uri="{FF2B5EF4-FFF2-40B4-BE49-F238E27FC236}">
                <a16:creationId xmlns:a16="http://schemas.microsoft.com/office/drawing/2014/main" id="{EDDD555E-10B1-7E4E-ABBB-06F6B741D116}"/>
              </a:ext>
            </a:extLst>
          </p:cNvPr>
          <p:cNvPicPr>
            <a:picLocks noChangeAspect="1"/>
          </p:cNvPicPr>
          <p:nvPr/>
        </p:nvPicPr>
        <p:blipFill>
          <a:blip r:embed="rId2"/>
          <a:stretch>
            <a:fillRect/>
          </a:stretch>
        </p:blipFill>
        <p:spPr>
          <a:xfrm>
            <a:off x="800100" y="1798320"/>
            <a:ext cx="7543800" cy="4526280"/>
          </a:xfrm>
          <a:prstGeom prst="rect">
            <a:avLst/>
          </a:prstGeom>
        </p:spPr>
      </p:pic>
    </p:spTree>
    <p:extLst>
      <p:ext uri="{BB962C8B-B14F-4D97-AF65-F5344CB8AC3E}">
        <p14:creationId xmlns:p14="http://schemas.microsoft.com/office/powerpoint/2010/main" val="1440280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ctrTitle"/>
          </p:nvPr>
        </p:nvSpPr>
        <p:spPr>
          <a:xfrm>
            <a:off x="685800" y="609600"/>
            <a:ext cx="7772400" cy="3505200"/>
          </a:xfrm>
          <a:effectLst/>
          <a:extLst>
            <a:ext uri="{AF507438-7753-43e0-B8FC-AC1667EBCBE1}">
              <a14:hiddenEffects xmlns:a14="http://schemas.microsoft.com/office/drawing/2010/main" xmlns="">
                <a:effectLst>
                  <a:outerShdw blurRad="50800" dist="25399" dir="2700000" algn="ctr" rotWithShape="0">
                    <a:srgbClr val="FFFFFF">
                      <a:alpha val="99962"/>
                    </a:srgbClr>
                  </a:outerShdw>
                </a:effectLst>
              </a14:hiddenEffects>
            </a:ext>
          </a:extLst>
        </p:spPr>
        <p:txBody>
          <a:bodyPr lIns="92075" tIns="46038" rIns="92075" bIns="46038"/>
          <a:lstStyle/>
          <a:p>
            <a:pPr eaLnBrk="1" hangingPunct="1">
              <a:defRPr/>
            </a:pPr>
            <a:br>
              <a:rPr lang="en-US" sz="2400" dirty="0"/>
            </a:br>
            <a:br>
              <a:rPr lang="en-US" sz="2400" dirty="0"/>
            </a:br>
            <a:r>
              <a:rPr lang="en-US" dirty="0">
                <a:latin typeface="Tahoma" charset="0"/>
              </a:rPr>
              <a:t>What, Why and When?</a:t>
            </a:r>
            <a:br>
              <a:rPr lang="en-US" dirty="0">
                <a:latin typeface="Tahoma" charset="0"/>
              </a:rPr>
            </a:br>
            <a:br>
              <a:rPr lang="en-US" dirty="0">
                <a:latin typeface="Tahoma" charset="0"/>
              </a:rPr>
            </a:br>
            <a:r>
              <a:rPr lang="en-US" sz="3600" dirty="0">
                <a:latin typeface="Tahoma" charset="0"/>
              </a:rPr>
              <a:t>Hospital Compliance with SB 402</a:t>
            </a:r>
            <a:endParaRPr lang="en-US" sz="3600" dirty="0"/>
          </a:p>
        </p:txBody>
      </p:sp>
      <p:sp>
        <p:nvSpPr>
          <p:cNvPr id="182275" name="Rectangle 3"/>
          <p:cNvSpPr>
            <a:spLocks noGrp="1" noChangeArrowheads="1"/>
          </p:cNvSpPr>
          <p:nvPr>
            <p:ph type="subTitle" idx="1"/>
          </p:nvPr>
        </p:nvSpPr>
        <p:spPr>
          <a:xfrm>
            <a:off x="1371600" y="4572000"/>
            <a:ext cx="6400800" cy="1066800"/>
          </a:xfrm>
          <a:effectLst/>
          <a:extLst>
            <a:ext uri="{AF507438-7753-43e0-B8FC-AC1667EBCBE1}">
              <a14:hiddenEffects xmlns:a14="http://schemas.microsoft.com/office/drawing/2010/main" xmlns="">
                <a:effectLst>
                  <a:outerShdw blurRad="50800" dist="25399" dir="2700000" algn="ctr" rotWithShape="0">
                    <a:srgbClr val="FFFFFF">
                      <a:alpha val="99962"/>
                    </a:srgbClr>
                  </a:outerShdw>
                </a:effectLst>
              </a14:hiddenEffects>
            </a:ext>
          </a:extLst>
        </p:spPr>
        <p:txBody>
          <a:bodyPr lIns="92075" tIns="46038" rIns="92075" bIns="46038"/>
          <a:lstStyle/>
          <a:p>
            <a:pPr eaLnBrk="1" hangingPunct="1">
              <a:defRPr/>
            </a:pPr>
            <a:r>
              <a:rPr lang="en-US" dirty="0">
                <a:latin typeface="Tahoma" charset="0"/>
              </a:rPr>
              <a:t>Carol Lopez Melcher, MPH, BSN, RN</a:t>
            </a:r>
          </a:p>
          <a:p>
            <a:pPr eaLnBrk="1" hangingPunct="1">
              <a:defRPr/>
            </a:pPr>
            <a:endParaRPr lang="en-US" dirty="0">
              <a:latin typeface="Tahoma" charset="0"/>
            </a:endParaRPr>
          </a:p>
        </p:txBody>
      </p:sp>
    </p:spTree>
    <p:extLst>
      <p:ext uri="{BB962C8B-B14F-4D97-AF65-F5344CB8AC3E}">
        <p14:creationId xmlns:p14="http://schemas.microsoft.com/office/powerpoint/2010/main" val="768686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B1799-BE83-F74A-A55E-CB281EB44A6F}"/>
              </a:ext>
            </a:extLst>
          </p:cNvPr>
          <p:cNvSpPr>
            <a:spLocks noGrp="1"/>
          </p:cNvSpPr>
          <p:nvPr>
            <p:ph type="title"/>
          </p:nvPr>
        </p:nvSpPr>
        <p:spPr/>
        <p:txBody>
          <a:bodyPr>
            <a:normAutofit fontScale="90000"/>
          </a:bodyPr>
          <a:lstStyle/>
          <a:p>
            <a:r>
              <a:rPr lang="en-US" dirty="0"/>
              <a:t>Percent of San Bernardino Births in BF Hospitals</a:t>
            </a:r>
          </a:p>
        </p:txBody>
      </p:sp>
      <p:graphicFrame>
        <p:nvGraphicFramePr>
          <p:cNvPr id="4" name="Content Placeholder 3">
            <a:extLst>
              <a:ext uri="{FF2B5EF4-FFF2-40B4-BE49-F238E27FC236}">
                <a16:creationId xmlns:a16="http://schemas.microsoft.com/office/drawing/2014/main" id="{F21EBDE8-FC7F-834B-B858-B0E0D46123AD}"/>
              </a:ext>
            </a:extLst>
          </p:cNvPr>
          <p:cNvGraphicFramePr>
            <a:graphicFrameLocks noGrp="1"/>
          </p:cNvGraphicFramePr>
          <p:nvPr>
            <p:ph idx="1"/>
            <p:extLst>
              <p:ext uri="{D42A27DB-BD31-4B8C-83A1-F6EECF244321}">
                <p14:modId xmlns:p14="http://schemas.microsoft.com/office/powerpoint/2010/main" val="3056856771"/>
              </p:ext>
            </p:extLst>
          </p:nvPr>
        </p:nvGraphicFramePr>
        <p:xfrm>
          <a:off x="609600" y="3733800"/>
          <a:ext cx="7620000" cy="1752600"/>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1333372243"/>
                    </a:ext>
                  </a:extLst>
                </a:gridCol>
                <a:gridCol w="1905000">
                  <a:extLst>
                    <a:ext uri="{9D8B030D-6E8A-4147-A177-3AD203B41FA5}">
                      <a16:colId xmlns:a16="http://schemas.microsoft.com/office/drawing/2014/main" val="3299250705"/>
                    </a:ext>
                  </a:extLst>
                </a:gridCol>
                <a:gridCol w="1905000">
                  <a:extLst>
                    <a:ext uri="{9D8B030D-6E8A-4147-A177-3AD203B41FA5}">
                      <a16:colId xmlns:a16="http://schemas.microsoft.com/office/drawing/2014/main" val="44082742"/>
                    </a:ext>
                  </a:extLst>
                </a:gridCol>
                <a:gridCol w="1905000">
                  <a:extLst>
                    <a:ext uri="{9D8B030D-6E8A-4147-A177-3AD203B41FA5}">
                      <a16:colId xmlns:a16="http://schemas.microsoft.com/office/drawing/2014/main" val="3852869194"/>
                    </a:ext>
                  </a:extLst>
                </a:gridCol>
              </a:tblGrid>
              <a:tr h="370840">
                <a:tc>
                  <a:txBody>
                    <a:bodyPr/>
                    <a:lstStyle/>
                    <a:p>
                      <a:r>
                        <a:rPr lang="en-US" dirty="0"/>
                        <a:t>Year</a:t>
                      </a:r>
                    </a:p>
                  </a:txBody>
                  <a:tcPr/>
                </a:tc>
                <a:tc>
                  <a:txBody>
                    <a:bodyPr/>
                    <a:lstStyle/>
                    <a:p>
                      <a:r>
                        <a:rPr lang="en-US" dirty="0"/>
                        <a:t>Total births counted</a:t>
                      </a:r>
                    </a:p>
                  </a:txBody>
                  <a:tcPr/>
                </a:tc>
                <a:tc>
                  <a:txBody>
                    <a:bodyPr/>
                    <a:lstStyle/>
                    <a:p>
                      <a:r>
                        <a:rPr lang="en-US" dirty="0"/>
                        <a:t>Baby-Friendly</a:t>
                      </a:r>
                    </a:p>
                  </a:txBody>
                  <a:tcPr/>
                </a:tc>
                <a:tc>
                  <a:txBody>
                    <a:bodyPr/>
                    <a:lstStyle/>
                    <a:p>
                      <a:r>
                        <a:rPr lang="en-US" dirty="0"/>
                        <a:t>Non-BF</a:t>
                      </a:r>
                    </a:p>
                  </a:txBody>
                  <a:tcPr/>
                </a:tc>
                <a:extLst>
                  <a:ext uri="{0D108BD9-81ED-4DB2-BD59-A6C34878D82A}">
                    <a16:rowId xmlns:a16="http://schemas.microsoft.com/office/drawing/2014/main" val="3557865677"/>
                  </a:ext>
                </a:extLst>
              </a:tr>
              <a:tr h="370840">
                <a:tc>
                  <a:txBody>
                    <a:bodyPr/>
                    <a:lstStyle/>
                    <a:p>
                      <a:r>
                        <a:rPr lang="en-US" dirty="0"/>
                        <a:t>2016</a:t>
                      </a:r>
                    </a:p>
                  </a:txBody>
                  <a:tcPr/>
                </a:tc>
                <a:tc>
                  <a:txBody>
                    <a:bodyPr/>
                    <a:lstStyle/>
                    <a:p>
                      <a:r>
                        <a:rPr lang="en-US" dirty="0"/>
                        <a:t>21,461</a:t>
                      </a:r>
                    </a:p>
                  </a:txBody>
                  <a:tcPr/>
                </a:tc>
                <a:tc>
                  <a:txBody>
                    <a:bodyPr/>
                    <a:lstStyle/>
                    <a:p>
                      <a:r>
                        <a:rPr lang="en-US" dirty="0"/>
                        <a:t>87%</a:t>
                      </a:r>
                    </a:p>
                  </a:txBody>
                  <a:tcPr/>
                </a:tc>
                <a:tc>
                  <a:txBody>
                    <a:bodyPr/>
                    <a:lstStyle/>
                    <a:p>
                      <a:r>
                        <a:rPr lang="en-US" dirty="0"/>
                        <a:t>13%</a:t>
                      </a:r>
                    </a:p>
                  </a:txBody>
                  <a:tcPr/>
                </a:tc>
                <a:extLst>
                  <a:ext uri="{0D108BD9-81ED-4DB2-BD59-A6C34878D82A}">
                    <a16:rowId xmlns:a16="http://schemas.microsoft.com/office/drawing/2014/main" val="2984051727"/>
                  </a:ext>
                </a:extLst>
              </a:tr>
              <a:tr h="370840">
                <a:tc>
                  <a:txBody>
                    <a:bodyPr/>
                    <a:lstStyle/>
                    <a:p>
                      <a:r>
                        <a:rPr lang="en-US" dirty="0"/>
                        <a:t>2017</a:t>
                      </a:r>
                    </a:p>
                  </a:txBody>
                  <a:tcPr/>
                </a:tc>
                <a:tc>
                  <a:txBody>
                    <a:bodyPr/>
                    <a:lstStyle/>
                    <a:p>
                      <a:r>
                        <a:rPr lang="en-US" dirty="0"/>
                        <a:t>23,416</a:t>
                      </a:r>
                    </a:p>
                  </a:txBody>
                  <a:tcPr/>
                </a:tc>
                <a:tc>
                  <a:txBody>
                    <a:bodyPr/>
                    <a:lstStyle/>
                    <a:p>
                      <a:r>
                        <a:rPr lang="en-US" dirty="0"/>
                        <a:t>78%</a:t>
                      </a:r>
                    </a:p>
                  </a:txBody>
                  <a:tcPr/>
                </a:tc>
                <a:tc>
                  <a:txBody>
                    <a:bodyPr/>
                    <a:lstStyle/>
                    <a:p>
                      <a:r>
                        <a:rPr lang="en-US" dirty="0"/>
                        <a:t>22%</a:t>
                      </a:r>
                    </a:p>
                  </a:txBody>
                  <a:tcPr/>
                </a:tc>
                <a:extLst>
                  <a:ext uri="{0D108BD9-81ED-4DB2-BD59-A6C34878D82A}">
                    <a16:rowId xmlns:a16="http://schemas.microsoft.com/office/drawing/2014/main" val="2831212256"/>
                  </a:ext>
                </a:extLst>
              </a:tr>
              <a:tr h="370840">
                <a:tc>
                  <a:txBody>
                    <a:bodyPr/>
                    <a:lstStyle/>
                    <a:p>
                      <a:r>
                        <a:rPr lang="en-US" dirty="0"/>
                        <a:t>2018</a:t>
                      </a:r>
                    </a:p>
                  </a:txBody>
                  <a:tcPr/>
                </a:tc>
                <a:tc>
                  <a:txBody>
                    <a:bodyPr/>
                    <a:lstStyle/>
                    <a:p>
                      <a:r>
                        <a:rPr lang="en-US" dirty="0"/>
                        <a:t>22,509</a:t>
                      </a:r>
                    </a:p>
                  </a:txBody>
                  <a:tcPr/>
                </a:tc>
                <a:tc>
                  <a:txBody>
                    <a:bodyPr/>
                    <a:lstStyle/>
                    <a:p>
                      <a:r>
                        <a:rPr lang="en-US" dirty="0"/>
                        <a:t>78%</a:t>
                      </a:r>
                    </a:p>
                  </a:txBody>
                  <a:tcPr/>
                </a:tc>
                <a:tc>
                  <a:txBody>
                    <a:bodyPr/>
                    <a:lstStyle/>
                    <a:p>
                      <a:r>
                        <a:rPr lang="en-US" dirty="0"/>
                        <a:t>22%</a:t>
                      </a:r>
                    </a:p>
                  </a:txBody>
                  <a:tcPr/>
                </a:tc>
                <a:extLst>
                  <a:ext uri="{0D108BD9-81ED-4DB2-BD59-A6C34878D82A}">
                    <a16:rowId xmlns:a16="http://schemas.microsoft.com/office/drawing/2014/main" val="2193910864"/>
                  </a:ext>
                </a:extLst>
              </a:tr>
            </a:tbl>
          </a:graphicData>
        </a:graphic>
      </p:graphicFrame>
    </p:spTree>
    <p:extLst>
      <p:ext uri="{BB962C8B-B14F-4D97-AF65-F5344CB8AC3E}">
        <p14:creationId xmlns:p14="http://schemas.microsoft.com/office/powerpoint/2010/main" val="24670375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84A4A-22B1-E149-8976-D3D7341464C7}"/>
              </a:ext>
            </a:extLst>
          </p:cNvPr>
          <p:cNvSpPr>
            <a:spLocks noGrp="1"/>
          </p:cNvSpPr>
          <p:nvPr>
            <p:ph type="title"/>
          </p:nvPr>
        </p:nvSpPr>
        <p:spPr>
          <a:xfrm>
            <a:off x="457200" y="533400"/>
            <a:ext cx="8229600" cy="2438400"/>
          </a:xfrm>
        </p:spPr>
        <p:txBody>
          <a:bodyPr>
            <a:normAutofit/>
          </a:bodyPr>
          <a:lstStyle/>
          <a:p>
            <a:pPr algn="ctr"/>
            <a:r>
              <a:rPr lang="en-US" dirty="0"/>
              <a:t>We are already a Baby-Friendly Community</a:t>
            </a:r>
          </a:p>
        </p:txBody>
      </p:sp>
      <p:sp>
        <p:nvSpPr>
          <p:cNvPr id="3" name="Content Placeholder 2">
            <a:extLst>
              <a:ext uri="{FF2B5EF4-FFF2-40B4-BE49-F238E27FC236}">
                <a16:creationId xmlns:a16="http://schemas.microsoft.com/office/drawing/2014/main" id="{F7B2FE8E-A08A-9249-B99B-11839C10AD71}"/>
              </a:ext>
            </a:extLst>
          </p:cNvPr>
          <p:cNvSpPr>
            <a:spLocks noGrp="1"/>
          </p:cNvSpPr>
          <p:nvPr>
            <p:ph idx="1"/>
          </p:nvPr>
        </p:nvSpPr>
        <p:spPr>
          <a:xfrm>
            <a:off x="762000" y="4495800"/>
            <a:ext cx="7924800" cy="1981200"/>
          </a:xfrm>
        </p:spPr>
        <p:txBody>
          <a:bodyPr/>
          <a:lstStyle/>
          <a:p>
            <a:endParaRPr lang="en-US" dirty="0"/>
          </a:p>
        </p:txBody>
      </p:sp>
    </p:spTree>
    <p:extLst>
      <p:ext uri="{BB962C8B-B14F-4D97-AF65-F5344CB8AC3E}">
        <p14:creationId xmlns:p14="http://schemas.microsoft.com/office/powerpoint/2010/main" val="6728030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Maintaining the Gains?</a:t>
            </a:r>
          </a:p>
        </p:txBody>
      </p:sp>
      <p:sp>
        <p:nvSpPr>
          <p:cNvPr id="3" name="Subtitle 2"/>
          <p:cNvSpPr>
            <a:spLocks noGrp="1"/>
          </p:cNvSpPr>
          <p:nvPr>
            <p:ph type="subTitle" idx="1"/>
          </p:nvPr>
        </p:nvSpPr>
        <p:spPr/>
        <p:txBody>
          <a:bodyPr>
            <a:normAutofit/>
          </a:bodyPr>
          <a:lstStyle/>
          <a:p>
            <a:r>
              <a:rPr lang="en-US" dirty="0"/>
              <a:t>Data is Power</a:t>
            </a:r>
          </a:p>
          <a:p>
            <a:r>
              <a:rPr lang="en-US" dirty="0"/>
              <a:t>Carol Melcher, MPH, BS, RN</a:t>
            </a:r>
          </a:p>
        </p:txBody>
      </p:sp>
    </p:spTree>
    <p:extLst>
      <p:ext uri="{BB962C8B-B14F-4D97-AF65-F5344CB8AC3E}">
        <p14:creationId xmlns:p14="http://schemas.microsoft.com/office/powerpoint/2010/main" val="9780886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689" y="217591"/>
            <a:ext cx="7432808" cy="1695631"/>
          </a:xfrm>
        </p:spPr>
        <p:txBody>
          <a:bodyPr>
            <a:normAutofit/>
          </a:bodyPr>
          <a:lstStyle/>
          <a:p>
            <a:pPr algn="ctr"/>
            <a:r>
              <a:rPr lang="en-US" dirty="0"/>
              <a:t>Disclaimer</a:t>
            </a:r>
          </a:p>
        </p:txBody>
      </p:sp>
      <p:sp>
        <p:nvSpPr>
          <p:cNvPr id="3" name="Content Placeholder 2"/>
          <p:cNvSpPr>
            <a:spLocks noGrp="1"/>
          </p:cNvSpPr>
          <p:nvPr>
            <p:ph idx="1"/>
          </p:nvPr>
        </p:nvSpPr>
        <p:spPr>
          <a:xfrm>
            <a:off x="752689" y="1780377"/>
            <a:ext cx="7879717" cy="2791623"/>
          </a:xfrm>
        </p:spPr>
        <p:txBody>
          <a:bodyPr>
            <a:normAutofit lnSpcReduction="10000"/>
          </a:bodyPr>
          <a:lstStyle/>
          <a:p>
            <a:r>
              <a:rPr lang="en-US" dirty="0"/>
              <a:t>My expertise is nurse education, systems change and implementing Baby-Friendly.</a:t>
            </a:r>
          </a:p>
          <a:p>
            <a:endParaRPr lang="en-US" dirty="0"/>
          </a:p>
          <a:p>
            <a:r>
              <a:rPr lang="en-US" dirty="0"/>
              <a:t>I am not a statistician or epidemiologist. </a:t>
            </a:r>
          </a:p>
          <a:p>
            <a:endParaRPr lang="en-US" dirty="0"/>
          </a:p>
          <a:p>
            <a:r>
              <a:rPr lang="en-US" dirty="0"/>
              <a:t>When collecting data, I suggest you work with your quality improvement team.</a:t>
            </a:r>
          </a:p>
        </p:txBody>
      </p:sp>
    </p:spTree>
    <p:extLst>
      <p:ext uri="{BB962C8B-B14F-4D97-AF65-F5344CB8AC3E}">
        <p14:creationId xmlns:p14="http://schemas.microsoft.com/office/powerpoint/2010/main" val="6177509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689" y="217591"/>
            <a:ext cx="7432808" cy="1695631"/>
          </a:xfrm>
        </p:spPr>
        <p:txBody>
          <a:bodyPr>
            <a:normAutofit/>
          </a:bodyPr>
          <a:lstStyle/>
          <a:p>
            <a:pPr algn="ctr"/>
            <a:r>
              <a:rPr lang="en-US" dirty="0"/>
              <a:t>To “maintain” you must know where you are.</a:t>
            </a:r>
          </a:p>
        </p:txBody>
      </p:sp>
      <p:sp>
        <p:nvSpPr>
          <p:cNvPr id="3" name="Content Placeholder 2"/>
          <p:cNvSpPr>
            <a:spLocks noGrp="1"/>
          </p:cNvSpPr>
          <p:nvPr>
            <p:ph idx="1"/>
          </p:nvPr>
        </p:nvSpPr>
        <p:spPr>
          <a:xfrm>
            <a:off x="752689" y="2133600"/>
            <a:ext cx="7857911" cy="4038600"/>
          </a:xfrm>
        </p:spPr>
        <p:txBody>
          <a:bodyPr/>
          <a:lstStyle/>
          <a:p>
            <a:endParaRPr lang="en-US" dirty="0"/>
          </a:p>
          <a:p>
            <a:r>
              <a:rPr lang="en-US" dirty="0"/>
              <a:t>Data collection</a:t>
            </a:r>
          </a:p>
          <a:p>
            <a:r>
              <a:rPr lang="en-US" dirty="0"/>
              <a:t>Bias</a:t>
            </a:r>
          </a:p>
          <a:p>
            <a:r>
              <a:rPr lang="en-US" dirty="0"/>
              <a:t>Methods</a:t>
            </a:r>
          </a:p>
          <a:p>
            <a:r>
              <a:rPr lang="en-US" dirty="0"/>
              <a:t>Sampling</a:t>
            </a:r>
          </a:p>
          <a:p>
            <a:endParaRPr lang="en-US" dirty="0"/>
          </a:p>
          <a:p>
            <a:pPr marL="36576" indent="0">
              <a:buNone/>
            </a:pPr>
            <a:endParaRPr lang="en-US" dirty="0"/>
          </a:p>
          <a:p>
            <a:pPr marL="36576" indent="0">
              <a:buNone/>
            </a:pPr>
            <a:r>
              <a:rPr lang="en-US" dirty="0"/>
              <a:t>Don’t worry, this will not be a statistics class!</a:t>
            </a:r>
          </a:p>
          <a:p>
            <a:endParaRPr lang="en-US" dirty="0"/>
          </a:p>
        </p:txBody>
      </p:sp>
    </p:spTree>
    <p:extLst>
      <p:ext uri="{BB962C8B-B14F-4D97-AF65-F5344CB8AC3E}">
        <p14:creationId xmlns:p14="http://schemas.microsoft.com/office/powerpoint/2010/main" val="32715828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A85AF-1A59-F245-94F8-AE55499C535C}"/>
              </a:ext>
            </a:extLst>
          </p:cNvPr>
          <p:cNvSpPr>
            <a:spLocks noGrp="1"/>
          </p:cNvSpPr>
          <p:nvPr>
            <p:ph type="title"/>
          </p:nvPr>
        </p:nvSpPr>
        <p:spPr/>
        <p:txBody>
          <a:bodyPr/>
          <a:lstStyle/>
          <a:p>
            <a:r>
              <a:rPr lang="en-US" dirty="0"/>
              <a:t>Aunt Minnie</a:t>
            </a:r>
          </a:p>
        </p:txBody>
      </p:sp>
      <p:sp>
        <p:nvSpPr>
          <p:cNvPr id="3" name="Content Placeholder 2">
            <a:extLst>
              <a:ext uri="{FF2B5EF4-FFF2-40B4-BE49-F238E27FC236}">
                <a16:creationId xmlns:a16="http://schemas.microsoft.com/office/drawing/2014/main" id="{AAA405A7-146C-2040-8FB8-2B781AC4ACFA}"/>
              </a:ext>
            </a:extLst>
          </p:cNvPr>
          <p:cNvSpPr>
            <a:spLocks noGrp="1"/>
          </p:cNvSpPr>
          <p:nvPr>
            <p:ph sz="half" idx="1"/>
          </p:nvPr>
        </p:nvSpPr>
        <p:spPr/>
        <p:txBody>
          <a:bodyPr/>
          <a:lstStyle/>
          <a:p>
            <a:r>
              <a:rPr lang="en-US" dirty="0"/>
              <a:t>TOPS ”Star”</a:t>
            </a:r>
          </a:p>
          <a:p>
            <a:endParaRPr lang="en-US" dirty="0"/>
          </a:p>
          <a:p>
            <a:r>
              <a:rPr lang="en-US" dirty="0"/>
              <a:t>Setting your targets:</a:t>
            </a:r>
          </a:p>
          <a:p>
            <a:pPr lvl="1"/>
            <a:r>
              <a:rPr lang="en-US" dirty="0"/>
              <a:t>State/County average</a:t>
            </a:r>
          </a:p>
          <a:p>
            <a:pPr lvl="1"/>
            <a:r>
              <a:rPr lang="en-US" dirty="0"/>
              <a:t>Healthy People Goals</a:t>
            </a:r>
          </a:p>
          <a:p>
            <a:pPr lvl="1"/>
            <a:r>
              <a:rPr lang="en-US" dirty="0"/>
              <a:t>Closing the Any vs </a:t>
            </a:r>
            <a:r>
              <a:rPr lang="en-US" dirty="0" err="1"/>
              <a:t>Exc</a:t>
            </a:r>
            <a:r>
              <a:rPr lang="en-US" dirty="0"/>
              <a:t> gap</a:t>
            </a:r>
          </a:p>
        </p:txBody>
      </p:sp>
      <p:pic>
        <p:nvPicPr>
          <p:cNvPr id="6" name="Content Placeholder 5">
            <a:extLst>
              <a:ext uri="{FF2B5EF4-FFF2-40B4-BE49-F238E27FC236}">
                <a16:creationId xmlns:a16="http://schemas.microsoft.com/office/drawing/2014/main" id="{ABF497A6-B9CF-A941-B0C8-DCFE8FCB1D1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81600" y="1636481"/>
            <a:ext cx="3505200" cy="4648200"/>
          </a:xfrm>
        </p:spPr>
      </p:pic>
    </p:spTree>
    <p:extLst>
      <p:ext uri="{BB962C8B-B14F-4D97-AF65-F5344CB8AC3E}">
        <p14:creationId xmlns:p14="http://schemas.microsoft.com/office/powerpoint/2010/main" val="33614014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check back in:</a:t>
            </a:r>
          </a:p>
        </p:txBody>
      </p:sp>
      <p:sp>
        <p:nvSpPr>
          <p:cNvPr id="3" name="Content Placeholder 2"/>
          <p:cNvSpPr>
            <a:spLocks noGrp="1"/>
          </p:cNvSpPr>
          <p:nvPr>
            <p:ph idx="1"/>
          </p:nvPr>
        </p:nvSpPr>
        <p:spPr>
          <a:xfrm>
            <a:off x="215900" y="2057400"/>
            <a:ext cx="8229600" cy="4229100"/>
          </a:xfrm>
        </p:spPr>
        <p:txBody>
          <a:bodyPr>
            <a:normAutofit/>
          </a:bodyPr>
          <a:lstStyle/>
          <a:p>
            <a:r>
              <a:rPr lang="en-US" dirty="0"/>
              <a:t>Please stand </a:t>
            </a:r>
          </a:p>
          <a:p>
            <a:r>
              <a:rPr lang="en-US" dirty="0"/>
              <a:t>Stay stand if you </a:t>
            </a:r>
            <a:r>
              <a:rPr lang="en-US" u="sng" dirty="0"/>
              <a:t>collected or used any </a:t>
            </a:r>
            <a:r>
              <a:rPr lang="en-US" dirty="0"/>
              <a:t>data during the past year. </a:t>
            </a:r>
          </a:p>
          <a:p>
            <a:r>
              <a:rPr lang="en-US" dirty="0"/>
              <a:t>Keep standing if you summarized or analyzed your data.</a:t>
            </a:r>
          </a:p>
          <a:p>
            <a:r>
              <a:rPr lang="en-US" dirty="0"/>
              <a:t>Keep standing if you </a:t>
            </a:r>
            <a:r>
              <a:rPr lang="en-US" u="sng" dirty="0"/>
              <a:t>shared</a:t>
            </a:r>
            <a:r>
              <a:rPr lang="en-US" dirty="0"/>
              <a:t> your results. </a:t>
            </a:r>
          </a:p>
        </p:txBody>
      </p:sp>
    </p:spTree>
    <p:extLst>
      <p:ext uri="{BB962C8B-B14F-4D97-AF65-F5344CB8AC3E}">
        <p14:creationId xmlns:p14="http://schemas.microsoft.com/office/powerpoint/2010/main" val="212586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533400"/>
            <a:ext cx="8331200" cy="1270000"/>
          </a:xfrm>
        </p:spPr>
        <p:txBody>
          <a:bodyPr>
            <a:normAutofit fontScale="90000"/>
          </a:bodyPr>
          <a:lstStyle/>
          <a:p>
            <a:r>
              <a:rPr lang="en-US" dirty="0"/>
              <a:t>During the next 20-minutes,  we will explore..</a:t>
            </a:r>
          </a:p>
        </p:txBody>
      </p:sp>
      <p:sp>
        <p:nvSpPr>
          <p:cNvPr id="3" name="Content Placeholder 2"/>
          <p:cNvSpPr>
            <a:spLocks noGrp="1"/>
          </p:cNvSpPr>
          <p:nvPr>
            <p:ph idx="1"/>
          </p:nvPr>
        </p:nvSpPr>
        <p:spPr>
          <a:xfrm>
            <a:off x="355600" y="1803400"/>
            <a:ext cx="8089900" cy="4483100"/>
          </a:xfrm>
        </p:spPr>
        <p:txBody>
          <a:bodyPr>
            <a:normAutofit/>
          </a:bodyPr>
          <a:lstStyle/>
          <a:p>
            <a:r>
              <a:rPr lang="en-US" dirty="0"/>
              <a:t>Basic data collection</a:t>
            </a:r>
          </a:p>
          <a:p>
            <a:r>
              <a:rPr lang="en-US" dirty="0"/>
              <a:t>Counting the “beans”- Methods</a:t>
            </a:r>
          </a:p>
          <a:p>
            <a:r>
              <a:rPr lang="en-US" dirty="0"/>
              <a:t>Sampling</a:t>
            </a:r>
          </a:p>
          <a:p>
            <a:endParaRPr lang="en-US" dirty="0"/>
          </a:p>
          <a:p>
            <a:r>
              <a:rPr lang="en-US" dirty="0"/>
              <a:t>I promise you, this is approachable for every one of you. </a:t>
            </a:r>
          </a:p>
          <a:p>
            <a:r>
              <a:rPr lang="en-US" dirty="0"/>
              <a:t>You probably already do some pretty sophisticated data analysis.</a:t>
            </a:r>
          </a:p>
        </p:txBody>
      </p:sp>
    </p:spTree>
    <p:extLst>
      <p:ext uri="{BB962C8B-B14F-4D97-AF65-F5344CB8AC3E}">
        <p14:creationId xmlns:p14="http://schemas.microsoft.com/office/powerpoint/2010/main" val="290224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First Things First-</a:t>
            </a:r>
            <a:br>
              <a:rPr lang="en-US" dirty="0"/>
            </a:br>
            <a:r>
              <a:rPr lang="en-US" dirty="0"/>
              <a:t>Collecting data</a:t>
            </a:r>
          </a:p>
        </p:txBody>
      </p:sp>
      <p:sp>
        <p:nvSpPr>
          <p:cNvPr id="5" name="Subtitle 4"/>
          <p:cNvSpPr>
            <a:spLocks noGrp="1"/>
          </p:cNvSpPr>
          <p:nvPr>
            <p:ph type="subTitle" idx="1"/>
          </p:nvPr>
        </p:nvSpPr>
        <p:spPr>
          <a:xfrm>
            <a:off x="1370076" y="4186412"/>
            <a:ext cx="6480048" cy="1299988"/>
          </a:xfrm>
        </p:spPr>
        <p:txBody>
          <a:bodyPr>
            <a:normAutofit/>
          </a:bodyPr>
          <a:lstStyle/>
          <a:p>
            <a:pPr algn="ctr"/>
            <a:r>
              <a:rPr lang="en-US" sz="2400" dirty="0"/>
              <a:t>You can not unlock the Power, </a:t>
            </a:r>
          </a:p>
          <a:p>
            <a:pPr algn="ctr"/>
            <a:r>
              <a:rPr lang="en-US" sz="2400" dirty="0"/>
              <a:t>without the basics. </a:t>
            </a:r>
          </a:p>
        </p:txBody>
      </p:sp>
    </p:spTree>
    <p:extLst>
      <p:ext uri="{BB962C8B-B14F-4D97-AF65-F5344CB8AC3E}">
        <p14:creationId xmlns:p14="http://schemas.microsoft.com/office/powerpoint/2010/main" val="31335082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1143000"/>
          </a:xfrm>
        </p:spPr>
        <p:txBody>
          <a:bodyPr>
            <a:normAutofit/>
          </a:bodyPr>
          <a:lstStyle/>
          <a:p>
            <a:r>
              <a:rPr lang="en-US" dirty="0"/>
              <a:t>Let’s start with the hardest stuff… </a:t>
            </a:r>
          </a:p>
        </p:txBody>
      </p:sp>
      <p:sp>
        <p:nvSpPr>
          <p:cNvPr id="3" name="Content Placeholder 2"/>
          <p:cNvSpPr>
            <a:spLocks noGrp="1"/>
          </p:cNvSpPr>
          <p:nvPr>
            <p:ph idx="1"/>
          </p:nvPr>
        </p:nvSpPr>
        <p:spPr>
          <a:xfrm>
            <a:off x="457199" y="1600200"/>
            <a:ext cx="8195733" cy="4525963"/>
          </a:xfrm>
        </p:spPr>
        <p:txBody>
          <a:bodyPr>
            <a:normAutofit/>
          </a:bodyPr>
          <a:lstStyle/>
          <a:p>
            <a:pPr marL="457200" indent="-457200"/>
            <a:r>
              <a:rPr lang="en-US" dirty="0"/>
              <a:t>If you are gathering and sharing patient or staff information, I </a:t>
            </a:r>
            <a:r>
              <a:rPr lang="en-US" u="sng" dirty="0"/>
              <a:t>strongly</a:t>
            </a:r>
            <a:r>
              <a:rPr lang="en-US" dirty="0"/>
              <a:t> recommend taking a 1-3 hour class on HUMAN SUBJECTS RESEARCH.</a:t>
            </a:r>
          </a:p>
          <a:p>
            <a:pPr marL="457200" indent="-457200"/>
            <a:endParaRPr lang="en-US" dirty="0"/>
          </a:p>
          <a:p>
            <a:pPr marL="457200" indent="-457200"/>
            <a:r>
              <a:rPr lang="en-US" dirty="0"/>
              <a:t>If you plan to publish or share your results, you will need approval from an INTERNAL REVIEW BOARD (IRB)</a:t>
            </a:r>
          </a:p>
          <a:p>
            <a:pPr marL="457200" indent="-457200"/>
            <a:endParaRPr lang="en-US" dirty="0"/>
          </a:p>
          <a:p>
            <a:pPr marL="457200" indent="-457200"/>
            <a:r>
              <a:rPr lang="en-US" dirty="0"/>
              <a:t>https://</a:t>
            </a:r>
            <a:r>
              <a:rPr lang="en-US" dirty="0" err="1"/>
              <a:t>phrp.nihtraining.com</a:t>
            </a:r>
            <a:r>
              <a:rPr lang="en-US" dirty="0"/>
              <a:t>/users/</a:t>
            </a:r>
            <a:r>
              <a:rPr lang="en-US" dirty="0" err="1"/>
              <a:t>login.php</a:t>
            </a:r>
            <a:endParaRPr lang="en-US" dirty="0"/>
          </a:p>
        </p:txBody>
      </p:sp>
    </p:spTree>
    <p:extLst>
      <p:ext uri="{BB962C8B-B14F-4D97-AF65-F5344CB8AC3E}">
        <p14:creationId xmlns:p14="http://schemas.microsoft.com/office/powerpoint/2010/main" val="3226041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919F2-C470-534C-99D5-A9623BF8965D}"/>
              </a:ext>
            </a:extLst>
          </p:cNvPr>
          <p:cNvSpPr>
            <a:spLocks noGrp="1"/>
          </p:cNvSpPr>
          <p:nvPr>
            <p:ph type="ctrTitle"/>
          </p:nvPr>
        </p:nvSpPr>
        <p:spPr/>
        <p:txBody>
          <a:bodyPr/>
          <a:lstStyle/>
          <a:p>
            <a:r>
              <a:rPr lang="en-US" sz="3600" dirty="0"/>
              <a:t>Choices and Changes: Maintaining the Gains</a:t>
            </a:r>
          </a:p>
        </p:txBody>
      </p:sp>
      <p:sp>
        <p:nvSpPr>
          <p:cNvPr id="4" name="Subtitle 3">
            <a:extLst>
              <a:ext uri="{FF2B5EF4-FFF2-40B4-BE49-F238E27FC236}">
                <a16:creationId xmlns:a16="http://schemas.microsoft.com/office/drawing/2014/main" id="{552967EE-2FAA-4E44-9E87-B9E76CFBF0CB}"/>
              </a:ext>
            </a:extLst>
          </p:cNvPr>
          <p:cNvSpPr>
            <a:spLocks noGrp="1"/>
          </p:cNvSpPr>
          <p:nvPr>
            <p:ph type="subTitle" idx="1"/>
          </p:nvPr>
        </p:nvSpPr>
        <p:spPr/>
        <p:txBody>
          <a:bodyPr/>
          <a:lstStyle/>
          <a:p>
            <a:r>
              <a:rPr lang="en-US" dirty="0"/>
              <a:t>Part 1 of the Baby-Friendly Hospital and Community Collaborative (BFHCC)</a:t>
            </a:r>
          </a:p>
          <a:p>
            <a:r>
              <a:rPr lang="en-US" dirty="0"/>
              <a:t>Leadership Series</a:t>
            </a:r>
          </a:p>
        </p:txBody>
      </p:sp>
    </p:spTree>
    <p:extLst>
      <p:ext uri="{BB962C8B-B14F-4D97-AF65-F5344CB8AC3E}">
        <p14:creationId xmlns:p14="http://schemas.microsoft.com/office/powerpoint/2010/main" val="26230173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8582" y="21523"/>
            <a:ext cx="5064953" cy="1695182"/>
          </a:xfrm>
        </p:spPr>
        <p:txBody>
          <a:bodyPr/>
          <a:lstStyle/>
          <a:p>
            <a:pPr algn="ctr"/>
            <a:r>
              <a:rPr lang="en-US" dirty="0"/>
              <a:t>Why?</a:t>
            </a:r>
          </a:p>
        </p:txBody>
      </p:sp>
      <p:sp>
        <p:nvSpPr>
          <p:cNvPr id="3" name="Content Placeholder 2"/>
          <p:cNvSpPr>
            <a:spLocks noGrp="1"/>
          </p:cNvSpPr>
          <p:nvPr>
            <p:ph idx="1"/>
          </p:nvPr>
        </p:nvSpPr>
        <p:spPr>
          <a:xfrm>
            <a:off x="321733" y="1507068"/>
            <a:ext cx="8432799" cy="4530272"/>
          </a:xfrm>
        </p:spPr>
        <p:txBody>
          <a:bodyPr/>
          <a:lstStyle/>
          <a:p>
            <a:pPr marL="514350" indent="-514350">
              <a:buAutoNum type="arabicPeriod"/>
            </a:pPr>
            <a:r>
              <a:rPr lang="en-US" dirty="0"/>
              <a:t>Vulnerable people (patients) could feel that participating could impact their care. </a:t>
            </a:r>
          </a:p>
          <a:p>
            <a:pPr marL="514350" indent="-514350">
              <a:buFont typeface="Wingdings 2"/>
              <a:buAutoNum type="arabicPeriod"/>
            </a:pPr>
            <a:endParaRPr lang="en-US" dirty="0"/>
          </a:p>
          <a:p>
            <a:pPr marL="514350" indent="-514350">
              <a:buFont typeface="Wingdings 2"/>
              <a:buAutoNum type="arabicPeriod"/>
            </a:pPr>
            <a:r>
              <a:rPr lang="en-US" dirty="0"/>
              <a:t>You must clearly separate her care from her survey responses. </a:t>
            </a:r>
            <a:r>
              <a:rPr lang="en-US" sz="2400" i="1" dirty="0"/>
              <a:t>Example: “Did your nurse teach you </a:t>
            </a:r>
            <a:r>
              <a:rPr lang="mr-IN" sz="2400" i="1" dirty="0"/>
              <a:t>…</a:t>
            </a:r>
            <a:r>
              <a:rPr lang="en-US" sz="2400" i="1" dirty="0"/>
              <a:t>?”</a:t>
            </a:r>
          </a:p>
          <a:p>
            <a:pPr marL="514350" indent="-514350">
              <a:buFont typeface="Wingdings 2"/>
              <a:buAutoNum type="arabicPeriod"/>
            </a:pPr>
            <a:endParaRPr lang="en-US" dirty="0"/>
          </a:p>
          <a:p>
            <a:pPr marL="514350" indent="-514350">
              <a:buFont typeface="Wingdings 2"/>
              <a:buAutoNum type="arabicPeriod"/>
            </a:pPr>
            <a:r>
              <a:rPr lang="en-US" dirty="0"/>
              <a:t>She must feel free to refuse to participate. </a:t>
            </a:r>
          </a:p>
          <a:p>
            <a:pPr marL="514350" indent="-514350">
              <a:buAutoNum type="arabicPeriod"/>
            </a:pPr>
            <a:endParaRPr lang="en-US" dirty="0"/>
          </a:p>
          <a:p>
            <a:pPr marL="514350" indent="-514350">
              <a:buAutoNum type="arabicPeriod"/>
            </a:pPr>
            <a:r>
              <a:rPr lang="en-US" dirty="0"/>
              <a:t>Nurses should never interview their own patients. </a:t>
            </a:r>
          </a:p>
        </p:txBody>
      </p:sp>
    </p:spTree>
    <p:extLst>
      <p:ext uri="{BB962C8B-B14F-4D97-AF65-F5344CB8AC3E}">
        <p14:creationId xmlns:p14="http://schemas.microsoft.com/office/powerpoint/2010/main" val="29253052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324219"/>
            <a:ext cx="7734300" cy="628281"/>
          </a:xfrm>
        </p:spPr>
        <p:txBody>
          <a:bodyPr>
            <a:normAutofit fontScale="90000"/>
          </a:bodyPr>
          <a:lstStyle/>
          <a:p>
            <a:r>
              <a:rPr lang="en-US" dirty="0"/>
              <a:t>Sample Survey</a:t>
            </a:r>
          </a:p>
        </p:txBody>
      </p:sp>
      <p:sp>
        <p:nvSpPr>
          <p:cNvPr id="7" name="TextBox 6"/>
          <p:cNvSpPr txBox="1"/>
          <p:nvPr/>
        </p:nvSpPr>
        <p:spPr>
          <a:xfrm>
            <a:off x="133672" y="5758509"/>
            <a:ext cx="8822352" cy="461665"/>
          </a:xfrm>
          <a:prstGeom prst="rect">
            <a:avLst/>
          </a:prstGeom>
          <a:noFill/>
        </p:spPr>
        <p:txBody>
          <a:bodyPr wrap="square" rtlCol="0">
            <a:spAutoFit/>
          </a:bodyPr>
          <a:lstStyle/>
          <a:p>
            <a:r>
              <a:rPr lang="en-US" sz="2400" i="1" dirty="0"/>
              <a:t>.  </a:t>
            </a:r>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62176" y="1150723"/>
            <a:ext cx="7248373" cy="5707277"/>
          </a:xfrm>
        </p:spPr>
      </p:pic>
    </p:spTree>
    <p:extLst>
      <p:ext uri="{BB962C8B-B14F-4D97-AF65-F5344CB8AC3E}">
        <p14:creationId xmlns:p14="http://schemas.microsoft.com/office/powerpoint/2010/main" val="27609223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a:t>Quality Improvement (QI) </a:t>
            </a:r>
            <a:br>
              <a:rPr lang="en-US" dirty="0"/>
            </a:br>
            <a:r>
              <a:rPr lang="en-US" dirty="0"/>
              <a:t>versus Research</a:t>
            </a:r>
          </a:p>
        </p:txBody>
      </p:sp>
      <p:sp>
        <p:nvSpPr>
          <p:cNvPr id="6" name="Content Placeholder 5"/>
          <p:cNvSpPr>
            <a:spLocks noGrp="1"/>
          </p:cNvSpPr>
          <p:nvPr>
            <p:ph sz="quarter" idx="2"/>
          </p:nvPr>
        </p:nvSpPr>
        <p:spPr/>
        <p:txBody>
          <a:bodyPr/>
          <a:lstStyle/>
          <a:p>
            <a:r>
              <a:rPr lang="en-US" dirty="0"/>
              <a:t>QI</a:t>
            </a:r>
          </a:p>
          <a:p>
            <a:pPr lvl="1"/>
            <a:r>
              <a:rPr lang="en-US" dirty="0"/>
              <a:t>You work with the QI team </a:t>
            </a:r>
          </a:p>
          <a:p>
            <a:pPr lvl="1"/>
            <a:r>
              <a:rPr lang="en-US" dirty="0"/>
              <a:t>HIPPA training required</a:t>
            </a:r>
          </a:p>
          <a:p>
            <a:pPr lvl="1"/>
            <a:r>
              <a:rPr lang="en-US" dirty="0"/>
              <a:t>IRB often not required</a:t>
            </a:r>
          </a:p>
          <a:p>
            <a:pPr lvl="1"/>
            <a:r>
              <a:rPr lang="en-US" dirty="0"/>
              <a:t>Annual Human Subjects training is recommended</a:t>
            </a:r>
          </a:p>
          <a:p>
            <a:pPr lvl="1"/>
            <a:r>
              <a:rPr lang="en-US" dirty="0"/>
              <a:t>Data storage security is recommended</a:t>
            </a:r>
          </a:p>
        </p:txBody>
      </p:sp>
      <p:sp>
        <p:nvSpPr>
          <p:cNvPr id="8" name="Content Placeholder 7"/>
          <p:cNvSpPr>
            <a:spLocks noGrp="1"/>
          </p:cNvSpPr>
          <p:nvPr>
            <p:ph sz="quarter" idx="4"/>
          </p:nvPr>
        </p:nvSpPr>
        <p:spPr/>
        <p:txBody>
          <a:bodyPr/>
          <a:lstStyle/>
          <a:p>
            <a:r>
              <a:rPr lang="en-US" dirty="0"/>
              <a:t>Research</a:t>
            </a:r>
          </a:p>
          <a:p>
            <a:pPr lvl="1"/>
            <a:r>
              <a:rPr lang="en-US" dirty="0"/>
              <a:t>IRB required</a:t>
            </a:r>
          </a:p>
          <a:p>
            <a:pPr lvl="1"/>
            <a:r>
              <a:rPr lang="en-US" dirty="0"/>
              <a:t>Annual Human Subjects updates required</a:t>
            </a:r>
          </a:p>
          <a:p>
            <a:pPr lvl="1"/>
            <a:r>
              <a:rPr lang="en-US" dirty="0"/>
              <a:t>HIPPA training required</a:t>
            </a:r>
          </a:p>
          <a:p>
            <a:pPr lvl="1"/>
            <a:r>
              <a:rPr lang="en-US" dirty="0"/>
              <a:t>Annual IRB review required</a:t>
            </a:r>
          </a:p>
          <a:p>
            <a:pPr lvl="1"/>
            <a:r>
              <a:rPr lang="en-US" dirty="0"/>
              <a:t>Data storage security required</a:t>
            </a:r>
          </a:p>
        </p:txBody>
      </p:sp>
    </p:spTree>
    <p:extLst>
      <p:ext uri="{BB962C8B-B14F-4D97-AF65-F5344CB8AC3E}">
        <p14:creationId xmlns:p14="http://schemas.microsoft.com/office/powerpoint/2010/main" val="12594116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WHEW!!</a:t>
            </a:r>
          </a:p>
        </p:txBody>
      </p:sp>
      <p:sp>
        <p:nvSpPr>
          <p:cNvPr id="3" name="Content Placeholder 2"/>
          <p:cNvSpPr>
            <a:spLocks noGrp="1"/>
          </p:cNvSpPr>
          <p:nvPr>
            <p:ph idx="1"/>
          </p:nvPr>
        </p:nvSpPr>
        <p:spPr/>
        <p:txBody>
          <a:bodyPr/>
          <a:lstStyle/>
          <a:p>
            <a:r>
              <a:rPr lang="en-US" dirty="0"/>
              <a:t>That is the hardest part, now let’s talk about the fun stuff.</a:t>
            </a:r>
          </a:p>
        </p:txBody>
      </p:sp>
    </p:spTree>
    <p:extLst>
      <p:ext uri="{BB962C8B-B14F-4D97-AF65-F5344CB8AC3E}">
        <p14:creationId xmlns:p14="http://schemas.microsoft.com/office/powerpoint/2010/main" val="26303247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71461" y="682291"/>
            <a:ext cx="6480048" cy="2301240"/>
          </a:xfrm>
        </p:spPr>
        <p:txBody>
          <a:bodyPr/>
          <a:lstStyle/>
          <a:p>
            <a:br>
              <a:rPr lang="en-US" dirty="0"/>
            </a:br>
            <a:r>
              <a:rPr lang="en-US" dirty="0"/>
              <a:t>DATA Collection</a:t>
            </a:r>
          </a:p>
        </p:txBody>
      </p:sp>
      <p:sp>
        <p:nvSpPr>
          <p:cNvPr id="5" name="Subtitle 4"/>
          <p:cNvSpPr>
            <a:spLocks noGrp="1"/>
          </p:cNvSpPr>
          <p:nvPr>
            <p:ph type="subTitle" idx="1"/>
          </p:nvPr>
        </p:nvSpPr>
        <p:spPr>
          <a:xfrm>
            <a:off x="871461" y="3536450"/>
            <a:ext cx="7984440" cy="2889402"/>
          </a:xfrm>
        </p:spPr>
        <p:txBody>
          <a:bodyPr anchor="t">
            <a:normAutofit/>
          </a:bodyPr>
          <a:lstStyle/>
          <a:p>
            <a:pPr algn="l"/>
            <a:r>
              <a:rPr lang="en-US" sz="2400" dirty="0"/>
              <a:t>You are likely to conduct: </a:t>
            </a:r>
          </a:p>
          <a:p>
            <a:pPr algn="l"/>
            <a:r>
              <a:rPr lang="en-US" sz="2400" dirty="0"/>
              <a:t>	surveys </a:t>
            </a:r>
          </a:p>
          <a:p>
            <a:pPr algn="l"/>
            <a:r>
              <a:rPr lang="en-US" sz="2400" dirty="0"/>
              <a:t>	chart reviews</a:t>
            </a:r>
          </a:p>
          <a:p>
            <a:pPr algn="l"/>
            <a:r>
              <a:rPr lang="en-US" sz="2400" dirty="0"/>
              <a:t> 	and in-person interviews. </a:t>
            </a:r>
          </a:p>
        </p:txBody>
      </p:sp>
    </p:spTree>
    <p:extLst>
      <p:ext uri="{BB962C8B-B14F-4D97-AF65-F5344CB8AC3E}">
        <p14:creationId xmlns:p14="http://schemas.microsoft.com/office/powerpoint/2010/main" val="10917347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Types of quantitative data</a:t>
            </a:r>
          </a:p>
        </p:txBody>
      </p:sp>
      <p:sp>
        <p:nvSpPr>
          <p:cNvPr id="3" name="Content Placeholder 2"/>
          <p:cNvSpPr>
            <a:spLocks noGrp="1"/>
          </p:cNvSpPr>
          <p:nvPr>
            <p:ph idx="1"/>
          </p:nvPr>
        </p:nvSpPr>
        <p:spPr/>
        <p:txBody>
          <a:bodyPr>
            <a:normAutofit/>
          </a:bodyPr>
          <a:lstStyle/>
          <a:p>
            <a:pPr marL="301752" lvl="1" indent="0">
              <a:buNone/>
            </a:pPr>
            <a:r>
              <a:rPr lang="en-US" dirty="0"/>
              <a:t>Discrete- </a:t>
            </a:r>
          </a:p>
          <a:p>
            <a:pPr marL="301752" lvl="1" indent="0">
              <a:buNone/>
            </a:pPr>
            <a:r>
              <a:rPr lang="en-US" dirty="0"/>
              <a:t>	Yes or no responses	</a:t>
            </a:r>
          </a:p>
          <a:p>
            <a:pPr marL="301752" lvl="1" indent="0">
              <a:buNone/>
            </a:pPr>
            <a:r>
              <a:rPr lang="en-US" dirty="0"/>
              <a:t>	Clear choices or whole numbers.</a:t>
            </a:r>
          </a:p>
          <a:p>
            <a:pPr marL="0" indent="0">
              <a:buNone/>
            </a:pPr>
            <a:endParaRPr lang="en-US" dirty="0"/>
          </a:p>
          <a:p>
            <a:pPr marL="301752" lvl="1" indent="0">
              <a:buNone/>
            </a:pPr>
            <a:r>
              <a:rPr lang="en-US" dirty="0"/>
              <a:t>Continuous- </a:t>
            </a:r>
          </a:p>
          <a:p>
            <a:pPr marL="301752" lvl="1" indent="0">
              <a:buNone/>
            </a:pPr>
            <a:r>
              <a:rPr lang="en-US" dirty="0"/>
              <a:t>	Characteristics that can be measured. 	Length, distance, time.</a:t>
            </a:r>
          </a:p>
        </p:txBody>
      </p:sp>
    </p:spTree>
    <p:extLst>
      <p:ext uri="{BB962C8B-B14F-4D97-AF65-F5344CB8AC3E}">
        <p14:creationId xmlns:p14="http://schemas.microsoft.com/office/powerpoint/2010/main" val="36537551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934" y="324219"/>
            <a:ext cx="7806266" cy="1086771"/>
          </a:xfrm>
        </p:spPr>
        <p:txBody>
          <a:bodyPr>
            <a:normAutofit/>
          </a:bodyPr>
          <a:lstStyle/>
          <a:p>
            <a:pPr algn="ctr"/>
            <a:r>
              <a:rPr lang="en-US" dirty="0"/>
              <a:t>Today’s Survey Questions</a:t>
            </a:r>
          </a:p>
        </p:txBody>
      </p:sp>
      <p:sp>
        <p:nvSpPr>
          <p:cNvPr id="5" name="TextBox 4"/>
          <p:cNvSpPr txBox="1"/>
          <p:nvPr/>
        </p:nvSpPr>
        <p:spPr>
          <a:xfrm>
            <a:off x="999067" y="5621867"/>
            <a:ext cx="7213600" cy="830997"/>
          </a:xfrm>
          <a:prstGeom prst="rect">
            <a:avLst/>
          </a:prstGeom>
          <a:noFill/>
        </p:spPr>
        <p:txBody>
          <a:bodyPr wrap="square" rtlCol="0">
            <a:spAutoFit/>
          </a:bodyPr>
          <a:lstStyle/>
          <a:p>
            <a:r>
              <a:rPr lang="en-US" sz="2400" dirty="0"/>
              <a:t>Try to design questions that do not imply a preferred response or a judgment. </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70195" y="1270000"/>
            <a:ext cx="6071343" cy="4050107"/>
          </a:xfrm>
        </p:spPr>
      </p:pic>
    </p:spTree>
    <p:extLst>
      <p:ext uri="{BB962C8B-B14F-4D97-AF65-F5344CB8AC3E}">
        <p14:creationId xmlns:p14="http://schemas.microsoft.com/office/powerpoint/2010/main" val="41253679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Entering survey results</a:t>
            </a:r>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47650" y="1417638"/>
            <a:ext cx="8636928" cy="4947366"/>
          </a:xfrm>
        </p:spPr>
      </p:pic>
    </p:spTree>
    <p:extLst>
      <p:ext uri="{BB962C8B-B14F-4D97-AF65-F5344CB8AC3E}">
        <p14:creationId xmlns:p14="http://schemas.microsoft.com/office/powerpoint/2010/main" val="16787122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934" y="324219"/>
            <a:ext cx="7806266" cy="1086771"/>
          </a:xfrm>
        </p:spPr>
        <p:txBody>
          <a:bodyPr>
            <a:normAutofit/>
          </a:bodyPr>
          <a:lstStyle/>
          <a:p>
            <a:pPr algn="ctr"/>
            <a:r>
              <a:rPr lang="en-US" dirty="0"/>
              <a:t>Addressing Bias</a:t>
            </a:r>
          </a:p>
        </p:txBody>
      </p:sp>
      <p:sp>
        <p:nvSpPr>
          <p:cNvPr id="3" name="Content Placeholder 2"/>
          <p:cNvSpPr>
            <a:spLocks noGrp="1"/>
          </p:cNvSpPr>
          <p:nvPr>
            <p:ph idx="1"/>
          </p:nvPr>
        </p:nvSpPr>
        <p:spPr>
          <a:xfrm>
            <a:off x="497573" y="1265969"/>
            <a:ext cx="7467600" cy="4525963"/>
          </a:xfrm>
        </p:spPr>
        <p:txBody>
          <a:bodyPr/>
          <a:lstStyle/>
          <a:p>
            <a:r>
              <a:rPr lang="en-US" dirty="0"/>
              <a:t>Biased Question: “How did the breastfeeding class improve your experience?” </a:t>
            </a:r>
            <a:r>
              <a:rPr lang="en-US" sz="2000" i="1" dirty="0"/>
              <a:t>(if asked by the teacher, it could have a strong bias)</a:t>
            </a:r>
          </a:p>
          <a:p>
            <a:r>
              <a:rPr lang="en-US" dirty="0"/>
              <a:t>Unbiased question: “Which of the following words best describes the  affect of the breastfeeding class on your breastfeeding experience? </a:t>
            </a:r>
            <a:r>
              <a:rPr lang="en-US" sz="2000" dirty="0"/>
              <a:t> </a:t>
            </a:r>
            <a:r>
              <a:rPr lang="en-US" sz="2000" i="1" dirty="0"/>
              <a:t>(Asked by someone other than the teacher)</a:t>
            </a:r>
          </a:p>
          <a:p>
            <a:endParaRPr lang="en-US" dirty="0"/>
          </a:p>
        </p:txBody>
      </p:sp>
      <p:graphicFrame>
        <p:nvGraphicFramePr>
          <p:cNvPr id="6" name="Table 5"/>
          <p:cNvGraphicFramePr>
            <a:graphicFrameLocks noGrp="1"/>
          </p:cNvGraphicFramePr>
          <p:nvPr/>
        </p:nvGraphicFramePr>
        <p:xfrm>
          <a:off x="1303868" y="5620703"/>
          <a:ext cx="5960532" cy="1010920"/>
        </p:xfrm>
        <a:graphic>
          <a:graphicData uri="http://schemas.openxmlformats.org/drawingml/2006/table">
            <a:tbl>
              <a:tblPr firstRow="1" bandRow="1">
                <a:tableStyleId>{5C22544A-7EE6-4342-B048-85BDC9FD1C3A}</a:tableStyleId>
              </a:tblPr>
              <a:tblGrid>
                <a:gridCol w="1490133">
                  <a:extLst>
                    <a:ext uri="{9D8B030D-6E8A-4147-A177-3AD203B41FA5}">
                      <a16:colId xmlns:a16="http://schemas.microsoft.com/office/drawing/2014/main" val="20000"/>
                    </a:ext>
                  </a:extLst>
                </a:gridCol>
                <a:gridCol w="1490133">
                  <a:extLst>
                    <a:ext uri="{9D8B030D-6E8A-4147-A177-3AD203B41FA5}">
                      <a16:colId xmlns:a16="http://schemas.microsoft.com/office/drawing/2014/main" val="20001"/>
                    </a:ext>
                  </a:extLst>
                </a:gridCol>
                <a:gridCol w="1490133">
                  <a:extLst>
                    <a:ext uri="{9D8B030D-6E8A-4147-A177-3AD203B41FA5}">
                      <a16:colId xmlns:a16="http://schemas.microsoft.com/office/drawing/2014/main" val="20002"/>
                    </a:ext>
                  </a:extLst>
                </a:gridCol>
                <a:gridCol w="1490133">
                  <a:extLst>
                    <a:ext uri="{9D8B030D-6E8A-4147-A177-3AD203B41FA5}">
                      <a16:colId xmlns:a16="http://schemas.microsoft.com/office/drawing/2014/main" val="20003"/>
                    </a:ext>
                  </a:extLst>
                </a:gridCol>
              </a:tblGrid>
              <a:tr h="370840">
                <a:tc>
                  <a:txBody>
                    <a:bodyPr/>
                    <a:lstStyle/>
                    <a:p>
                      <a:r>
                        <a:rPr lang="en-US" dirty="0"/>
                        <a:t>Very helpful</a:t>
                      </a:r>
                    </a:p>
                  </a:txBody>
                  <a:tcPr/>
                </a:tc>
                <a:tc>
                  <a:txBody>
                    <a:bodyPr/>
                    <a:lstStyle/>
                    <a:p>
                      <a:r>
                        <a:rPr lang="en-US" dirty="0"/>
                        <a:t>Somewhat helpful</a:t>
                      </a:r>
                    </a:p>
                  </a:txBody>
                  <a:tcPr/>
                </a:tc>
                <a:tc>
                  <a:txBody>
                    <a:bodyPr/>
                    <a:lstStyle/>
                    <a:p>
                      <a:r>
                        <a:rPr lang="en-US" dirty="0"/>
                        <a:t>Not helpful</a:t>
                      </a:r>
                    </a:p>
                  </a:txBody>
                  <a:tcPr/>
                </a:tc>
                <a:tc>
                  <a:txBody>
                    <a:bodyPr/>
                    <a:lstStyle/>
                    <a:p>
                      <a:r>
                        <a:rPr lang="en-US" dirty="0"/>
                        <a:t>Made it worse</a:t>
                      </a:r>
                    </a:p>
                  </a:txBody>
                  <a:tcPr/>
                </a:tc>
                <a:extLst>
                  <a:ext uri="{0D108BD9-81ED-4DB2-BD59-A6C34878D82A}">
                    <a16:rowId xmlns:a16="http://schemas.microsoft.com/office/drawing/2014/main" val="10000"/>
                  </a:ext>
                </a:extLst>
              </a:tr>
              <a:tr h="370840">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784401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Defining your Methods</a:t>
            </a:r>
          </a:p>
        </p:txBody>
      </p:sp>
    </p:spTree>
    <p:extLst>
      <p:ext uri="{BB962C8B-B14F-4D97-AF65-F5344CB8AC3E}">
        <p14:creationId xmlns:p14="http://schemas.microsoft.com/office/powerpoint/2010/main" val="3723292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Disclosure</a:t>
            </a:r>
          </a:p>
        </p:txBody>
      </p:sp>
      <p:sp>
        <p:nvSpPr>
          <p:cNvPr id="5" name="Content Placeholder 4"/>
          <p:cNvSpPr>
            <a:spLocks noGrp="1"/>
          </p:cNvSpPr>
          <p:nvPr>
            <p:ph idx="1"/>
          </p:nvPr>
        </p:nvSpPr>
        <p:spPr>
          <a:xfrm>
            <a:off x="381000" y="1676400"/>
            <a:ext cx="8229600" cy="4876800"/>
          </a:xfrm>
        </p:spPr>
        <p:txBody>
          <a:bodyPr/>
          <a:lstStyle/>
          <a:p>
            <a:r>
              <a:rPr lang="en-US" sz="3200" dirty="0"/>
              <a:t>I have nothing to disclose.</a:t>
            </a:r>
          </a:p>
          <a:p>
            <a:pPr lvl="1"/>
            <a:endParaRPr lang="en-US" dirty="0"/>
          </a:p>
          <a:p>
            <a:pPr lvl="1"/>
            <a:endParaRPr lang="en-US" dirty="0"/>
          </a:p>
        </p:txBody>
      </p:sp>
    </p:spTree>
    <p:extLst>
      <p:ext uri="{BB962C8B-B14F-4D97-AF65-F5344CB8AC3E}">
        <p14:creationId xmlns:p14="http://schemas.microsoft.com/office/powerpoint/2010/main" val="355228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5">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0F9FE-0F13-3641-822E-E7A67F8F6E0F}"/>
              </a:ext>
            </a:extLst>
          </p:cNvPr>
          <p:cNvSpPr>
            <a:spLocks noGrp="1"/>
          </p:cNvSpPr>
          <p:nvPr>
            <p:ph type="title"/>
          </p:nvPr>
        </p:nvSpPr>
        <p:spPr/>
        <p:txBody>
          <a:bodyPr/>
          <a:lstStyle/>
          <a:p>
            <a:r>
              <a:rPr lang="en-US" dirty="0"/>
              <a:t>Methods</a:t>
            </a:r>
          </a:p>
        </p:txBody>
      </p:sp>
      <p:pic>
        <p:nvPicPr>
          <p:cNvPr id="5" name="Content Placeholder 4">
            <a:extLst>
              <a:ext uri="{FF2B5EF4-FFF2-40B4-BE49-F238E27FC236}">
                <a16:creationId xmlns:a16="http://schemas.microsoft.com/office/drawing/2014/main" id="{01414911-C377-0843-A923-DCD7F334E62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2100" y="2051050"/>
            <a:ext cx="6019800" cy="3975100"/>
          </a:xfrm>
        </p:spPr>
      </p:pic>
    </p:spTree>
    <p:extLst>
      <p:ext uri="{BB962C8B-B14F-4D97-AF65-F5344CB8AC3E}">
        <p14:creationId xmlns:p14="http://schemas.microsoft.com/office/powerpoint/2010/main" val="34836133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8582" y="217592"/>
            <a:ext cx="5064953" cy="1028784"/>
          </a:xfrm>
        </p:spPr>
        <p:txBody>
          <a:bodyPr>
            <a:normAutofit/>
          </a:bodyPr>
          <a:lstStyle/>
          <a:p>
            <a:pPr algn="ctr"/>
            <a:r>
              <a:rPr lang="en-US" dirty="0"/>
              <a:t>The “Methods Sheet” </a:t>
            </a:r>
          </a:p>
        </p:txBody>
      </p:sp>
      <p:sp>
        <p:nvSpPr>
          <p:cNvPr id="3" name="Content Placeholder 2"/>
          <p:cNvSpPr>
            <a:spLocks noGrp="1"/>
          </p:cNvSpPr>
          <p:nvPr>
            <p:ph idx="1"/>
          </p:nvPr>
        </p:nvSpPr>
        <p:spPr>
          <a:xfrm>
            <a:off x="406400" y="1857803"/>
            <a:ext cx="8411923" cy="4330055"/>
          </a:xfrm>
        </p:spPr>
        <p:txBody>
          <a:bodyPr>
            <a:normAutofit/>
          </a:bodyPr>
          <a:lstStyle/>
          <a:p>
            <a:pPr marL="514350" indent="-514350">
              <a:buFont typeface="+mj-lt"/>
              <a:buAutoNum type="arabicPeriod"/>
            </a:pPr>
            <a:r>
              <a:rPr lang="en-US" dirty="0"/>
              <a:t>Create a new sheet for each </a:t>
            </a:r>
            <a:r>
              <a:rPr lang="en-US" u="sng" dirty="0"/>
              <a:t>new </a:t>
            </a:r>
            <a:r>
              <a:rPr lang="en-US" dirty="0"/>
              <a:t>data collection process. </a:t>
            </a:r>
          </a:p>
          <a:p>
            <a:pPr marL="514350" indent="-514350">
              <a:buFont typeface="+mj-lt"/>
              <a:buAutoNum type="arabicPeriod"/>
            </a:pPr>
            <a:r>
              <a:rPr lang="en-US" dirty="0"/>
              <a:t>Include how, what, when, where and who will gather the data.</a:t>
            </a:r>
          </a:p>
          <a:p>
            <a:pPr marL="514350" indent="-514350">
              <a:buFont typeface="+mj-lt"/>
              <a:buAutoNum type="arabicPeriod"/>
            </a:pPr>
            <a:r>
              <a:rPr lang="en-US" dirty="0"/>
              <a:t>Record all of  </a:t>
            </a:r>
            <a:r>
              <a:rPr lang="en-US" u="sng" dirty="0"/>
              <a:t>your decisions </a:t>
            </a:r>
            <a:r>
              <a:rPr lang="en-US" dirty="0"/>
              <a:t>on one sheet. </a:t>
            </a:r>
          </a:p>
          <a:p>
            <a:pPr marL="514350" indent="-514350">
              <a:buFont typeface="+mj-lt"/>
              <a:buAutoNum type="arabicPeriod"/>
            </a:pPr>
            <a:r>
              <a:rPr lang="en-US" dirty="0"/>
              <a:t>Keep it simple, clear and use it every time you collect more of the same data. </a:t>
            </a:r>
          </a:p>
        </p:txBody>
      </p:sp>
    </p:spTree>
    <p:extLst>
      <p:ext uri="{BB962C8B-B14F-4D97-AF65-F5344CB8AC3E}">
        <p14:creationId xmlns:p14="http://schemas.microsoft.com/office/powerpoint/2010/main" val="31050354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282198"/>
            <a:ext cx="8269293" cy="893627"/>
          </a:xfrm>
        </p:spPr>
        <p:txBody>
          <a:bodyPr>
            <a:normAutofit/>
          </a:bodyPr>
          <a:lstStyle/>
          <a:p>
            <a:pPr algn="ctr"/>
            <a:r>
              <a:rPr lang="en-US" dirty="0"/>
              <a:t>Sample “Methods Sheet”</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27342" y="1259703"/>
            <a:ext cx="6359354" cy="5404143"/>
          </a:xfrm>
        </p:spPr>
      </p:pic>
    </p:spTree>
    <p:extLst>
      <p:ext uri="{BB962C8B-B14F-4D97-AF65-F5344CB8AC3E}">
        <p14:creationId xmlns:p14="http://schemas.microsoft.com/office/powerpoint/2010/main" val="12683024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600" y="217592"/>
            <a:ext cx="7484533" cy="1028784"/>
          </a:xfrm>
        </p:spPr>
        <p:txBody>
          <a:bodyPr>
            <a:normAutofit/>
          </a:bodyPr>
          <a:lstStyle/>
          <a:p>
            <a:pPr algn="ctr"/>
            <a:r>
              <a:rPr lang="en-US" dirty="0"/>
              <a:t>Methods Sheets Might Include</a:t>
            </a:r>
            <a:endParaRPr lang="en-US" b="1" i="1" u="sng" dirty="0"/>
          </a:p>
        </p:txBody>
      </p:sp>
      <p:sp>
        <p:nvSpPr>
          <p:cNvPr id="3" name="Content Placeholder 2"/>
          <p:cNvSpPr>
            <a:spLocks noGrp="1"/>
          </p:cNvSpPr>
          <p:nvPr>
            <p:ph idx="1"/>
          </p:nvPr>
        </p:nvSpPr>
        <p:spPr>
          <a:xfrm>
            <a:off x="810166" y="1426004"/>
            <a:ext cx="7512567" cy="4504896"/>
          </a:xfrm>
        </p:spPr>
        <p:txBody>
          <a:bodyPr>
            <a:normAutofit/>
          </a:bodyPr>
          <a:lstStyle/>
          <a:p>
            <a:pPr marL="514350" indent="-514350">
              <a:buFont typeface="+mj-lt"/>
              <a:buAutoNum type="arabicPeriod"/>
            </a:pPr>
            <a:r>
              <a:rPr lang="en-US" dirty="0"/>
              <a:t>Define the exact language for the questions.</a:t>
            </a:r>
          </a:p>
          <a:p>
            <a:pPr marL="514350" indent="-514350">
              <a:buFont typeface="+mj-lt"/>
              <a:buAutoNum type="arabicPeriod"/>
            </a:pPr>
            <a:r>
              <a:rPr lang="en-US" sz="1800" i="1" dirty="0"/>
              <a:t>You would not want someone to ask: “You didn’t give any formula, did you?”</a:t>
            </a:r>
          </a:p>
          <a:p>
            <a:pPr marL="514350" indent="-514350">
              <a:buFont typeface="+mj-lt"/>
              <a:buAutoNum type="arabicPeriod"/>
            </a:pPr>
            <a:r>
              <a:rPr lang="en-US" dirty="0"/>
              <a:t>Privacy consideration for interviews. </a:t>
            </a:r>
            <a:r>
              <a:rPr lang="en-US" sz="2200" i="1" dirty="0"/>
              <a:t>(closed door, special room) </a:t>
            </a:r>
          </a:p>
          <a:p>
            <a:pPr marL="514350" indent="-514350">
              <a:buFont typeface="+mj-lt"/>
              <a:buAutoNum type="arabicPeriod"/>
            </a:pPr>
            <a:r>
              <a:rPr lang="en-US" dirty="0"/>
              <a:t>How will the subjects/charts be selected?</a:t>
            </a:r>
          </a:p>
          <a:p>
            <a:pPr marL="514350" indent="-514350">
              <a:buFont typeface="+mj-lt"/>
              <a:buAutoNum type="arabicPeriod"/>
            </a:pPr>
            <a:r>
              <a:rPr lang="en-US" dirty="0"/>
              <a:t>Where is the item in the chart? </a:t>
            </a:r>
          </a:p>
          <a:p>
            <a:pPr marL="0" indent="0">
              <a:buNone/>
            </a:pPr>
            <a:endParaRPr lang="en-US" dirty="0"/>
          </a:p>
        </p:txBody>
      </p:sp>
    </p:spTree>
    <p:extLst>
      <p:ext uri="{BB962C8B-B14F-4D97-AF65-F5344CB8AC3E}">
        <p14:creationId xmlns:p14="http://schemas.microsoft.com/office/powerpoint/2010/main" val="13166723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Sampling a Population</a:t>
            </a:r>
          </a:p>
        </p:txBody>
      </p:sp>
    </p:spTree>
    <p:extLst>
      <p:ext uri="{BB962C8B-B14F-4D97-AF65-F5344CB8AC3E}">
        <p14:creationId xmlns:p14="http://schemas.microsoft.com/office/powerpoint/2010/main" val="26465591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dirty="0"/>
              <a:t>Types of Sampling</a:t>
            </a:r>
          </a:p>
        </p:txBody>
      </p:sp>
      <p:sp>
        <p:nvSpPr>
          <p:cNvPr id="5" name="Content Placeholder 4"/>
          <p:cNvSpPr>
            <a:spLocks noGrp="1"/>
          </p:cNvSpPr>
          <p:nvPr>
            <p:ph sz="half" idx="1"/>
          </p:nvPr>
        </p:nvSpPr>
        <p:spPr>
          <a:xfrm>
            <a:off x="440267" y="1913468"/>
            <a:ext cx="3657600" cy="4419599"/>
          </a:xfrm>
        </p:spPr>
        <p:txBody>
          <a:bodyPr>
            <a:normAutofit fontScale="92500" lnSpcReduction="10000"/>
          </a:bodyPr>
          <a:lstStyle/>
          <a:p>
            <a:pPr marL="0" indent="0">
              <a:buNone/>
            </a:pPr>
            <a:r>
              <a:rPr lang="en-US" dirty="0"/>
              <a:t>Convenience sample </a:t>
            </a:r>
          </a:p>
          <a:p>
            <a:pPr marL="301752" lvl="1" indent="0">
              <a:buNone/>
            </a:pPr>
            <a:r>
              <a:rPr lang="en-US" dirty="0"/>
              <a:t>Pro: </a:t>
            </a:r>
          </a:p>
          <a:p>
            <a:pPr marL="644652" lvl="1" indent="-342900"/>
            <a:r>
              <a:rPr lang="en-US" dirty="0"/>
              <a:t>You sample those who are easy to access. </a:t>
            </a:r>
          </a:p>
          <a:p>
            <a:pPr marL="301752" lvl="1" indent="0">
              <a:buNone/>
            </a:pPr>
            <a:endParaRPr lang="en-US" dirty="0"/>
          </a:p>
          <a:p>
            <a:pPr marL="301752" lvl="1" indent="0">
              <a:buNone/>
            </a:pPr>
            <a:r>
              <a:rPr lang="en-US" dirty="0"/>
              <a:t>Cons: </a:t>
            </a:r>
          </a:p>
          <a:p>
            <a:pPr marL="644652" lvl="1" indent="-342900"/>
            <a:r>
              <a:rPr lang="en-US" dirty="0"/>
              <a:t>Your sample may introduce a biased. </a:t>
            </a:r>
          </a:p>
          <a:p>
            <a:pPr marL="644652" lvl="1" indent="-342900"/>
            <a:r>
              <a:rPr lang="en-US" dirty="0"/>
              <a:t>May not represent your population.</a:t>
            </a:r>
          </a:p>
        </p:txBody>
      </p:sp>
      <p:sp>
        <p:nvSpPr>
          <p:cNvPr id="6" name="Content Placeholder 5"/>
          <p:cNvSpPr>
            <a:spLocks noGrp="1"/>
          </p:cNvSpPr>
          <p:nvPr>
            <p:ph sz="half" idx="2"/>
          </p:nvPr>
        </p:nvSpPr>
        <p:spPr>
          <a:xfrm>
            <a:off x="4267200" y="1913468"/>
            <a:ext cx="3657600" cy="4212695"/>
          </a:xfrm>
        </p:spPr>
        <p:txBody>
          <a:bodyPr>
            <a:normAutofit fontScale="92500" lnSpcReduction="10000"/>
          </a:bodyPr>
          <a:lstStyle/>
          <a:p>
            <a:pPr marL="0" indent="0">
              <a:buNone/>
            </a:pPr>
            <a:r>
              <a:rPr lang="en-US" dirty="0"/>
              <a:t>Random sample</a:t>
            </a:r>
          </a:p>
          <a:p>
            <a:pPr marL="301752" lvl="1" indent="0">
              <a:buNone/>
            </a:pPr>
            <a:r>
              <a:rPr lang="en-US" dirty="0"/>
              <a:t>Pro: </a:t>
            </a:r>
          </a:p>
          <a:p>
            <a:pPr marL="644652" lvl="1" indent="-342900"/>
            <a:r>
              <a:rPr lang="en-US" dirty="0"/>
              <a:t>Is more likely to represent the population.</a:t>
            </a:r>
          </a:p>
          <a:p>
            <a:pPr marL="644652" lvl="1" indent="-342900"/>
            <a:r>
              <a:rPr lang="en-US" dirty="0"/>
              <a:t>Gives everyone a chance to be selected.</a:t>
            </a:r>
          </a:p>
          <a:p>
            <a:pPr marL="301752" lvl="1" indent="0">
              <a:buNone/>
            </a:pPr>
            <a:endParaRPr lang="en-US" dirty="0"/>
          </a:p>
          <a:p>
            <a:pPr marL="301752" lvl="1" indent="0">
              <a:buNone/>
            </a:pPr>
            <a:r>
              <a:rPr lang="en-US" dirty="0"/>
              <a:t>Cons: </a:t>
            </a:r>
          </a:p>
          <a:p>
            <a:pPr marL="644652" lvl="1" indent="-342900"/>
            <a:r>
              <a:rPr lang="en-US" dirty="0"/>
              <a:t>Requires more effort and time. </a:t>
            </a:r>
          </a:p>
          <a:p>
            <a:pPr marL="0" indent="0">
              <a:buNone/>
            </a:pPr>
            <a:endParaRPr lang="en-US" dirty="0"/>
          </a:p>
        </p:txBody>
      </p:sp>
    </p:spTree>
    <p:extLst>
      <p:ext uri="{BB962C8B-B14F-4D97-AF65-F5344CB8AC3E}">
        <p14:creationId xmlns:p14="http://schemas.microsoft.com/office/powerpoint/2010/main" val="35022145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795866"/>
            <a:ext cx="8695266" cy="804334"/>
          </a:xfrm>
        </p:spPr>
        <p:txBody>
          <a:bodyPr>
            <a:normAutofit fontScale="90000"/>
          </a:bodyPr>
          <a:lstStyle/>
          <a:p>
            <a:pPr algn="ctr"/>
            <a:br>
              <a:rPr lang="en-US" sz="4000" dirty="0"/>
            </a:br>
            <a:r>
              <a:rPr lang="en-US" sz="4000" dirty="0"/>
              <a:t>Today, I wanted </a:t>
            </a:r>
            <a:r>
              <a:rPr lang="en-US" dirty="0"/>
              <a:t>4</a:t>
            </a:r>
            <a:r>
              <a:rPr lang="en-US" sz="4000" dirty="0"/>
              <a:t>0 surveys.  </a:t>
            </a:r>
            <a:br>
              <a:rPr lang="en-US" sz="4000" dirty="0"/>
            </a:br>
            <a:r>
              <a:rPr lang="en-US" sz="4000" dirty="0"/>
              <a:t>I did not know the size of our “population</a:t>
            </a:r>
            <a:r>
              <a:rPr lang="en-US" dirty="0"/>
              <a:t>”.</a:t>
            </a:r>
            <a:br>
              <a:rPr lang="en-US" dirty="0"/>
            </a:br>
            <a:endParaRPr lang="en-US" dirty="0"/>
          </a:p>
        </p:txBody>
      </p:sp>
      <p:sp>
        <p:nvSpPr>
          <p:cNvPr id="3" name="Content Placeholder 2"/>
          <p:cNvSpPr>
            <a:spLocks noGrp="1"/>
          </p:cNvSpPr>
          <p:nvPr>
            <p:ph sz="half" idx="1"/>
          </p:nvPr>
        </p:nvSpPr>
        <p:spPr>
          <a:xfrm>
            <a:off x="457199" y="2005384"/>
            <a:ext cx="8314268" cy="4345003"/>
          </a:xfrm>
        </p:spPr>
        <p:txBody>
          <a:bodyPr>
            <a:normAutofit fontScale="92500" lnSpcReduction="10000"/>
          </a:bodyPr>
          <a:lstStyle/>
          <a:p>
            <a:r>
              <a:rPr lang="en-US" dirty="0"/>
              <a:t>Population: </a:t>
            </a:r>
          </a:p>
          <a:p>
            <a:pPr lvl="1"/>
            <a:r>
              <a:rPr lang="en-US" i="1" dirty="0"/>
              <a:t>If 40 people show up, we will sample everyone.</a:t>
            </a:r>
          </a:p>
          <a:p>
            <a:r>
              <a:rPr lang="en-US" i="1" dirty="0"/>
              <a:t> </a:t>
            </a:r>
            <a:r>
              <a:rPr lang="en-US" dirty="0"/>
              <a:t>Random</a:t>
            </a:r>
            <a:r>
              <a:rPr lang="en-US" i="1" dirty="0"/>
              <a:t>:</a:t>
            </a:r>
          </a:p>
          <a:p>
            <a:pPr lvl="1"/>
            <a:r>
              <a:rPr lang="en-US" i="1" dirty="0"/>
              <a:t> If 80 people show up, we will flip a coin and sample every other person. </a:t>
            </a:r>
          </a:p>
          <a:p>
            <a:r>
              <a:rPr lang="en-US" dirty="0"/>
              <a:t>Convenience: </a:t>
            </a:r>
          </a:p>
          <a:p>
            <a:pPr lvl="1"/>
            <a:r>
              <a:rPr lang="en-US" i="1" dirty="0"/>
              <a:t>If 150 people show up and we sample the first 40 through the door. </a:t>
            </a:r>
          </a:p>
          <a:p>
            <a:r>
              <a:rPr lang="en-US" dirty="0"/>
              <a:t>We chose 40 because:</a:t>
            </a:r>
          </a:p>
          <a:p>
            <a:pPr lvl="1"/>
            <a:r>
              <a:rPr lang="en-US" dirty="0"/>
              <a:t>We wanted at least 30 completed surveys</a:t>
            </a:r>
          </a:p>
          <a:p>
            <a:pPr lvl="1"/>
            <a:r>
              <a:rPr lang="en-US" dirty="0"/>
              <a:t>30 that is considered minimal for getting QI results </a:t>
            </a:r>
          </a:p>
          <a:p>
            <a:pPr lvl="1"/>
            <a:endParaRPr lang="en-US" dirty="0"/>
          </a:p>
        </p:txBody>
      </p:sp>
    </p:spTree>
    <p:extLst>
      <p:ext uri="{BB962C8B-B14F-4D97-AF65-F5344CB8AC3E}">
        <p14:creationId xmlns:p14="http://schemas.microsoft.com/office/powerpoint/2010/main" val="28083511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4000" dirty="0"/>
              <a:t>Final thoughts about Sampling</a:t>
            </a:r>
          </a:p>
        </p:txBody>
      </p:sp>
      <p:sp>
        <p:nvSpPr>
          <p:cNvPr id="8" name="Content Placeholder 7"/>
          <p:cNvSpPr>
            <a:spLocks noGrp="1"/>
          </p:cNvSpPr>
          <p:nvPr>
            <p:ph idx="1"/>
          </p:nvPr>
        </p:nvSpPr>
        <p:spPr/>
        <p:txBody>
          <a:bodyPr>
            <a:normAutofit/>
          </a:bodyPr>
          <a:lstStyle/>
          <a:p>
            <a:r>
              <a:rPr lang="en-US" dirty="0"/>
              <a:t>Better to have a small, accurate, random sample, than a large, poorly collected sample.</a:t>
            </a:r>
          </a:p>
          <a:p>
            <a:r>
              <a:rPr lang="en-US" dirty="0"/>
              <a:t>Electronic record reports may allow you to gather the entire population with little effort. </a:t>
            </a:r>
          </a:p>
        </p:txBody>
      </p:sp>
    </p:spTree>
    <p:extLst>
      <p:ext uri="{BB962C8B-B14F-4D97-AF65-F5344CB8AC3E}">
        <p14:creationId xmlns:p14="http://schemas.microsoft.com/office/powerpoint/2010/main" val="28842261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42BBA-AD18-0B49-81B9-549F75683A2C}"/>
              </a:ext>
            </a:extLst>
          </p:cNvPr>
          <p:cNvSpPr>
            <a:spLocks noGrp="1"/>
          </p:cNvSpPr>
          <p:nvPr>
            <p:ph type="title"/>
          </p:nvPr>
        </p:nvSpPr>
        <p:spPr/>
        <p:txBody>
          <a:bodyPr>
            <a:normAutofit fontScale="90000"/>
          </a:bodyPr>
          <a:lstStyle/>
          <a:p>
            <a:r>
              <a:rPr lang="en-US" dirty="0"/>
              <a:t>Next month: Bring your data for the optional post-session workshop</a:t>
            </a:r>
          </a:p>
        </p:txBody>
      </p:sp>
      <p:sp>
        <p:nvSpPr>
          <p:cNvPr id="3" name="Content Placeholder 2">
            <a:extLst>
              <a:ext uri="{FF2B5EF4-FFF2-40B4-BE49-F238E27FC236}">
                <a16:creationId xmlns:a16="http://schemas.microsoft.com/office/drawing/2014/main" id="{DC8815E8-BCF7-B74D-9D56-A474D70BF590}"/>
              </a:ext>
            </a:extLst>
          </p:cNvPr>
          <p:cNvSpPr>
            <a:spLocks noGrp="1"/>
          </p:cNvSpPr>
          <p:nvPr>
            <p:ph idx="1"/>
          </p:nvPr>
        </p:nvSpPr>
        <p:spPr>
          <a:xfrm>
            <a:off x="457200" y="2971800"/>
            <a:ext cx="8229600" cy="3505200"/>
          </a:xfrm>
        </p:spPr>
        <p:txBody>
          <a:bodyPr/>
          <a:lstStyle/>
          <a:p>
            <a:r>
              <a:rPr lang="en-US" dirty="0"/>
              <a:t>Managing small numbers</a:t>
            </a:r>
          </a:p>
          <a:p>
            <a:r>
              <a:rPr lang="en-US" dirty="0"/>
              <a:t>Cleaning and entering your data</a:t>
            </a:r>
          </a:p>
          <a:p>
            <a:r>
              <a:rPr lang="en-US" dirty="0"/>
              <a:t>Telling your story</a:t>
            </a:r>
          </a:p>
          <a:p>
            <a:r>
              <a:rPr lang="en-US" dirty="0"/>
              <a:t>Common errors</a:t>
            </a:r>
          </a:p>
        </p:txBody>
      </p:sp>
    </p:spTree>
    <p:extLst>
      <p:ext uri="{BB962C8B-B14F-4D97-AF65-F5344CB8AC3E}">
        <p14:creationId xmlns:p14="http://schemas.microsoft.com/office/powerpoint/2010/main" val="4573882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8C669-D907-9542-AB68-51E9980CB006}"/>
              </a:ext>
            </a:extLst>
          </p:cNvPr>
          <p:cNvSpPr>
            <a:spLocks noGrp="1"/>
          </p:cNvSpPr>
          <p:nvPr>
            <p:ph type="title"/>
          </p:nvPr>
        </p:nvSpPr>
        <p:spPr/>
        <p:txBody>
          <a:bodyPr/>
          <a:lstStyle/>
          <a:p>
            <a:r>
              <a:rPr lang="en-US" dirty="0"/>
              <a:t>Closing thoughts</a:t>
            </a:r>
          </a:p>
        </p:txBody>
      </p:sp>
      <p:sp>
        <p:nvSpPr>
          <p:cNvPr id="3" name="Content Placeholder 2">
            <a:extLst>
              <a:ext uri="{FF2B5EF4-FFF2-40B4-BE49-F238E27FC236}">
                <a16:creationId xmlns:a16="http://schemas.microsoft.com/office/drawing/2014/main" id="{8C000368-5D6B-A74B-B5F2-2A980745D593}"/>
              </a:ext>
            </a:extLst>
          </p:cNvPr>
          <p:cNvSpPr>
            <a:spLocks noGrp="1"/>
          </p:cNvSpPr>
          <p:nvPr>
            <p:ph idx="1"/>
          </p:nvPr>
        </p:nvSpPr>
        <p:spPr/>
        <p:txBody>
          <a:bodyPr/>
          <a:lstStyle/>
          <a:p>
            <a:r>
              <a:rPr lang="en-US" dirty="0"/>
              <a:t>Thank you, we will close the call-in access and move to groups after a short break. </a:t>
            </a:r>
          </a:p>
          <a:p>
            <a:endParaRPr lang="en-US" dirty="0"/>
          </a:p>
          <a:p>
            <a:r>
              <a:rPr lang="en-US" dirty="0"/>
              <a:t>Groups are:</a:t>
            </a:r>
          </a:p>
          <a:p>
            <a:endParaRPr lang="en-US" dirty="0"/>
          </a:p>
          <a:p>
            <a:r>
              <a:rPr lang="en-US" dirty="0"/>
              <a:t>Step 1: Policy</a:t>
            </a:r>
          </a:p>
          <a:p>
            <a:r>
              <a:rPr lang="en-US" dirty="0"/>
              <a:t>Step 2: Training</a:t>
            </a:r>
          </a:p>
          <a:p>
            <a:r>
              <a:rPr lang="en-US" dirty="0"/>
              <a:t>Group 3: Data</a:t>
            </a:r>
          </a:p>
          <a:p>
            <a:r>
              <a:rPr lang="en-US" dirty="0"/>
              <a:t>Group 4: First Steps</a:t>
            </a:r>
          </a:p>
          <a:p>
            <a:pPr marL="0" indent="0">
              <a:buNone/>
            </a:pPr>
            <a:endParaRPr lang="en-US" dirty="0"/>
          </a:p>
        </p:txBody>
      </p:sp>
    </p:spTree>
    <p:extLst>
      <p:ext uri="{BB962C8B-B14F-4D97-AF65-F5344CB8AC3E}">
        <p14:creationId xmlns:p14="http://schemas.microsoft.com/office/powerpoint/2010/main" val="3462864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AF287-88C6-A546-A784-13FE640A4DDE}"/>
              </a:ext>
            </a:extLst>
          </p:cNvPr>
          <p:cNvSpPr>
            <a:spLocks noGrp="1"/>
          </p:cNvSpPr>
          <p:nvPr>
            <p:ph type="title"/>
          </p:nvPr>
        </p:nvSpPr>
        <p:spPr/>
        <p:txBody>
          <a:bodyPr/>
          <a:lstStyle/>
          <a:p>
            <a:r>
              <a:rPr lang="en-US" dirty="0"/>
              <a:t>Speaker Line-up for 2020</a:t>
            </a:r>
          </a:p>
        </p:txBody>
      </p:sp>
      <p:sp>
        <p:nvSpPr>
          <p:cNvPr id="3" name="Content Placeholder 2">
            <a:extLst>
              <a:ext uri="{FF2B5EF4-FFF2-40B4-BE49-F238E27FC236}">
                <a16:creationId xmlns:a16="http://schemas.microsoft.com/office/drawing/2014/main" id="{E8492031-0C89-D247-8583-736019A1BB22}"/>
              </a:ext>
            </a:extLst>
          </p:cNvPr>
          <p:cNvSpPr>
            <a:spLocks noGrp="1"/>
          </p:cNvSpPr>
          <p:nvPr>
            <p:ph idx="1"/>
          </p:nvPr>
        </p:nvSpPr>
        <p:spPr>
          <a:xfrm>
            <a:off x="457200" y="1981200"/>
            <a:ext cx="8229600" cy="4495800"/>
          </a:xfrm>
        </p:spPr>
        <p:txBody>
          <a:bodyPr/>
          <a:lstStyle/>
          <a:p>
            <a:r>
              <a:rPr lang="en-US" dirty="0"/>
              <a:t>Carol Melcher- RN, BSN, MPH, Consultant/Speaker</a:t>
            </a:r>
          </a:p>
          <a:p>
            <a:r>
              <a:rPr lang="en-US" dirty="0"/>
              <a:t>Karen Farley- RD, IBCLC, Executive Director of California WIC Association</a:t>
            </a:r>
          </a:p>
          <a:p>
            <a:r>
              <a:rPr lang="en-US" dirty="0"/>
              <a:t>Robbie Gonzalez-Dow, Executive Director, California Breastfeeding Coalition</a:t>
            </a:r>
          </a:p>
          <a:p>
            <a:r>
              <a:rPr lang="en-US" dirty="0"/>
              <a:t>Jane </a:t>
            </a:r>
            <a:r>
              <a:rPr lang="en-US" dirty="0" err="1"/>
              <a:t>Heinig</a:t>
            </a:r>
            <a:r>
              <a:rPr lang="en-US" dirty="0"/>
              <a:t>- PhD, IBCLC, Department of Nutrition, UC Davis</a:t>
            </a:r>
          </a:p>
          <a:p>
            <a:r>
              <a:rPr lang="en-US" dirty="0"/>
              <a:t>Trish McEnroe- Executive Director, US Baby-Friendly</a:t>
            </a:r>
          </a:p>
          <a:p>
            <a:endParaRPr lang="en-US" dirty="0"/>
          </a:p>
          <a:p>
            <a:pPr marL="0" indent="0">
              <a:buNone/>
            </a:pPr>
            <a:endParaRPr lang="en-US" dirty="0"/>
          </a:p>
        </p:txBody>
      </p:sp>
    </p:spTree>
    <p:extLst>
      <p:ext uri="{BB962C8B-B14F-4D97-AF65-F5344CB8AC3E}">
        <p14:creationId xmlns:p14="http://schemas.microsoft.com/office/powerpoint/2010/main" val="33408384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8B27B-1C1B-C44B-8FBC-EDF25FAF421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5352660-747F-EA4A-9B30-04436CAAC31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334870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3368E-ECB2-A442-87F6-015B5CD1B345}"/>
              </a:ext>
            </a:extLst>
          </p:cNvPr>
          <p:cNvSpPr>
            <a:spLocks noGrp="1"/>
          </p:cNvSpPr>
          <p:nvPr>
            <p:ph type="title"/>
          </p:nvPr>
        </p:nvSpPr>
        <p:spPr/>
        <p:txBody>
          <a:bodyPr/>
          <a:lstStyle/>
          <a:p>
            <a:r>
              <a:rPr lang="en-US" dirty="0"/>
              <a:t>Topic line-up for 2020</a:t>
            </a:r>
          </a:p>
        </p:txBody>
      </p:sp>
      <p:sp>
        <p:nvSpPr>
          <p:cNvPr id="3" name="Content Placeholder 2">
            <a:extLst>
              <a:ext uri="{FF2B5EF4-FFF2-40B4-BE49-F238E27FC236}">
                <a16:creationId xmlns:a16="http://schemas.microsoft.com/office/drawing/2014/main" id="{22A943D5-6AB1-5F4B-94DE-64C9856CD8D6}"/>
              </a:ext>
            </a:extLst>
          </p:cNvPr>
          <p:cNvSpPr>
            <a:spLocks noGrp="1"/>
          </p:cNvSpPr>
          <p:nvPr>
            <p:ph idx="1"/>
          </p:nvPr>
        </p:nvSpPr>
        <p:spPr/>
        <p:txBody>
          <a:bodyPr/>
          <a:lstStyle/>
          <a:p>
            <a:r>
              <a:rPr lang="en-US" dirty="0"/>
              <a:t>January- “Choices and Changes: Maintaining the gains”</a:t>
            </a:r>
          </a:p>
          <a:p>
            <a:r>
              <a:rPr lang="en-US" dirty="0"/>
              <a:t>February- “The Next Generation of Baby-Friendly”</a:t>
            </a:r>
          </a:p>
          <a:p>
            <a:r>
              <a:rPr lang="en-US" dirty="0"/>
              <a:t>March- “The Collision of Mothers and Baby-Friendly”</a:t>
            </a:r>
          </a:p>
          <a:p>
            <a:r>
              <a:rPr lang="en-US" dirty="0"/>
              <a:t>April- “Baby Steps Toward Baby-Friendly”</a:t>
            </a:r>
          </a:p>
          <a:p>
            <a:r>
              <a:rPr lang="en-US" dirty="0"/>
              <a:t>May- “Change is Messy: Are we improving or sliding back”</a:t>
            </a:r>
          </a:p>
          <a:p>
            <a:r>
              <a:rPr lang="en-US" dirty="0"/>
              <a:t>June- “The State of Senate Bill 402: Progress, barriers and assessments”</a:t>
            </a:r>
          </a:p>
        </p:txBody>
      </p:sp>
    </p:spTree>
    <p:extLst>
      <p:ext uri="{BB962C8B-B14F-4D97-AF65-F5344CB8AC3E}">
        <p14:creationId xmlns:p14="http://schemas.microsoft.com/office/powerpoint/2010/main" val="492449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21459-F797-BE47-85E8-AD4CCD425870}"/>
              </a:ext>
            </a:extLst>
          </p:cNvPr>
          <p:cNvSpPr>
            <a:spLocks noGrp="1"/>
          </p:cNvSpPr>
          <p:nvPr>
            <p:ph type="title"/>
          </p:nvPr>
        </p:nvSpPr>
        <p:spPr/>
        <p:txBody>
          <a:bodyPr/>
          <a:lstStyle/>
          <a:p>
            <a:r>
              <a:rPr lang="en-US" dirty="0"/>
              <a:t>Optional Post-Session Topics</a:t>
            </a:r>
          </a:p>
        </p:txBody>
      </p:sp>
      <p:sp>
        <p:nvSpPr>
          <p:cNvPr id="3" name="Content Placeholder 2">
            <a:extLst>
              <a:ext uri="{FF2B5EF4-FFF2-40B4-BE49-F238E27FC236}">
                <a16:creationId xmlns:a16="http://schemas.microsoft.com/office/drawing/2014/main" id="{FC01EC86-FFD6-5148-90EA-091C3227D6D0}"/>
              </a:ext>
            </a:extLst>
          </p:cNvPr>
          <p:cNvSpPr>
            <a:spLocks noGrp="1"/>
          </p:cNvSpPr>
          <p:nvPr>
            <p:ph idx="1"/>
          </p:nvPr>
        </p:nvSpPr>
        <p:spPr/>
        <p:txBody>
          <a:bodyPr/>
          <a:lstStyle/>
          <a:p>
            <a:r>
              <a:rPr lang="en-US" dirty="0"/>
              <a:t>“Managing your data”.</a:t>
            </a:r>
          </a:p>
          <a:p>
            <a:r>
              <a:rPr lang="en-US" dirty="0"/>
              <a:t>“Inspiring your peers: Core elements of change”</a:t>
            </a:r>
          </a:p>
          <a:p>
            <a:r>
              <a:rPr lang="en-US" dirty="0"/>
              <a:t>“Tips and tricks for moving forward”</a:t>
            </a:r>
          </a:p>
          <a:p>
            <a:r>
              <a:rPr lang="en-US" dirty="0"/>
              <a:t>“Measuring competency using “Super Users”</a:t>
            </a:r>
          </a:p>
          <a:p>
            <a:endParaRPr lang="en-US" dirty="0"/>
          </a:p>
          <a:p>
            <a:endParaRPr lang="en-US" dirty="0"/>
          </a:p>
        </p:txBody>
      </p:sp>
    </p:spTree>
    <p:extLst>
      <p:ext uri="{BB962C8B-B14F-4D97-AF65-F5344CB8AC3E}">
        <p14:creationId xmlns:p14="http://schemas.microsoft.com/office/powerpoint/2010/main" val="4075912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8EFDED-6377-6D48-B0D4-57769B58D0E5}"/>
              </a:ext>
            </a:extLst>
          </p:cNvPr>
          <p:cNvSpPr>
            <a:spLocks noGrp="1"/>
          </p:cNvSpPr>
          <p:nvPr>
            <p:ph type="title"/>
          </p:nvPr>
        </p:nvSpPr>
        <p:spPr/>
        <p:txBody>
          <a:bodyPr/>
          <a:lstStyle/>
          <a:p>
            <a:r>
              <a:rPr lang="en-US" dirty="0"/>
              <a:t>Today’s Agenda</a:t>
            </a:r>
          </a:p>
        </p:txBody>
      </p:sp>
      <p:sp>
        <p:nvSpPr>
          <p:cNvPr id="5" name="Content Placeholder 4">
            <a:extLst>
              <a:ext uri="{FF2B5EF4-FFF2-40B4-BE49-F238E27FC236}">
                <a16:creationId xmlns:a16="http://schemas.microsoft.com/office/drawing/2014/main" id="{C5B4CD5B-DBB8-4544-AA0A-94E88DBB8E0F}"/>
              </a:ext>
            </a:extLst>
          </p:cNvPr>
          <p:cNvSpPr>
            <a:spLocks noGrp="1"/>
          </p:cNvSpPr>
          <p:nvPr>
            <p:ph idx="1"/>
          </p:nvPr>
        </p:nvSpPr>
        <p:spPr/>
        <p:txBody>
          <a:bodyPr>
            <a:normAutofit/>
          </a:bodyPr>
          <a:lstStyle/>
          <a:p>
            <a:r>
              <a:rPr lang="en-US" dirty="0"/>
              <a:t>Welcome and introductions</a:t>
            </a:r>
          </a:p>
          <a:p>
            <a:r>
              <a:rPr lang="en-US" dirty="0"/>
              <a:t>What, Why, How and When for Senate Bill 402? </a:t>
            </a:r>
          </a:p>
          <a:p>
            <a:r>
              <a:rPr lang="en-US" dirty="0"/>
              <a:t>Current standard of care in San Bernardino</a:t>
            </a:r>
          </a:p>
          <a:p>
            <a:r>
              <a:rPr lang="en-US" dirty="0"/>
              <a:t>Quick history of Baby-Friendly in California/San Bernardino</a:t>
            </a:r>
          </a:p>
          <a:p>
            <a:r>
              <a:rPr lang="en-US" dirty="0"/>
              <a:t>Measuring progress</a:t>
            </a:r>
          </a:p>
          <a:p>
            <a:r>
              <a:rPr lang="en-US" dirty="0"/>
              <a:t>Small work groups: </a:t>
            </a:r>
          </a:p>
          <a:p>
            <a:pPr lvl="1"/>
            <a:r>
              <a:rPr lang="en-US" dirty="0"/>
              <a:t>Group 1: Step 1 policy,</a:t>
            </a:r>
          </a:p>
          <a:p>
            <a:pPr lvl="1"/>
            <a:r>
              <a:rPr lang="en-US" dirty="0"/>
              <a:t>Group 2: Step 2 Education </a:t>
            </a:r>
          </a:p>
          <a:p>
            <a:pPr lvl="1"/>
            <a:r>
              <a:rPr lang="en-US" dirty="0"/>
              <a:t>Group 3: Data</a:t>
            </a:r>
          </a:p>
          <a:p>
            <a:pPr lvl="1"/>
            <a:r>
              <a:rPr lang="en-US" dirty="0"/>
              <a:t>Group 4: Where to start?</a:t>
            </a:r>
          </a:p>
          <a:p>
            <a:pPr lvl="1"/>
            <a:r>
              <a:rPr lang="en-US" dirty="0"/>
              <a:t>Group 5: Sewing a strong fabric.</a:t>
            </a:r>
          </a:p>
          <a:p>
            <a:endParaRPr lang="en-US" dirty="0"/>
          </a:p>
        </p:txBody>
      </p:sp>
    </p:spTree>
    <p:extLst>
      <p:ext uri="{BB962C8B-B14F-4D97-AF65-F5344CB8AC3E}">
        <p14:creationId xmlns:p14="http://schemas.microsoft.com/office/powerpoint/2010/main" val="30774149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3">
      <a:dk1>
        <a:srgbClr val="292934"/>
      </a:dk1>
      <a:lt1>
        <a:srgbClr val="FFFFFF"/>
      </a:lt1>
      <a:dk2>
        <a:srgbClr val="D2533C"/>
      </a:dk2>
      <a:lt2>
        <a:srgbClr val="F3F2DC"/>
      </a:lt2>
      <a:accent1>
        <a:srgbClr val="79463D"/>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1560</TotalTime>
  <Words>3367</Words>
  <Application>Microsoft Macintosh PowerPoint</Application>
  <PresentationFormat>On-screen Show (4:3)</PresentationFormat>
  <Paragraphs>359</Paragraphs>
  <Slides>60</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Arial</vt:lpstr>
      <vt:lpstr>Century Schoolbook</vt:lpstr>
      <vt:lpstr>Tahoma</vt:lpstr>
      <vt:lpstr>Wingdings 2</vt:lpstr>
      <vt:lpstr>Clarity</vt:lpstr>
      <vt:lpstr>Please complete  the Survey</vt:lpstr>
      <vt:lpstr>Zero Waste Lunches</vt:lpstr>
      <vt:lpstr>  What, Why and When?  Hospital Compliance with SB 402</vt:lpstr>
      <vt:lpstr>Choices and Changes: Maintaining the Gains</vt:lpstr>
      <vt:lpstr>Disclosure</vt:lpstr>
      <vt:lpstr>Speaker Line-up for 2020</vt:lpstr>
      <vt:lpstr>Topic line-up for 2020</vt:lpstr>
      <vt:lpstr>Optional Post-Session Topics</vt:lpstr>
      <vt:lpstr>Today’s Agenda</vt:lpstr>
      <vt:lpstr>Welcome and introductions</vt:lpstr>
      <vt:lpstr>Baby-Friendly- History James P Grant Executive Director of UNICEF  1980-1995</vt:lpstr>
      <vt:lpstr>What is Senate Bill 402?  </vt:lpstr>
      <vt:lpstr>Why has this bill been enacted? </vt:lpstr>
      <vt:lpstr>Demonstrated success in California</vt:lpstr>
      <vt:lpstr>Decrease disparity</vt:lpstr>
      <vt:lpstr>PowerPoint Presentation</vt:lpstr>
      <vt:lpstr>The Baby-Friendly “social equity affect”  for San Bernardino</vt:lpstr>
      <vt:lpstr>Non-Baby-Friendly Comparison</vt:lpstr>
      <vt:lpstr>  </vt:lpstr>
      <vt:lpstr>How do we move forward? </vt:lpstr>
      <vt:lpstr>California and the Inland Counties</vt:lpstr>
      <vt:lpstr>In the Beginning: State Report 1996 (1994 data)</vt:lpstr>
      <vt:lpstr>Breastfeeding Trend in  San Bernardino (1994-2004)</vt:lpstr>
      <vt:lpstr>Progress between 2010-2018 (NBS)</vt:lpstr>
      <vt:lpstr>Comparison (Before B-F and After B-F)</vt:lpstr>
      <vt:lpstr>Impact on California</vt:lpstr>
      <vt:lpstr>The Pioneers</vt:lpstr>
      <vt:lpstr>  The wave SB and Riv have already created Number of hospitals in California that are BF </vt:lpstr>
      <vt:lpstr>Percent of CA hospitals that are BF</vt:lpstr>
      <vt:lpstr>Percent of San Bernardino Births in BF Hospitals</vt:lpstr>
      <vt:lpstr>We are already a Baby-Friendly Community</vt:lpstr>
      <vt:lpstr>Maintaining the Gains?</vt:lpstr>
      <vt:lpstr>Disclaimer</vt:lpstr>
      <vt:lpstr>To “maintain” you must know where you are.</vt:lpstr>
      <vt:lpstr>Aunt Minnie</vt:lpstr>
      <vt:lpstr>Let’s check back in:</vt:lpstr>
      <vt:lpstr>During the next 20-minutes,  we will explore..</vt:lpstr>
      <vt:lpstr>First Things First- Collecting data</vt:lpstr>
      <vt:lpstr>Let’s start with the hardest stuff… </vt:lpstr>
      <vt:lpstr>Why?</vt:lpstr>
      <vt:lpstr>Sample Survey</vt:lpstr>
      <vt:lpstr>Quality Improvement (QI)  versus Research</vt:lpstr>
      <vt:lpstr>WHEW!!</vt:lpstr>
      <vt:lpstr> DATA Collection</vt:lpstr>
      <vt:lpstr>Types of quantitative data</vt:lpstr>
      <vt:lpstr>Today’s Survey Questions</vt:lpstr>
      <vt:lpstr>Entering survey results</vt:lpstr>
      <vt:lpstr>Addressing Bias</vt:lpstr>
      <vt:lpstr>Defining your Methods</vt:lpstr>
      <vt:lpstr>Methods</vt:lpstr>
      <vt:lpstr>The “Methods Sheet” </vt:lpstr>
      <vt:lpstr>Sample “Methods Sheet”</vt:lpstr>
      <vt:lpstr>Methods Sheets Might Include</vt:lpstr>
      <vt:lpstr>Sampling a Population</vt:lpstr>
      <vt:lpstr>Types of Sampling</vt:lpstr>
      <vt:lpstr> Today, I wanted 40 surveys.   I did not know the size of our “population”. </vt:lpstr>
      <vt:lpstr>Final thoughts about Sampling</vt:lpstr>
      <vt:lpstr>Next month: Bring your data for the optional post-session workshop</vt:lpstr>
      <vt:lpstr>Closing thoughts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Please complete  the Survey</dc:title>
  <dc:creator>Carol Melcher</dc:creator>
  <cp:lastModifiedBy>Carol Melcher</cp:lastModifiedBy>
  <cp:revision>20</cp:revision>
  <cp:lastPrinted>2020-01-27T17:22:20Z</cp:lastPrinted>
  <dcterms:created xsi:type="dcterms:W3CDTF">2020-01-18T19:45:00Z</dcterms:created>
  <dcterms:modified xsi:type="dcterms:W3CDTF">2020-01-28T14:05:48Z</dcterms:modified>
</cp:coreProperties>
</file>