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lvl1pPr algn="ctr" defTabSz="584200">
      <a:defRPr sz="3200">
        <a:solidFill>
          <a:srgbClr val="546056"/>
        </a:solidFill>
        <a:latin typeface="+mn-lt"/>
        <a:ea typeface="+mn-ea"/>
        <a:cs typeface="+mn-cs"/>
        <a:sym typeface="Palatino"/>
      </a:defRPr>
    </a:lvl1pPr>
    <a:lvl2pPr indent="228600" algn="ctr" defTabSz="584200">
      <a:defRPr sz="3200">
        <a:solidFill>
          <a:srgbClr val="546056"/>
        </a:solidFill>
        <a:latin typeface="+mn-lt"/>
        <a:ea typeface="+mn-ea"/>
        <a:cs typeface="+mn-cs"/>
        <a:sym typeface="Palatino"/>
      </a:defRPr>
    </a:lvl2pPr>
    <a:lvl3pPr indent="457200" algn="ctr" defTabSz="584200">
      <a:defRPr sz="3200">
        <a:solidFill>
          <a:srgbClr val="546056"/>
        </a:solidFill>
        <a:latin typeface="+mn-lt"/>
        <a:ea typeface="+mn-ea"/>
        <a:cs typeface="+mn-cs"/>
        <a:sym typeface="Palatino"/>
      </a:defRPr>
    </a:lvl3pPr>
    <a:lvl4pPr indent="685800" algn="ctr" defTabSz="584200">
      <a:defRPr sz="3200">
        <a:solidFill>
          <a:srgbClr val="546056"/>
        </a:solidFill>
        <a:latin typeface="+mn-lt"/>
        <a:ea typeface="+mn-ea"/>
        <a:cs typeface="+mn-cs"/>
        <a:sym typeface="Palatino"/>
      </a:defRPr>
    </a:lvl4pPr>
    <a:lvl5pPr indent="914400" algn="ctr" defTabSz="584200">
      <a:defRPr sz="3200">
        <a:solidFill>
          <a:srgbClr val="546056"/>
        </a:solidFill>
        <a:latin typeface="+mn-lt"/>
        <a:ea typeface="+mn-ea"/>
        <a:cs typeface="+mn-cs"/>
        <a:sym typeface="Palatino"/>
      </a:defRPr>
    </a:lvl5pPr>
    <a:lvl6pPr indent="1143000" algn="ctr" defTabSz="584200">
      <a:defRPr sz="3200">
        <a:solidFill>
          <a:srgbClr val="546056"/>
        </a:solidFill>
        <a:latin typeface="+mn-lt"/>
        <a:ea typeface="+mn-ea"/>
        <a:cs typeface="+mn-cs"/>
        <a:sym typeface="Palatino"/>
      </a:defRPr>
    </a:lvl6pPr>
    <a:lvl7pPr indent="1371600" algn="ctr" defTabSz="584200">
      <a:defRPr sz="3200">
        <a:solidFill>
          <a:srgbClr val="546056"/>
        </a:solidFill>
        <a:latin typeface="+mn-lt"/>
        <a:ea typeface="+mn-ea"/>
        <a:cs typeface="+mn-cs"/>
        <a:sym typeface="Palatino"/>
      </a:defRPr>
    </a:lvl7pPr>
    <a:lvl8pPr indent="1600200" algn="ctr" defTabSz="584200">
      <a:defRPr sz="3200">
        <a:solidFill>
          <a:srgbClr val="546056"/>
        </a:solidFill>
        <a:latin typeface="+mn-lt"/>
        <a:ea typeface="+mn-ea"/>
        <a:cs typeface="+mn-cs"/>
        <a:sym typeface="Palatino"/>
      </a:defRPr>
    </a:lvl8pPr>
    <a:lvl9pPr indent="1828800" algn="ctr" defTabSz="584200">
      <a:defRPr sz="3200">
        <a:solidFill>
          <a:srgbClr val="546056"/>
        </a:solidFill>
        <a:latin typeface="+mn-lt"/>
        <a:ea typeface="+mn-ea"/>
        <a:cs typeface="+mn-cs"/>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tcStyle>
    </a:firstCol>
    <a:lastRow>
      <a:tcTxStyle b="on" i="off">
        <a:fontRef idx="minor">
          <a:srgbClr val="7B867F">
            <a:alpha val="92000"/>
          </a:srgbClr>
        </a:fontRef>
        <a:srgbClr val="7B867F">
          <a:alpha val="92000"/>
        </a:srgbClr>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254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fill>
          <a:noFill/>
        </a:fill>
      </a:tcStyle>
    </a:lastRow>
    <a:firstRow>
      <a:tcTxStyle b="on" i="off">
        <a:fontRef idx="minor">
          <a:srgbClr val="F5F5EA"/>
        </a:fontRef>
        <a:srgbClr val="F5F5EA"/>
      </a:tcTxStyle>
      <a:tcStyle>
        <a:tcBdr>
          <a:left>
            <a:ln w="12700" cap="flat">
              <a:solidFill>
                <a:srgbClr val="79A0AF">
                  <a:alpha val="50000"/>
                </a:srgbClr>
              </a:solidFill>
              <a:prstDash val="solid"/>
              <a:miter lim="400000"/>
            </a:ln>
          </a:left>
          <a:right>
            <a:ln w="12700" cap="flat">
              <a:solidFill>
                <a:srgbClr val="79A0AF">
                  <a:alpha val="50000"/>
                </a:srgbClr>
              </a:solidFill>
              <a:prstDash val="solid"/>
              <a:miter lim="400000"/>
            </a:ln>
          </a:right>
          <a:top>
            <a:ln w="12700" cap="flat">
              <a:solidFill>
                <a:srgbClr val="79A0AF">
                  <a:alpha val="50000"/>
                </a:srgbClr>
              </a:solidFill>
              <a:prstDash val="solid"/>
              <a:miter lim="400000"/>
            </a:ln>
          </a:top>
          <a:bottom>
            <a:ln w="12700" cap="flat">
              <a:solidFill>
                <a:srgbClr val="79A0AF">
                  <a:alpha val="50000"/>
                </a:srgbClr>
              </a:solidFill>
              <a:prstDash val="solid"/>
              <a:miter lim="400000"/>
            </a:ln>
          </a:bottom>
          <a:insideH>
            <a:ln w="12700" cap="flat">
              <a:solidFill>
                <a:srgbClr val="79A0AF">
                  <a:alpha val="50000"/>
                </a:srgbClr>
              </a:solidFill>
              <a:prstDash val="solid"/>
              <a:miter lim="400000"/>
            </a:ln>
          </a:insideH>
          <a:insideV>
            <a:ln w="12700" cap="flat">
              <a:solidFill>
                <a:srgbClr val="79A0AF">
                  <a:alpha val="50000"/>
                </a:srgbClr>
              </a:solidFill>
              <a:prstDash val="solid"/>
              <a:miter lim="400000"/>
            </a:ln>
          </a:insideV>
        </a:tcBdr>
      </a:tcStyle>
    </a:firstRow>
  </a:tblStyle>
  <a:tblStyle styleId="{C7B018BB-80A7-4F77-B60F-C8B233D01FF8}" styleName="">
    <a:tblBg/>
    <a:wholeTbl>
      <a:tcTxStyle b="on" i="off">
        <a:fontRef idx="minor">
          <a:srgbClr val="7B867F">
            <a:alpha val="92000"/>
          </a:srgbClr>
        </a:fontRef>
        <a:srgbClr val="7B867F">
          <a:alpha val="92000"/>
        </a:srgbClr>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firstCol>
    <a:la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lastRow>
    <a:firstRow>
      <a:tcTxStyle b="on" i="off">
        <a:fontRef idx="minor">
          <a:srgbClr val="F5F5EA"/>
        </a:fontRef>
        <a:srgbClr val="F5F5EA"/>
      </a:tcTxStyle>
      <a:tcStyle>
        <a:tcBdr>
          <a:left>
            <a:ln w="12700" cap="flat">
              <a:solidFill>
                <a:srgbClr val="686763">
                  <a:alpha val="70000"/>
                </a:srgbClr>
              </a:solidFill>
              <a:prstDash val="solid"/>
              <a:miter lim="400000"/>
            </a:ln>
          </a:left>
          <a:right>
            <a:ln w="12700" cap="flat">
              <a:solidFill>
                <a:srgbClr val="686763">
                  <a:alpha val="70000"/>
                </a:srgbClr>
              </a:solidFill>
              <a:prstDash val="solid"/>
              <a:miter lim="400000"/>
            </a:ln>
          </a:right>
          <a:top>
            <a:ln w="12700" cap="flat">
              <a:solidFill>
                <a:srgbClr val="686763">
                  <a:alpha val="70000"/>
                </a:srgbClr>
              </a:solidFill>
              <a:prstDash val="solid"/>
              <a:miter lim="400000"/>
            </a:ln>
          </a:top>
          <a:bottom>
            <a:ln w="12700" cap="flat">
              <a:solidFill>
                <a:srgbClr val="686763">
                  <a:alpha val="70000"/>
                </a:srgbClr>
              </a:solidFill>
              <a:prstDash val="solid"/>
              <a:miter lim="400000"/>
            </a:ln>
          </a:bottom>
          <a:insideH>
            <a:ln w="12700" cap="flat">
              <a:solidFill>
                <a:srgbClr val="686763">
                  <a:alpha val="70000"/>
                </a:srgbClr>
              </a:solidFill>
              <a:prstDash val="solid"/>
              <a:miter lim="400000"/>
            </a:ln>
          </a:insideH>
          <a:insideV>
            <a:ln w="12700" cap="flat">
              <a:solidFill>
                <a:srgbClr val="686763">
                  <a:alpha val="70000"/>
                </a:srgbClr>
              </a:solidFill>
              <a:prstDash val="solid"/>
              <a:miter lim="400000"/>
            </a:ln>
          </a:insideV>
        </a:tcBdr>
      </a:tcStyle>
    </a:firstRow>
  </a:tblStyle>
  <a:tblStyle styleId="{EEE7283C-3CF3-47DC-8721-378D4A62B228}" styleName="">
    <a:tblBg/>
    <a:wholeTbl>
      <a:tcTxStyle b="off" i="off">
        <a:fontRef idx="minor">
          <a:srgbClr val="546056"/>
        </a:fontRef>
        <a:srgbClr val="546056"/>
      </a:tcTxStyle>
      <a:tcStyle>
        <a:tcBdr>
          <a:left>
            <a:ln w="12700" cap="flat">
              <a:solidFill>
                <a:srgbClr val="B59660"/>
              </a:solidFill>
              <a:prstDash val="solid"/>
              <a:miter lim="400000"/>
            </a:ln>
          </a:left>
          <a:right>
            <a:ln w="12700" cap="flat">
              <a:solidFill>
                <a:srgbClr val="B59660"/>
              </a:solidFill>
              <a:prstDash val="solid"/>
              <a:miter lim="400000"/>
            </a:ln>
          </a:right>
          <a:top>
            <a:ln w="12700" cap="flat">
              <a:solidFill>
                <a:srgbClr val="B59660"/>
              </a:solidFill>
              <a:prstDash val="solid"/>
              <a:miter lim="400000"/>
            </a:ln>
          </a:top>
          <a:bottom>
            <a:ln w="12700" cap="flat">
              <a:solidFill>
                <a:srgbClr val="B59660"/>
              </a:solidFill>
              <a:prstDash val="solid"/>
              <a:miter lim="400000"/>
            </a:ln>
          </a:bottom>
          <a:insideH>
            <a:ln w="12700" cap="flat">
              <a:solidFill>
                <a:srgbClr val="B59660"/>
              </a:solidFill>
              <a:prstDash val="solid"/>
              <a:miter lim="400000"/>
            </a:ln>
          </a:insideH>
          <a:insideV>
            <a:ln w="12700" cap="flat">
              <a:solidFill>
                <a:srgbClr val="B59660"/>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Col>
    <a:lastRow>
      <a:tcTxStyle b="off" i="off">
        <a:fontRef idx="minor">
          <a:srgbClr val="546056"/>
        </a:fontRef>
        <a:srgbClr val="546056"/>
      </a:tcTxStyle>
      <a:tcStyle>
        <a:tcBdr>
          <a:left>
            <a:ln w="12700" cap="flat">
              <a:noFill/>
              <a:miter lim="400000"/>
            </a:ln>
          </a:left>
          <a:right>
            <a:ln w="12700" cap="flat">
              <a:noFill/>
              <a:miter lim="400000"/>
            </a:ln>
          </a:right>
          <a:top>
            <a:ln w="25400" cap="flat">
              <a:solidFill>
                <a:srgbClr val="B5966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tcStyle>
    </a:firstRow>
  </a:tblStyle>
  <a:tblStyle styleId="{CF821DB8-F4EB-4A41-A1BA-3FCAFE7338EE}" styleName="">
    <a:tblBg/>
    <a:wholeTbl>
      <a:tcTxStyle b="on" i="off">
        <a:fontRef idx="minor">
          <a:srgbClr val="7B867F">
            <a:alpha val="92000"/>
          </a:srgbClr>
        </a:fontRef>
        <a:srgbClr val="7B867F">
          <a:alpha val="92000"/>
        </a:srgbClr>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noFill/>
        </a:fill>
      </a:tcStyle>
    </a:wholeTbl>
    <a:band2H>
      <a:tcTxStyle b="def" i="def"/>
      <a:tcStyle>
        <a:tcBdr/>
        <a:fill>
          <a:solidFill>
            <a:srgbClr val="BFC0B3">
              <a:alpha val="30000"/>
            </a:srgbClr>
          </a:solidFill>
        </a:fill>
      </a:tcStyle>
    </a:band2H>
    <a:firstCol>
      <a:tcTxStyle b="on" i="off">
        <a:fontRef idx="minor">
          <a:srgbClr val="F5F5EA"/>
        </a:fontRef>
        <a:srgbClr val="F5F5EA"/>
      </a:tcTxStyle>
      <a:tcStyle>
        <a:tcBdr>
          <a:left>
            <a:ln w="12700" cap="flat">
              <a:solidFill>
                <a:srgbClr val="070707">
                  <a:alpha val="50000"/>
                </a:srgbClr>
              </a:solidFill>
              <a:prstDash val="solid"/>
              <a:miter lim="400000"/>
            </a:ln>
          </a:left>
          <a:right>
            <a:ln w="25400" cap="flat">
              <a:solidFill>
                <a:srgbClr val="070707">
                  <a:alpha val="50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70707">
                  <a:alpha val="50000"/>
                </a:srgbClr>
              </a:solidFill>
              <a:prstDash val="solid"/>
              <a:miter lim="400000"/>
            </a:ln>
          </a:insideV>
        </a:tcBdr>
        <a:fill>
          <a:solidFill>
            <a:srgbClr val="8F8E8A">
              <a:alpha val="80000"/>
            </a:srgbClr>
          </a:solidFill>
        </a:fill>
      </a:tcStyle>
    </a:firstCol>
    <a:lastRow>
      <a:tcTxStyle b="on" i="off">
        <a:fontRef idx="minor">
          <a:srgbClr val="F5F5EA"/>
        </a:fontRef>
        <a:srgbClr val="F5F5EA"/>
      </a:tcTxStyle>
      <a:tcStyle>
        <a:tcBdr>
          <a:left>
            <a:ln w="12700" cap="flat">
              <a:noFill/>
              <a:miter lim="400000"/>
            </a:ln>
          </a:left>
          <a:right>
            <a:ln w="12700" cap="flat">
              <a:noFill/>
              <a:miter lim="400000"/>
            </a:ln>
          </a:right>
          <a:top>
            <a:ln w="25400" cap="flat">
              <a:solidFill>
                <a:srgbClr val="070707">
                  <a:alpha val="50000"/>
                </a:srgbClr>
              </a:solidFill>
              <a:prstDash val="solid"/>
              <a:miter lim="400000"/>
            </a:ln>
          </a:top>
          <a:bottom>
            <a:ln w="127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rgbClr val="77B06D">
              <a:alpha val="90000"/>
            </a:srgbClr>
          </a:solidFill>
        </a:fill>
      </a:tcStyle>
    </a:lastRow>
    <a:firstRow>
      <a:tcTxStyle b="on" i="off">
        <a:fontRef idx="minor">
          <a:srgbClr val="F5F5EA"/>
        </a:fontRef>
        <a:srgbClr val="F5F5EA"/>
      </a:tcTxStyle>
      <a:tcStyle>
        <a:tcBdr>
          <a:left>
            <a:ln w="12700" cap="flat">
              <a:noFill/>
              <a:miter lim="400000"/>
            </a:ln>
          </a:left>
          <a:right>
            <a:ln w="12700" cap="flat">
              <a:noFill/>
              <a:miter lim="400000"/>
            </a:ln>
          </a:right>
          <a:top>
            <a:ln w="12700" cap="flat">
              <a:solidFill>
                <a:srgbClr val="070707">
                  <a:alpha val="50000"/>
                </a:srgbClr>
              </a:solidFill>
              <a:prstDash val="solid"/>
              <a:miter lim="400000"/>
            </a:ln>
          </a:top>
          <a:bottom>
            <a:ln w="25400" cap="flat">
              <a:solidFill>
                <a:srgbClr val="070707">
                  <a:alpha val="50000"/>
                </a:srgbClr>
              </a:solidFill>
              <a:prstDash val="solid"/>
              <a:miter lim="400000"/>
            </a:ln>
          </a:bottom>
          <a:insideH>
            <a:ln w="12700" cap="flat">
              <a:solidFill>
                <a:srgbClr val="070707">
                  <a:alpha val="50000"/>
                </a:srgbClr>
              </a:solidFill>
              <a:prstDash val="solid"/>
              <a:miter lim="400000"/>
            </a:ln>
          </a:insideH>
          <a:insideV>
            <a:ln w="12700" cap="flat">
              <a:noFill/>
              <a:miter lim="400000"/>
            </a:ln>
          </a:insideV>
        </a:tcBdr>
        <a:fill>
          <a:solidFill>
            <a:srgbClr val="77B06D">
              <a:alpha val="90000"/>
            </a:srgbClr>
          </a:solidFill>
        </a:fill>
      </a:tcStyle>
    </a:firstRow>
  </a:tblStyle>
  <a:tblStyle styleId="{33BA23B1-9221-436E-865A-0063620EA4FD}" styleName="">
    <a:tblBg/>
    <a:wholeTbl>
      <a:tcTxStyle b="off"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solidFill>
                <a:srgbClr val="474E49">
                  <a:alpha val="92000"/>
                </a:srgbClr>
              </a:solidFill>
              <a:prstDash val="solid"/>
              <a:miter lim="400000"/>
            </a:ln>
          </a:insideH>
          <a:insideV>
            <a:ln w="12700" cap="flat">
              <a:solidFill>
                <a:srgbClr val="474E49">
                  <a:alpha val="92000"/>
                </a:srgbClr>
              </a:solidFill>
              <a:prstDash val="solid"/>
              <a:miter lim="400000"/>
            </a:ln>
          </a:insideV>
        </a:tcBdr>
        <a:fill>
          <a:noFill/>
        </a:fill>
      </a:tcStyle>
    </a:wholeTbl>
    <a:band2H>
      <a:tcTxStyle b="def" i="def"/>
      <a:tcStyle>
        <a:tcBdr/>
        <a:fill>
          <a:solidFill>
            <a:srgbClr val="BFC0B3">
              <a:alpha val="30000"/>
            </a:srgbClr>
          </a:solidFill>
        </a:fill>
      </a:tcStyle>
    </a:band2H>
    <a:firstCol>
      <a:tcTxStyle b="on" i="off">
        <a:fontRef idx="minor">
          <a:srgbClr val="546056"/>
        </a:fontRef>
        <a:srgbClr val="546056"/>
      </a:tcTxStyle>
      <a:tcStyle>
        <a:tcBdr>
          <a:left>
            <a:ln w="12700" cap="flat">
              <a:solidFill>
                <a:srgbClr val="474E49">
                  <a:alpha val="92000"/>
                </a:srgbClr>
              </a:solidFill>
              <a:prstDash val="solid"/>
              <a:miter lim="400000"/>
            </a:ln>
          </a:left>
          <a:right>
            <a:ln w="12700" cap="flat">
              <a:solidFill>
                <a:srgbClr val="474E49">
                  <a:alpha val="92000"/>
                </a:srgbClr>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C6E72">
              <a:alpha val="11000"/>
            </a:srgbClr>
          </a:solid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rgbClr val="474E49">
                  <a:alpha val="92000"/>
                </a:srgbClr>
              </a:solidFill>
              <a:prstDash val="solid"/>
              <a:miter lim="400000"/>
            </a:ln>
          </a:top>
          <a:bottom>
            <a:ln w="12700" cap="flat">
              <a:solidFill>
                <a:srgbClr val="474E49">
                  <a:alpha val="92000"/>
                </a:srgbClr>
              </a:solidFill>
              <a:prstDash val="solid"/>
              <a:miter lim="400000"/>
            </a:ln>
          </a:bottom>
          <a:insideH>
            <a:ln w="12700" cap="flat">
              <a:noFill/>
              <a:miter lim="400000"/>
            </a:ln>
          </a:insideH>
          <a:insideV>
            <a:ln w="12700" cap="flat">
              <a:noFill/>
              <a:miter lim="400000"/>
            </a:ln>
          </a:insideV>
        </a:tcBdr>
        <a:fill>
          <a:solidFill>
            <a:srgbClr val="6C6E72">
              <a:alpha val="80000"/>
            </a:srgbClr>
          </a:solidFill>
        </a:fill>
      </a:tcStyle>
    </a:firstRow>
  </a:tblStyle>
  <a:tblStyle styleId="{2708684C-4D16-4618-839F-0558EEFCDFE6}" styleName="">
    <a:tblBg/>
    <a:wholeTbl>
      <a:tcTxStyle b="off" i="off">
        <a:fontRef idx="minor">
          <a:srgbClr val="546056"/>
        </a:fontRef>
        <a:srgbClr val="546056"/>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BFC0B3">
              <a:alpha val="30000"/>
            </a:srgbClr>
          </a:solidFill>
        </a:fill>
      </a:tcStyle>
    </a:band2H>
    <a:firstCol>
      <a:tcTxStyle b="on" i="off">
        <a:fontRef idx="minor">
          <a:srgbClr val="546056"/>
        </a:fontRef>
        <a:srgbClr val="546056"/>
      </a:tcTxStyle>
      <a:tcStyle>
        <a:tcBdr>
          <a:left>
            <a:ln w="12700" cap="flat">
              <a:noFill/>
              <a:miter lim="400000"/>
            </a:ln>
          </a:left>
          <a:right>
            <a:ln w="12700" cap="flat">
              <a:solidFill>
                <a:srgbClr val="000000"/>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000000"/>
              </a:solidFill>
              <a:custDash>
                <a:ds d="200000" sp="200000"/>
              </a:custDash>
              <a:miter lim="400000"/>
            </a:ln>
          </a:insideV>
        </a:tcBdr>
        <a:fill>
          <a:noFill/>
        </a:fill>
      </a:tcStyle>
    </a:firstCol>
    <a:lastRow>
      <a:tcTxStyle b="on" i="off">
        <a:fontRef idx="minor">
          <a:srgbClr val="546056"/>
        </a:fontRef>
        <a:srgbClr val="546056"/>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noFill/>
              <a:miter lim="400000"/>
            </a:ln>
          </a:insideV>
        </a:tcBdr>
        <a:fill>
          <a:noFill/>
        </a:fill>
      </a:tcStyle>
    </a:lastRow>
    <a:firstRow>
      <a:tcTxStyle b="on" i="off">
        <a:fontRef idx="minor">
          <a:srgbClr val="546056"/>
        </a:fontRef>
        <a:srgbClr val="546056"/>
      </a:tcTxStyle>
      <a:tcStyle>
        <a:tcBdr>
          <a:left>
            <a:ln w="12700" cap="flat">
              <a:noFill/>
              <a:miter lim="400000"/>
            </a:ln>
          </a:left>
          <a:right>
            <a:ln w="12700" cap="flat">
              <a:noFill/>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lvl="0"/>
          </a:p>
        </p:txBody>
      </p:sp>
      <p:sp>
        <p:nvSpPr>
          <p:cNvPr id="33" name="Shape 33"/>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 name="Shape 5"/>
          <p:cNvSpPr/>
          <p:nvPr>
            <p:ph type="title"/>
          </p:nvPr>
        </p:nvSpPr>
        <p:spPr>
          <a:xfrm>
            <a:off x="647700" y="2095500"/>
            <a:ext cx="11709400" cy="29083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6" name="Shape 6"/>
          <p:cNvSpPr/>
          <p:nvPr>
            <p:ph type="body" idx="1"/>
          </p:nvPr>
        </p:nvSpPr>
        <p:spPr>
          <a:xfrm>
            <a:off x="647700" y="5207000"/>
            <a:ext cx="11709400" cy="13970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lvl="0">
              <a:defRPr i="0" sz="1800">
                <a:solidFill>
                  <a:srgbClr val="000000"/>
                </a:solidFill>
              </a:defRPr>
            </a:pPr>
            <a:r>
              <a:rPr i="1" sz="3200">
                <a:solidFill>
                  <a:srgbClr val="717D75"/>
                </a:solidFill>
              </a:rPr>
              <a:t>Body Level One</a:t>
            </a:r>
            <a:endParaRPr i="1" sz="3200">
              <a:solidFill>
                <a:srgbClr val="717D75"/>
              </a:solidFill>
            </a:endParaRPr>
          </a:p>
          <a:p>
            <a:pPr lvl="1">
              <a:defRPr i="0" sz="1800">
                <a:solidFill>
                  <a:srgbClr val="000000"/>
                </a:solidFill>
              </a:defRPr>
            </a:pPr>
            <a:r>
              <a:rPr i="1" sz="3200">
                <a:solidFill>
                  <a:srgbClr val="717D75"/>
                </a:solidFill>
              </a:rPr>
              <a:t>Body Level Two</a:t>
            </a:r>
            <a:endParaRPr i="1" sz="3200">
              <a:solidFill>
                <a:srgbClr val="717D75"/>
              </a:solidFill>
            </a:endParaRPr>
          </a:p>
          <a:p>
            <a:pPr lvl="2">
              <a:defRPr i="0" sz="1800">
                <a:solidFill>
                  <a:srgbClr val="000000"/>
                </a:solidFill>
              </a:defRPr>
            </a:pPr>
            <a:r>
              <a:rPr i="1" sz="3200">
                <a:solidFill>
                  <a:srgbClr val="717D75"/>
                </a:solidFill>
              </a:rPr>
              <a:t>Body Level Three</a:t>
            </a:r>
            <a:endParaRPr i="1" sz="3200">
              <a:solidFill>
                <a:srgbClr val="717D75"/>
              </a:solidFill>
            </a:endParaRPr>
          </a:p>
          <a:p>
            <a:pPr lvl="3">
              <a:defRPr i="0" sz="1800">
                <a:solidFill>
                  <a:srgbClr val="000000"/>
                </a:solidFill>
              </a:defRPr>
            </a:pPr>
            <a:r>
              <a:rPr i="1" sz="3200">
                <a:solidFill>
                  <a:srgbClr val="717D75"/>
                </a:solidFill>
              </a:rPr>
              <a:t>Body Level Four</a:t>
            </a:r>
            <a:endParaRPr i="1" sz="3200">
              <a:solidFill>
                <a:srgbClr val="717D75"/>
              </a:solidFill>
            </a:endParaRPr>
          </a:p>
          <a:p>
            <a:pPr lvl="4">
              <a:defRPr i="0" sz="1800">
                <a:solidFill>
                  <a:srgbClr val="000000"/>
                </a:solidFill>
              </a:defRPr>
            </a:pPr>
            <a:r>
              <a:rPr i="1" sz="3200">
                <a:solidFill>
                  <a:srgbClr val="717D75"/>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3 Up">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3 Up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647700" y="6794500"/>
            <a:ext cx="11709400" cy="14224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9" name="Shape 9"/>
          <p:cNvSpPr/>
          <p:nvPr>
            <p:ph type="body" idx="1"/>
          </p:nvPr>
        </p:nvSpPr>
        <p:spPr>
          <a:xfrm>
            <a:off x="647700" y="8204200"/>
            <a:ext cx="11709400" cy="12827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lvl="0">
              <a:defRPr i="0" sz="1800">
                <a:solidFill>
                  <a:srgbClr val="000000"/>
                </a:solidFill>
              </a:defRPr>
            </a:pPr>
            <a:r>
              <a:rPr i="1" sz="3200">
                <a:solidFill>
                  <a:srgbClr val="717D75"/>
                </a:solidFill>
              </a:rPr>
              <a:t>Body Level One</a:t>
            </a:r>
            <a:endParaRPr i="1" sz="3200">
              <a:solidFill>
                <a:srgbClr val="717D75"/>
              </a:solidFill>
            </a:endParaRPr>
          </a:p>
          <a:p>
            <a:pPr lvl="1">
              <a:defRPr i="0" sz="1800">
                <a:solidFill>
                  <a:srgbClr val="000000"/>
                </a:solidFill>
              </a:defRPr>
            </a:pPr>
            <a:r>
              <a:rPr i="1" sz="3200">
                <a:solidFill>
                  <a:srgbClr val="717D75"/>
                </a:solidFill>
              </a:rPr>
              <a:t>Body Level Two</a:t>
            </a:r>
            <a:endParaRPr i="1" sz="3200">
              <a:solidFill>
                <a:srgbClr val="717D75"/>
              </a:solidFill>
            </a:endParaRPr>
          </a:p>
          <a:p>
            <a:pPr lvl="2">
              <a:defRPr i="0" sz="1800">
                <a:solidFill>
                  <a:srgbClr val="000000"/>
                </a:solidFill>
              </a:defRPr>
            </a:pPr>
            <a:r>
              <a:rPr i="1" sz="3200">
                <a:solidFill>
                  <a:srgbClr val="717D75"/>
                </a:solidFill>
              </a:rPr>
              <a:t>Body Level Three</a:t>
            </a:r>
            <a:endParaRPr i="1" sz="3200">
              <a:solidFill>
                <a:srgbClr val="717D75"/>
              </a:solidFill>
            </a:endParaRPr>
          </a:p>
          <a:p>
            <a:pPr lvl="3">
              <a:defRPr i="0" sz="1800">
                <a:solidFill>
                  <a:srgbClr val="000000"/>
                </a:solidFill>
              </a:defRPr>
            </a:pPr>
            <a:r>
              <a:rPr i="1" sz="3200">
                <a:solidFill>
                  <a:srgbClr val="717D75"/>
                </a:solidFill>
              </a:rPr>
              <a:t>Body Level Four</a:t>
            </a:r>
            <a:endParaRPr i="1" sz="3200">
              <a:solidFill>
                <a:srgbClr val="717D75"/>
              </a:solidFill>
            </a:endParaRPr>
          </a:p>
          <a:p>
            <a:pPr lvl="4">
              <a:defRPr i="0" sz="1800">
                <a:solidFill>
                  <a:srgbClr val="000000"/>
                </a:solidFill>
              </a:defRPr>
            </a:pPr>
            <a:r>
              <a:rPr i="1" sz="3200">
                <a:solidFill>
                  <a:srgbClr val="717D75"/>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647700" y="6794500"/>
            <a:ext cx="11709400" cy="14224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12" name="Shape 12"/>
          <p:cNvSpPr/>
          <p:nvPr>
            <p:ph type="body" idx="1"/>
          </p:nvPr>
        </p:nvSpPr>
        <p:spPr>
          <a:xfrm>
            <a:off x="647700" y="8204200"/>
            <a:ext cx="11709400" cy="12827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lvl="0">
              <a:defRPr i="0" sz="1800">
                <a:solidFill>
                  <a:srgbClr val="000000"/>
                </a:solidFill>
              </a:defRPr>
            </a:pPr>
            <a:r>
              <a:rPr i="1" sz="3200">
                <a:solidFill>
                  <a:srgbClr val="717D75"/>
                </a:solidFill>
              </a:rPr>
              <a:t>Body Level One</a:t>
            </a:r>
            <a:endParaRPr i="1" sz="3200">
              <a:solidFill>
                <a:srgbClr val="717D75"/>
              </a:solidFill>
            </a:endParaRPr>
          </a:p>
          <a:p>
            <a:pPr lvl="1">
              <a:defRPr i="0" sz="1800">
                <a:solidFill>
                  <a:srgbClr val="000000"/>
                </a:solidFill>
              </a:defRPr>
            </a:pPr>
            <a:r>
              <a:rPr i="1" sz="3200">
                <a:solidFill>
                  <a:srgbClr val="717D75"/>
                </a:solidFill>
              </a:rPr>
              <a:t>Body Level Two</a:t>
            </a:r>
            <a:endParaRPr i="1" sz="3200">
              <a:solidFill>
                <a:srgbClr val="717D75"/>
              </a:solidFill>
            </a:endParaRPr>
          </a:p>
          <a:p>
            <a:pPr lvl="2">
              <a:defRPr i="0" sz="1800">
                <a:solidFill>
                  <a:srgbClr val="000000"/>
                </a:solidFill>
              </a:defRPr>
            </a:pPr>
            <a:r>
              <a:rPr i="1" sz="3200">
                <a:solidFill>
                  <a:srgbClr val="717D75"/>
                </a:solidFill>
              </a:rPr>
              <a:t>Body Level Three</a:t>
            </a:r>
            <a:endParaRPr i="1" sz="3200">
              <a:solidFill>
                <a:srgbClr val="717D75"/>
              </a:solidFill>
            </a:endParaRPr>
          </a:p>
          <a:p>
            <a:pPr lvl="3">
              <a:defRPr i="0" sz="1800">
                <a:solidFill>
                  <a:srgbClr val="000000"/>
                </a:solidFill>
              </a:defRPr>
            </a:pPr>
            <a:r>
              <a:rPr i="1" sz="3200">
                <a:solidFill>
                  <a:srgbClr val="717D75"/>
                </a:solidFill>
              </a:rPr>
              <a:t>Body Level Four</a:t>
            </a:r>
            <a:endParaRPr i="1" sz="3200">
              <a:solidFill>
                <a:srgbClr val="717D75"/>
              </a:solidFill>
            </a:endParaRPr>
          </a:p>
          <a:p>
            <a:pPr lvl="4">
              <a:defRPr i="0" sz="1800">
                <a:solidFill>
                  <a:srgbClr val="000000"/>
                </a:solidFill>
              </a:defRPr>
            </a:pPr>
            <a:r>
              <a:rPr i="1" sz="3200">
                <a:solidFill>
                  <a:srgbClr val="717D75"/>
                </a:solidFill>
              </a:rPr>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 name="Shape 14"/>
          <p:cNvSpPr/>
          <p:nvPr>
            <p:ph type="title"/>
          </p:nvPr>
        </p:nvSpPr>
        <p:spPr>
          <a:xfrm>
            <a:off x="647700" y="3390900"/>
            <a:ext cx="11709400" cy="2959100"/>
          </a:xfrm>
          <a:prstGeom prst="rect">
            <a:avLst/>
          </a:prstGeom>
        </p:spPr>
        <p:txBody>
          <a:bodyPr/>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 name="Shape 16"/>
          <p:cNvSpPr/>
          <p:nvPr>
            <p:ph type="title"/>
          </p:nvPr>
        </p:nvSpPr>
        <p:spPr>
          <a:xfrm>
            <a:off x="647700" y="1689100"/>
            <a:ext cx="5600700" cy="3492500"/>
          </a:xfrm>
          <a:prstGeom prst="rect">
            <a:avLst/>
          </a:prstGeom>
        </p:spPr>
        <p:txBody>
          <a:bodyPr anchor="b"/>
          <a:lstStyle>
            <a:lvl1pPr algn="ctr">
              <a:defRPr>
                <a:solidFill>
                  <a:srgbClr val="546056"/>
                </a:solidFill>
              </a:defRPr>
            </a:lvl1pPr>
          </a:lstStyle>
          <a:p>
            <a:pPr lvl="0">
              <a:defRPr sz="1800">
                <a:solidFill>
                  <a:srgbClr val="000000"/>
                </a:solidFill>
              </a:defRPr>
            </a:pPr>
            <a:r>
              <a:rPr sz="7000">
                <a:solidFill>
                  <a:srgbClr val="546056"/>
                </a:solidFill>
              </a:rPr>
              <a:t>Title Text</a:t>
            </a:r>
          </a:p>
        </p:txBody>
      </p:sp>
      <p:sp>
        <p:nvSpPr>
          <p:cNvPr id="17" name="Shape 17"/>
          <p:cNvSpPr/>
          <p:nvPr>
            <p:ph type="body" idx="1"/>
          </p:nvPr>
        </p:nvSpPr>
        <p:spPr>
          <a:xfrm>
            <a:off x="647700" y="5435600"/>
            <a:ext cx="5600700" cy="3594100"/>
          </a:xfrm>
          <a:prstGeom prst="rect">
            <a:avLst/>
          </a:prstGeom>
        </p:spPr>
        <p:txBody>
          <a:bodyPr anchor="t"/>
          <a:lstStyle>
            <a:lvl1pPr marL="0" indent="0" algn="ctr">
              <a:lnSpc>
                <a:spcPct val="110000"/>
              </a:lnSpc>
              <a:spcBef>
                <a:spcPts val="0"/>
              </a:spcBef>
              <a:buSzTx/>
              <a:buNone/>
              <a:defRPr i="1" sz="3200">
                <a:solidFill>
                  <a:srgbClr val="717D75"/>
                </a:solidFill>
                <a:latin typeface="Hoefler Text"/>
                <a:ea typeface="Hoefler Text"/>
                <a:cs typeface="Hoefler Text"/>
                <a:sym typeface="Hoefler Text"/>
              </a:defRPr>
            </a:lvl1pPr>
            <a:lvl2pPr marL="0" indent="228600" algn="ctr">
              <a:lnSpc>
                <a:spcPct val="110000"/>
              </a:lnSpc>
              <a:spcBef>
                <a:spcPts val="0"/>
              </a:spcBef>
              <a:buSzTx/>
              <a:buNone/>
              <a:defRPr i="1" sz="3200">
                <a:solidFill>
                  <a:srgbClr val="717D75"/>
                </a:solidFill>
                <a:latin typeface="Hoefler Text"/>
                <a:ea typeface="Hoefler Text"/>
                <a:cs typeface="Hoefler Text"/>
                <a:sym typeface="Hoefler Text"/>
              </a:defRPr>
            </a:lvl2pPr>
            <a:lvl3pPr marL="0" indent="457200" algn="ctr">
              <a:lnSpc>
                <a:spcPct val="110000"/>
              </a:lnSpc>
              <a:spcBef>
                <a:spcPts val="0"/>
              </a:spcBef>
              <a:buSzTx/>
              <a:buNone/>
              <a:defRPr i="1" sz="3200">
                <a:solidFill>
                  <a:srgbClr val="717D75"/>
                </a:solidFill>
                <a:latin typeface="Hoefler Text"/>
                <a:ea typeface="Hoefler Text"/>
                <a:cs typeface="Hoefler Text"/>
                <a:sym typeface="Hoefler Text"/>
              </a:defRPr>
            </a:lvl3pPr>
            <a:lvl4pPr marL="0" indent="685800" algn="ctr">
              <a:lnSpc>
                <a:spcPct val="110000"/>
              </a:lnSpc>
              <a:spcBef>
                <a:spcPts val="0"/>
              </a:spcBef>
              <a:buSzTx/>
              <a:buNone/>
              <a:defRPr i="1" sz="3200">
                <a:solidFill>
                  <a:srgbClr val="717D75"/>
                </a:solidFill>
                <a:latin typeface="Hoefler Text"/>
                <a:ea typeface="Hoefler Text"/>
                <a:cs typeface="Hoefler Text"/>
                <a:sym typeface="Hoefler Text"/>
              </a:defRPr>
            </a:lvl4pPr>
            <a:lvl5pPr marL="0" indent="914400" algn="ctr">
              <a:lnSpc>
                <a:spcPct val="110000"/>
              </a:lnSpc>
              <a:spcBef>
                <a:spcPts val="0"/>
              </a:spcBef>
              <a:buSzTx/>
              <a:buNone/>
              <a:defRPr i="1" sz="3200">
                <a:solidFill>
                  <a:srgbClr val="717D75"/>
                </a:solidFill>
                <a:latin typeface="Hoefler Text"/>
                <a:ea typeface="Hoefler Text"/>
                <a:cs typeface="Hoefler Text"/>
                <a:sym typeface="Hoefler Text"/>
              </a:defRPr>
            </a:lvl5pPr>
          </a:lstStyle>
          <a:p>
            <a:pPr lvl="0">
              <a:defRPr i="0" sz="1800">
                <a:solidFill>
                  <a:srgbClr val="000000"/>
                </a:solidFill>
              </a:defRPr>
            </a:pPr>
            <a:r>
              <a:rPr i="1" sz="3200">
                <a:solidFill>
                  <a:srgbClr val="717D75"/>
                </a:solidFill>
              </a:rPr>
              <a:t>Body Level One</a:t>
            </a:r>
            <a:endParaRPr i="1" sz="3200">
              <a:solidFill>
                <a:srgbClr val="717D75"/>
              </a:solidFill>
            </a:endParaRPr>
          </a:p>
          <a:p>
            <a:pPr lvl="1">
              <a:defRPr i="0" sz="1800">
                <a:solidFill>
                  <a:srgbClr val="000000"/>
                </a:solidFill>
              </a:defRPr>
            </a:pPr>
            <a:r>
              <a:rPr i="1" sz="3200">
                <a:solidFill>
                  <a:srgbClr val="717D75"/>
                </a:solidFill>
              </a:rPr>
              <a:t>Body Level Two</a:t>
            </a:r>
            <a:endParaRPr i="1" sz="3200">
              <a:solidFill>
                <a:srgbClr val="717D75"/>
              </a:solidFill>
            </a:endParaRPr>
          </a:p>
          <a:p>
            <a:pPr lvl="2">
              <a:defRPr i="0" sz="1800">
                <a:solidFill>
                  <a:srgbClr val="000000"/>
                </a:solidFill>
              </a:defRPr>
            </a:pPr>
            <a:r>
              <a:rPr i="1" sz="3200">
                <a:solidFill>
                  <a:srgbClr val="717D75"/>
                </a:solidFill>
              </a:rPr>
              <a:t>Body Level Three</a:t>
            </a:r>
            <a:endParaRPr i="1" sz="3200">
              <a:solidFill>
                <a:srgbClr val="717D75"/>
              </a:solidFill>
            </a:endParaRPr>
          </a:p>
          <a:p>
            <a:pPr lvl="3">
              <a:defRPr i="0" sz="1800">
                <a:solidFill>
                  <a:srgbClr val="000000"/>
                </a:solidFill>
              </a:defRPr>
            </a:pPr>
            <a:r>
              <a:rPr i="1" sz="3200">
                <a:solidFill>
                  <a:srgbClr val="717D75"/>
                </a:solidFill>
              </a:rPr>
              <a:t>Body Level Four</a:t>
            </a:r>
            <a:endParaRPr i="1" sz="3200">
              <a:solidFill>
                <a:srgbClr val="717D75"/>
              </a:solidFill>
            </a:endParaRPr>
          </a:p>
          <a:p>
            <a:pPr lvl="4">
              <a:defRPr i="0" sz="1800">
                <a:solidFill>
                  <a:srgbClr val="000000"/>
                </a:solidFill>
              </a:defRPr>
            </a:pPr>
            <a:r>
              <a:rPr i="1" sz="3200">
                <a:solidFill>
                  <a:srgbClr val="717D75"/>
                </a:solidFill>
              </a:rPr>
              <a:t>Body Level Five</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9" name="Shape 19"/>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
        <p:nvSpPr>
          <p:cNvPr id="22" name="Shape 22"/>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4300">
                <a:solidFill>
                  <a:srgbClr val="546056"/>
                </a:solidFill>
              </a:rPr>
              <a:t>Body Level One</a:t>
            </a:r>
            <a:endParaRPr sz="4300">
              <a:solidFill>
                <a:srgbClr val="546056"/>
              </a:solidFill>
            </a:endParaRPr>
          </a:p>
          <a:p>
            <a:pPr lvl="1">
              <a:defRPr sz="1800">
                <a:solidFill>
                  <a:srgbClr val="000000"/>
                </a:solidFill>
              </a:defRPr>
            </a:pPr>
            <a:r>
              <a:rPr sz="4300">
                <a:solidFill>
                  <a:srgbClr val="546056"/>
                </a:solidFill>
              </a:rPr>
              <a:t>Body Level Two</a:t>
            </a:r>
            <a:endParaRPr sz="4300">
              <a:solidFill>
                <a:srgbClr val="546056"/>
              </a:solidFill>
            </a:endParaRPr>
          </a:p>
          <a:p>
            <a:pPr lvl="2">
              <a:defRPr sz="1800">
                <a:solidFill>
                  <a:srgbClr val="000000"/>
                </a:solidFill>
              </a:defRPr>
            </a:pPr>
            <a:r>
              <a:rPr sz="4300">
                <a:solidFill>
                  <a:srgbClr val="546056"/>
                </a:solidFill>
              </a:rPr>
              <a:t>Body Level Three</a:t>
            </a:r>
            <a:endParaRPr sz="4300">
              <a:solidFill>
                <a:srgbClr val="546056"/>
              </a:solidFill>
            </a:endParaRPr>
          </a:p>
          <a:p>
            <a:pPr lvl="3">
              <a:defRPr sz="1800">
                <a:solidFill>
                  <a:srgbClr val="000000"/>
                </a:solidFill>
              </a:defRPr>
            </a:pPr>
            <a:r>
              <a:rPr sz="4300">
                <a:solidFill>
                  <a:srgbClr val="546056"/>
                </a:solidFill>
              </a:rPr>
              <a:t>Body Level Four</a:t>
            </a:r>
            <a:endParaRPr sz="4300">
              <a:solidFill>
                <a:srgbClr val="546056"/>
              </a:solidFill>
            </a:endParaRPr>
          </a:p>
          <a:p>
            <a:pPr lvl="4">
              <a:defRPr sz="1800">
                <a:solidFill>
                  <a:srgbClr val="000000"/>
                </a:solidFill>
              </a:defRPr>
            </a:pPr>
            <a:r>
              <a:rPr sz="4300">
                <a:solidFill>
                  <a:srgbClr val="546056"/>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4" name="Shape 24"/>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Title Text</a:t>
            </a:r>
          </a:p>
        </p:txBody>
      </p:sp>
      <p:sp>
        <p:nvSpPr>
          <p:cNvPr id="25" name="Shape 25"/>
          <p:cNvSpPr/>
          <p:nvPr>
            <p:ph type="body" idx="1"/>
          </p:nvPr>
        </p:nvSpPr>
        <p:spPr>
          <a:xfrm>
            <a:off x="647700" y="2628900"/>
            <a:ext cx="5600700" cy="6477000"/>
          </a:xfrm>
          <a:prstGeom prst="rect">
            <a:avLst/>
          </a:prstGeom>
        </p:spPr>
        <p:txBody>
          <a:bodyPr/>
          <a:lstStyle>
            <a:lvl1pPr marL="393700" indent="-393700">
              <a:lnSpc>
                <a:spcPct val="120000"/>
              </a:lnSpc>
              <a:spcBef>
                <a:spcPts val="2400"/>
              </a:spcBef>
              <a:buFont typeface="Zapf Dingbats"/>
              <a:buBlip>
                <a:blip r:embed="rId2"/>
              </a:buBlip>
              <a:defRPr sz="3200"/>
            </a:lvl1pPr>
            <a:lvl2pPr marL="787400" indent="-393700">
              <a:lnSpc>
                <a:spcPct val="120000"/>
              </a:lnSpc>
              <a:spcBef>
                <a:spcPts val="2400"/>
              </a:spcBef>
              <a:buFont typeface="Zapf Dingbats"/>
              <a:buBlip>
                <a:blip r:embed="rId2"/>
              </a:buBlip>
              <a:defRPr sz="3200"/>
            </a:lvl2pPr>
            <a:lvl3pPr marL="1181100" indent="-393700">
              <a:lnSpc>
                <a:spcPct val="120000"/>
              </a:lnSpc>
              <a:spcBef>
                <a:spcPts val="2400"/>
              </a:spcBef>
              <a:buFont typeface="Zapf Dingbats"/>
              <a:buBlip>
                <a:blip r:embed="rId2"/>
              </a:buBlip>
              <a:defRPr sz="3200"/>
            </a:lvl3pPr>
            <a:lvl4pPr marL="1574800" indent="-393700">
              <a:lnSpc>
                <a:spcPct val="120000"/>
              </a:lnSpc>
              <a:spcBef>
                <a:spcPts val="2400"/>
              </a:spcBef>
              <a:buFont typeface="Zapf Dingbats"/>
              <a:buBlip>
                <a:blip r:embed="rId2"/>
              </a:buBlip>
              <a:defRPr sz="3200"/>
            </a:lvl4pPr>
            <a:lvl5pPr marL="1968500" indent="-393700">
              <a:lnSpc>
                <a:spcPct val="120000"/>
              </a:lnSpc>
              <a:spcBef>
                <a:spcPts val="2400"/>
              </a:spcBef>
              <a:buFont typeface="Zapf Dingbats"/>
              <a:buBlip>
                <a:blip r:embed="rId2"/>
              </a:buBlip>
              <a:defRPr sz="3200"/>
            </a:lvl5pPr>
          </a:lstStyle>
          <a:p>
            <a:pPr lvl="0">
              <a:defRPr sz="1800">
                <a:solidFill>
                  <a:srgbClr val="000000"/>
                </a:solidFill>
              </a:defRPr>
            </a:pPr>
            <a:r>
              <a:rPr sz="3200">
                <a:solidFill>
                  <a:srgbClr val="546056"/>
                </a:solidFill>
              </a:rPr>
              <a:t>Body Level One</a:t>
            </a:r>
            <a:endParaRPr sz="3200">
              <a:solidFill>
                <a:srgbClr val="546056"/>
              </a:solidFill>
            </a:endParaRPr>
          </a:p>
          <a:p>
            <a:pPr lvl="1">
              <a:defRPr sz="1800">
                <a:solidFill>
                  <a:srgbClr val="000000"/>
                </a:solidFill>
              </a:defRPr>
            </a:pPr>
            <a:r>
              <a:rPr sz="3200">
                <a:solidFill>
                  <a:srgbClr val="546056"/>
                </a:solidFill>
              </a:rPr>
              <a:t>Body Level Two</a:t>
            </a:r>
            <a:endParaRPr sz="3200">
              <a:solidFill>
                <a:srgbClr val="546056"/>
              </a:solidFill>
            </a:endParaRPr>
          </a:p>
          <a:p>
            <a:pPr lvl="2">
              <a:defRPr sz="1800">
                <a:solidFill>
                  <a:srgbClr val="000000"/>
                </a:solidFill>
              </a:defRPr>
            </a:pPr>
            <a:r>
              <a:rPr sz="3200">
                <a:solidFill>
                  <a:srgbClr val="546056"/>
                </a:solidFill>
              </a:rPr>
              <a:t>Body Level Three</a:t>
            </a:r>
            <a:endParaRPr sz="3200">
              <a:solidFill>
                <a:srgbClr val="546056"/>
              </a:solidFill>
            </a:endParaRPr>
          </a:p>
          <a:p>
            <a:pPr lvl="3">
              <a:defRPr sz="1800">
                <a:solidFill>
                  <a:srgbClr val="000000"/>
                </a:solidFill>
              </a:defRPr>
            </a:pPr>
            <a:r>
              <a:rPr sz="3200">
                <a:solidFill>
                  <a:srgbClr val="546056"/>
                </a:solidFill>
              </a:rPr>
              <a:t>Body Level Four</a:t>
            </a:r>
            <a:endParaRPr sz="3200">
              <a:solidFill>
                <a:srgbClr val="546056"/>
              </a:solidFill>
            </a:endParaRPr>
          </a:p>
          <a:p>
            <a:pPr lvl="4">
              <a:defRPr sz="1800">
                <a:solidFill>
                  <a:srgbClr val="000000"/>
                </a:solidFill>
              </a:defRPr>
            </a:pPr>
            <a:r>
              <a:rPr sz="3200">
                <a:solidFill>
                  <a:srgbClr val="546056"/>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 name="Shape 27"/>
          <p:cNvSpPr/>
          <p:nvPr>
            <p:ph type="body" idx="1"/>
          </p:nvPr>
        </p:nvSpPr>
        <p:spPr>
          <a:xfrm>
            <a:off x="647700" y="647700"/>
            <a:ext cx="11709400" cy="8458200"/>
          </a:xfrm>
          <a:prstGeom prst="rect">
            <a:avLst/>
          </a:prstGeom>
        </p:spPr>
        <p:txBody>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4300">
                <a:solidFill>
                  <a:srgbClr val="546056"/>
                </a:solidFill>
              </a:rPr>
              <a:t>Body Level One</a:t>
            </a:r>
            <a:endParaRPr sz="4300">
              <a:solidFill>
                <a:srgbClr val="546056"/>
              </a:solidFill>
            </a:endParaRPr>
          </a:p>
          <a:p>
            <a:pPr lvl="1">
              <a:defRPr sz="1800">
                <a:solidFill>
                  <a:srgbClr val="000000"/>
                </a:solidFill>
              </a:defRPr>
            </a:pPr>
            <a:r>
              <a:rPr sz="4300">
                <a:solidFill>
                  <a:srgbClr val="546056"/>
                </a:solidFill>
              </a:rPr>
              <a:t>Body Level Two</a:t>
            </a:r>
            <a:endParaRPr sz="4300">
              <a:solidFill>
                <a:srgbClr val="546056"/>
              </a:solidFill>
            </a:endParaRPr>
          </a:p>
          <a:p>
            <a:pPr lvl="2">
              <a:defRPr sz="1800">
                <a:solidFill>
                  <a:srgbClr val="000000"/>
                </a:solidFill>
              </a:defRPr>
            </a:pPr>
            <a:r>
              <a:rPr sz="4300">
                <a:solidFill>
                  <a:srgbClr val="546056"/>
                </a:solidFill>
              </a:rPr>
              <a:t>Body Level Three</a:t>
            </a:r>
            <a:endParaRPr sz="4300">
              <a:solidFill>
                <a:srgbClr val="546056"/>
              </a:solidFill>
            </a:endParaRPr>
          </a:p>
          <a:p>
            <a:pPr lvl="3">
              <a:defRPr sz="1800">
                <a:solidFill>
                  <a:srgbClr val="000000"/>
                </a:solidFill>
              </a:defRPr>
            </a:pPr>
            <a:r>
              <a:rPr sz="4300">
                <a:solidFill>
                  <a:srgbClr val="546056"/>
                </a:solidFill>
              </a:rPr>
              <a:t>Body Level Four</a:t>
            </a:r>
            <a:endParaRPr sz="4300">
              <a:solidFill>
                <a:srgbClr val="546056"/>
              </a:solidFill>
            </a:endParaRPr>
          </a:p>
          <a:p>
            <a:pPr lvl="4">
              <a:defRPr sz="1800">
                <a:solidFill>
                  <a:srgbClr val="000000"/>
                </a:solidFill>
              </a:defRPr>
            </a:pPr>
            <a:r>
              <a:rPr sz="4300">
                <a:solidFill>
                  <a:srgbClr val="546056"/>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647700" y="152400"/>
            <a:ext cx="11709400" cy="2032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000">
                <a:solidFill>
                  <a:srgbClr val="FFFFFF">
                    <a:alpha val="95000"/>
                  </a:srgbClr>
                </a:solidFill>
              </a:rPr>
              <a:t>Title Text</a:t>
            </a:r>
          </a:p>
        </p:txBody>
      </p:sp>
      <p:sp>
        <p:nvSpPr>
          <p:cNvPr id="3" name="Shape 3"/>
          <p:cNvSpPr/>
          <p:nvPr>
            <p:ph type="body" idx="1"/>
          </p:nvPr>
        </p:nvSpPr>
        <p:spPr>
          <a:xfrm>
            <a:off x="647700" y="2628900"/>
            <a:ext cx="11709400" cy="647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4300">
                <a:solidFill>
                  <a:srgbClr val="546056"/>
                </a:solidFill>
              </a:rPr>
              <a:t>Body Level One</a:t>
            </a:r>
            <a:endParaRPr sz="4300">
              <a:solidFill>
                <a:srgbClr val="546056"/>
              </a:solidFill>
            </a:endParaRPr>
          </a:p>
          <a:p>
            <a:pPr lvl="1">
              <a:defRPr sz="1800">
                <a:solidFill>
                  <a:srgbClr val="000000"/>
                </a:solidFill>
              </a:defRPr>
            </a:pPr>
            <a:r>
              <a:rPr sz="4300">
                <a:solidFill>
                  <a:srgbClr val="546056"/>
                </a:solidFill>
              </a:rPr>
              <a:t>Body Level Two</a:t>
            </a:r>
            <a:endParaRPr sz="4300">
              <a:solidFill>
                <a:srgbClr val="546056"/>
              </a:solidFill>
            </a:endParaRPr>
          </a:p>
          <a:p>
            <a:pPr lvl="2">
              <a:defRPr sz="1800">
                <a:solidFill>
                  <a:srgbClr val="000000"/>
                </a:solidFill>
              </a:defRPr>
            </a:pPr>
            <a:r>
              <a:rPr sz="4300">
                <a:solidFill>
                  <a:srgbClr val="546056"/>
                </a:solidFill>
              </a:rPr>
              <a:t>Body Level Three</a:t>
            </a:r>
            <a:endParaRPr sz="4300">
              <a:solidFill>
                <a:srgbClr val="546056"/>
              </a:solidFill>
            </a:endParaRPr>
          </a:p>
          <a:p>
            <a:pPr lvl="3">
              <a:defRPr sz="1800">
                <a:solidFill>
                  <a:srgbClr val="000000"/>
                </a:solidFill>
              </a:defRPr>
            </a:pPr>
            <a:r>
              <a:rPr sz="4300">
                <a:solidFill>
                  <a:srgbClr val="546056"/>
                </a:solidFill>
              </a:rPr>
              <a:t>Body Level Four</a:t>
            </a:r>
            <a:endParaRPr sz="4300">
              <a:solidFill>
                <a:srgbClr val="546056"/>
              </a:solidFill>
            </a:endParaRPr>
          </a:p>
          <a:p>
            <a:pPr lvl="4">
              <a:defRPr sz="1800">
                <a:solidFill>
                  <a:srgbClr val="000000"/>
                </a:solidFill>
              </a:defRPr>
            </a:pPr>
            <a:r>
              <a:rPr sz="4300">
                <a:solidFill>
                  <a:srgbClr val="546056"/>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Lst>
  <p:transition spd="med" advClick="1"/>
  <p:txStyles>
    <p:titleStyle>
      <a:lvl1pPr defTabSz="584200">
        <a:defRPr sz="7000">
          <a:solidFill>
            <a:srgbClr val="FFFFFF">
              <a:alpha val="95000"/>
            </a:srgbClr>
          </a:solidFill>
          <a:latin typeface="+mn-lt"/>
          <a:ea typeface="+mn-ea"/>
          <a:cs typeface="+mn-cs"/>
          <a:sym typeface="Palatino"/>
        </a:defRPr>
      </a:lvl1pPr>
      <a:lvl2pPr indent="228600" defTabSz="584200">
        <a:defRPr sz="7000">
          <a:solidFill>
            <a:srgbClr val="FFFFFF">
              <a:alpha val="95000"/>
            </a:srgbClr>
          </a:solidFill>
          <a:latin typeface="+mn-lt"/>
          <a:ea typeface="+mn-ea"/>
          <a:cs typeface="+mn-cs"/>
          <a:sym typeface="Palatino"/>
        </a:defRPr>
      </a:lvl2pPr>
      <a:lvl3pPr indent="457200" defTabSz="584200">
        <a:defRPr sz="7000">
          <a:solidFill>
            <a:srgbClr val="FFFFFF">
              <a:alpha val="95000"/>
            </a:srgbClr>
          </a:solidFill>
          <a:latin typeface="+mn-lt"/>
          <a:ea typeface="+mn-ea"/>
          <a:cs typeface="+mn-cs"/>
          <a:sym typeface="Palatino"/>
        </a:defRPr>
      </a:lvl3pPr>
      <a:lvl4pPr indent="685800" defTabSz="584200">
        <a:defRPr sz="7000">
          <a:solidFill>
            <a:srgbClr val="FFFFFF">
              <a:alpha val="95000"/>
            </a:srgbClr>
          </a:solidFill>
          <a:latin typeface="+mn-lt"/>
          <a:ea typeface="+mn-ea"/>
          <a:cs typeface="+mn-cs"/>
          <a:sym typeface="Palatino"/>
        </a:defRPr>
      </a:lvl4pPr>
      <a:lvl5pPr indent="914400" defTabSz="584200">
        <a:defRPr sz="7000">
          <a:solidFill>
            <a:srgbClr val="FFFFFF">
              <a:alpha val="95000"/>
            </a:srgbClr>
          </a:solidFill>
          <a:latin typeface="+mn-lt"/>
          <a:ea typeface="+mn-ea"/>
          <a:cs typeface="+mn-cs"/>
          <a:sym typeface="Palatino"/>
        </a:defRPr>
      </a:lvl5pPr>
      <a:lvl6pPr indent="1143000" defTabSz="584200">
        <a:defRPr sz="7000">
          <a:solidFill>
            <a:srgbClr val="FFFFFF">
              <a:alpha val="95000"/>
            </a:srgbClr>
          </a:solidFill>
          <a:latin typeface="+mn-lt"/>
          <a:ea typeface="+mn-ea"/>
          <a:cs typeface="+mn-cs"/>
          <a:sym typeface="Palatino"/>
        </a:defRPr>
      </a:lvl6pPr>
      <a:lvl7pPr indent="1371600" defTabSz="584200">
        <a:defRPr sz="7000">
          <a:solidFill>
            <a:srgbClr val="FFFFFF">
              <a:alpha val="95000"/>
            </a:srgbClr>
          </a:solidFill>
          <a:latin typeface="+mn-lt"/>
          <a:ea typeface="+mn-ea"/>
          <a:cs typeface="+mn-cs"/>
          <a:sym typeface="Palatino"/>
        </a:defRPr>
      </a:lvl7pPr>
      <a:lvl8pPr indent="1600200" defTabSz="584200">
        <a:defRPr sz="7000">
          <a:solidFill>
            <a:srgbClr val="FFFFFF">
              <a:alpha val="95000"/>
            </a:srgbClr>
          </a:solidFill>
          <a:latin typeface="+mn-lt"/>
          <a:ea typeface="+mn-ea"/>
          <a:cs typeface="+mn-cs"/>
          <a:sym typeface="Palatino"/>
        </a:defRPr>
      </a:lvl8pPr>
      <a:lvl9pPr indent="1828800" defTabSz="584200">
        <a:defRPr sz="7000">
          <a:solidFill>
            <a:srgbClr val="FFFFFF">
              <a:alpha val="95000"/>
            </a:srgbClr>
          </a:solidFill>
          <a:latin typeface="+mn-lt"/>
          <a:ea typeface="+mn-ea"/>
          <a:cs typeface="+mn-cs"/>
          <a:sym typeface="Palatino"/>
        </a:defRPr>
      </a:lvl9pPr>
    </p:titleStyle>
    <p:bodyStyle>
      <a:lvl1pPr marL="533400" indent="-533400" defTabSz="584200">
        <a:spcBef>
          <a:spcPts val="4200"/>
        </a:spcBef>
        <a:buSzPct val="40000"/>
        <a:buBlip>
          <a:blip r:embed="rId3"/>
        </a:buBlip>
        <a:defRPr sz="4300">
          <a:solidFill>
            <a:srgbClr val="546056"/>
          </a:solidFill>
          <a:latin typeface="+mn-lt"/>
          <a:ea typeface="+mn-ea"/>
          <a:cs typeface="+mn-cs"/>
          <a:sym typeface="Palatino"/>
        </a:defRPr>
      </a:lvl1pPr>
      <a:lvl2pPr marL="1066800" indent="-533400" defTabSz="584200">
        <a:spcBef>
          <a:spcPts val="4200"/>
        </a:spcBef>
        <a:buSzPct val="40000"/>
        <a:buBlip>
          <a:blip r:embed="rId3"/>
        </a:buBlip>
        <a:defRPr sz="4300">
          <a:solidFill>
            <a:srgbClr val="546056"/>
          </a:solidFill>
          <a:latin typeface="+mn-lt"/>
          <a:ea typeface="+mn-ea"/>
          <a:cs typeface="+mn-cs"/>
          <a:sym typeface="Palatino"/>
        </a:defRPr>
      </a:lvl2pPr>
      <a:lvl3pPr marL="1600200" indent="-533400" defTabSz="584200">
        <a:spcBef>
          <a:spcPts val="4200"/>
        </a:spcBef>
        <a:buSzPct val="40000"/>
        <a:buBlip>
          <a:blip r:embed="rId3"/>
        </a:buBlip>
        <a:defRPr sz="4300">
          <a:solidFill>
            <a:srgbClr val="546056"/>
          </a:solidFill>
          <a:latin typeface="+mn-lt"/>
          <a:ea typeface="+mn-ea"/>
          <a:cs typeface="+mn-cs"/>
          <a:sym typeface="Palatino"/>
        </a:defRPr>
      </a:lvl3pPr>
      <a:lvl4pPr marL="2133600" indent="-533400" defTabSz="584200">
        <a:spcBef>
          <a:spcPts val="4200"/>
        </a:spcBef>
        <a:buSzPct val="40000"/>
        <a:buBlip>
          <a:blip r:embed="rId3"/>
        </a:buBlip>
        <a:defRPr sz="4300">
          <a:solidFill>
            <a:srgbClr val="546056"/>
          </a:solidFill>
          <a:latin typeface="+mn-lt"/>
          <a:ea typeface="+mn-ea"/>
          <a:cs typeface="+mn-cs"/>
          <a:sym typeface="Palatino"/>
        </a:defRPr>
      </a:lvl4pPr>
      <a:lvl5pPr marL="2667000" indent="-533400" defTabSz="584200">
        <a:spcBef>
          <a:spcPts val="4200"/>
        </a:spcBef>
        <a:buSzPct val="40000"/>
        <a:buBlip>
          <a:blip r:embed="rId3"/>
        </a:buBlip>
        <a:defRPr sz="4300">
          <a:solidFill>
            <a:srgbClr val="546056"/>
          </a:solidFill>
          <a:latin typeface="+mn-lt"/>
          <a:ea typeface="+mn-ea"/>
          <a:cs typeface="+mn-cs"/>
          <a:sym typeface="Palatino"/>
        </a:defRPr>
      </a:lvl5pPr>
      <a:lvl6pPr marL="3200400" indent="-533400" defTabSz="584200">
        <a:spcBef>
          <a:spcPts val="4200"/>
        </a:spcBef>
        <a:buSzPct val="40000"/>
        <a:buBlip>
          <a:blip r:embed="rId3"/>
        </a:buBlip>
        <a:defRPr sz="4300">
          <a:solidFill>
            <a:srgbClr val="546056"/>
          </a:solidFill>
          <a:latin typeface="+mn-lt"/>
          <a:ea typeface="+mn-ea"/>
          <a:cs typeface="+mn-cs"/>
          <a:sym typeface="Palatino"/>
        </a:defRPr>
      </a:lvl6pPr>
      <a:lvl7pPr marL="3733800" indent="-533400" defTabSz="584200">
        <a:spcBef>
          <a:spcPts val="4200"/>
        </a:spcBef>
        <a:buSzPct val="40000"/>
        <a:buBlip>
          <a:blip r:embed="rId3"/>
        </a:buBlip>
        <a:defRPr sz="4300">
          <a:solidFill>
            <a:srgbClr val="546056"/>
          </a:solidFill>
          <a:latin typeface="+mn-lt"/>
          <a:ea typeface="+mn-ea"/>
          <a:cs typeface="+mn-cs"/>
          <a:sym typeface="Palatino"/>
        </a:defRPr>
      </a:lvl7pPr>
      <a:lvl8pPr marL="4267200" indent="-533400" defTabSz="584200">
        <a:spcBef>
          <a:spcPts val="4200"/>
        </a:spcBef>
        <a:buSzPct val="40000"/>
        <a:buBlip>
          <a:blip r:embed="rId3"/>
        </a:buBlip>
        <a:defRPr sz="4300">
          <a:solidFill>
            <a:srgbClr val="546056"/>
          </a:solidFill>
          <a:latin typeface="+mn-lt"/>
          <a:ea typeface="+mn-ea"/>
          <a:cs typeface="+mn-cs"/>
          <a:sym typeface="Palatino"/>
        </a:defRPr>
      </a:lvl8pPr>
      <a:lvl9pPr marL="4800600" indent="-533400" defTabSz="584200">
        <a:spcBef>
          <a:spcPts val="4200"/>
        </a:spcBef>
        <a:buSzPct val="40000"/>
        <a:buBlip>
          <a:blip r:embed="rId3"/>
        </a:buBlip>
        <a:defRPr sz="4300">
          <a:solidFill>
            <a:srgbClr val="546056"/>
          </a:solidFill>
          <a:latin typeface="+mn-lt"/>
          <a:ea typeface="+mn-ea"/>
          <a:cs typeface="+mn-cs"/>
          <a:sym typeface="Palatino"/>
        </a:defRPr>
      </a:lvl9pPr>
    </p:bodyStyle>
    <p:otherStyle>
      <a:lvl1pPr algn="ctr" defTabSz="584200">
        <a:defRPr>
          <a:solidFill>
            <a:schemeClr val="tx1"/>
          </a:solidFill>
          <a:latin typeface="+mn-lt"/>
          <a:ea typeface="+mn-ea"/>
          <a:cs typeface="+mn-cs"/>
          <a:sym typeface="Palatino"/>
        </a:defRPr>
      </a:lvl1pPr>
      <a:lvl2pPr indent="228600" algn="ctr" defTabSz="584200">
        <a:defRPr>
          <a:solidFill>
            <a:schemeClr val="tx1"/>
          </a:solidFill>
          <a:latin typeface="+mn-lt"/>
          <a:ea typeface="+mn-ea"/>
          <a:cs typeface="+mn-cs"/>
          <a:sym typeface="Palatino"/>
        </a:defRPr>
      </a:lvl2pPr>
      <a:lvl3pPr indent="457200" algn="ctr" defTabSz="584200">
        <a:defRPr>
          <a:solidFill>
            <a:schemeClr val="tx1"/>
          </a:solidFill>
          <a:latin typeface="+mn-lt"/>
          <a:ea typeface="+mn-ea"/>
          <a:cs typeface="+mn-cs"/>
          <a:sym typeface="Palatino"/>
        </a:defRPr>
      </a:lvl3pPr>
      <a:lvl4pPr indent="685800" algn="ctr" defTabSz="584200">
        <a:defRPr>
          <a:solidFill>
            <a:schemeClr val="tx1"/>
          </a:solidFill>
          <a:latin typeface="+mn-lt"/>
          <a:ea typeface="+mn-ea"/>
          <a:cs typeface="+mn-cs"/>
          <a:sym typeface="Palatino"/>
        </a:defRPr>
      </a:lvl4pPr>
      <a:lvl5pPr indent="914400" algn="ctr" defTabSz="584200">
        <a:defRPr>
          <a:solidFill>
            <a:schemeClr val="tx1"/>
          </a:solidFill>
          <a:latin typeface="+mn-lt"/>
          <a:ea typeface="+mn-ea"/>
          <a:cs typeface="+mn-cs"/>
          <a:sym typeface="Palatino"/>
        </a:defRPr>
      </a:lvl5pPr>
      <a:lvl6pPr indent="1143000" algn="ctr" defTabSz="584200">
        <a:defRPr>
          <a:solidFill>
            <a:schemeClr val="tx1"/>
          </a:solidFill>
          <a:latin typeface="+mn-lt"/>
          <a:ea typeface="+mn-ea"/>
          <a:cs typeface="+mn-cs"/>
          <a:sym typeface="Palatino"/>
        </a:defRPr>
      </a:lvl6pPr>
      <a:lvl7pPr indent="1371600" algn="ctr" defTabSz="584200">
        <a:defRPr>
          <a:solidFill>
            <a:schemeClr val="tx1"/>
          </a:solidFill>
          <a:latin typeface="+mn-lt"/>
          <a:ea typeface="+mn-ea"/>
          <a:cs typeface="+mn-cs"/>
          <a:sym typeface="Palatino"/>
        </a:defRPr>
      </a:lvl7pPr>
      <a:lvl8pPr indent="1600200" algn="ctr" defTabSz="584200">
        <a:defRPr>
          <a:solidFill>
            <a:schemeClr val="tx1"/>
          </a:solidFill>
          <a:latin typeface="+mn-lt"/>
          <a:ea typeface="+mn-ea"/>
          <a:cs typeface="+mn-cs"/>
          <a:sym typeface="Palatino"/>
        </a:defRPr>
      </a:lvl8pPr>
      <a:lvl9pPr indent="1828800" algn="ctr" defTabSz="584200">
        <a:defRPr>
          <a:solidFill>
            <a:schemeClr val="tx1"/>
          </a:solidFill>
          <a:latin typeface="+mn-lt"/>
          <a:ea typeface="+mn-ea"/>
          <a:cs typeface="+mn-cs"/>
          <a:sym typeface="Palatino"/>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 Id="rId3" Type="http://schemas.openxmlformats.org/officeDocument/2006/relationships/image" Target="../media/image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 Id="rId3" Type="http://schemas.openxmlformats.org/officeDocument/2006/relationships/image" Target="../media/image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4.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9.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 Id="rId3"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lamaze.org/institute/carepractices/intro.asp" TargetMode="Externa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5.jpeg"/><Relationship Id="rId5"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title"/>
          </p:nvPr>
        </p:nvSpPr>
        <p:spPr>
          <a:prstGeom prst="rect">
            <a:avLst/>
          </a:prstGeom>
        </p:spPr>
        <p:txBody>
          <a:bodyPr/>
          <a:lstStyle>
            <a:lvl1pPr>
              <a:defRPr sz="7700"/>
            </a:lvl1pPr>
          </a:lstStyle>
          <a:p>
            <a:pPr lvl="0">
              <a:defRPr sz="1800">
                <a:solidFill>
                  <a:srgbClr val="000000"/>
                </a:solidFill>
              </a:defRPr>
            </a:pPr>
            <a:r>
              <a:rPr sz="7700">
                <a:solidFill>
                  <a:srgbClr val="546056"/>
                </a:solidFill>
              </a:rPr>
              <a:t>The Evolution of Birthing Practices</a:t>
            </a:r>
          </a:p>
        </p:txBody>
      </p:sp>
      <p:sp>
        <p:nvSpPr>
          <p:cNvPr id="36" name="Shape 36"/>
          <p:cNvSpPr/>
          <p:nvPr>
            <p:ph type="body" idx="1"/>
          </p:nvPr>
        </p:nvSpPr>
        <p:spPr>
          <a:xfrm>
            <a:off x="647700" y="5207000"/>
            <a:ext cx="11709400" cy="3007420"/>
          </a:xfrm>
          <a:prstGeom prst="rect">
            <a:avLst/>
          </a:prstGeom>
        </p:spPr>
        <p:txBody>
          <a:bodyPr/>
          <a:lstStyle/>
          <a:p>
            <a:pPr lvl="0">
              <a:lnSpc>
                <a:spcPct val="100000"/>
              </a:lnSpc>
              <a:defRPr i="0" sz="1800">
                <a:solidFill>
                  <a:srgbClr val="000000"/>
                </a:solidFill>
              </a:defRPr>
            </a:pPr>
            <a:r>
              <a:rPr sz="4400">
                <a:solidFill>
                  <a:srgbClr val="546056"/>
                </a:solidFill>
                <a:latin typeface="+mn-lt"/>
                <a:ea typeface="+mn-ea"/>
                <a:cs typeface="+mn-cs"/>
                <a:sym typeface="Palatino"/>
              </a:rPr>
              <a:t>and Its Effects on Breastfeeding</a:t>
            </a:r>
            <a:endParaRPr sz="4400">
              <a:solidFill>
                <a:srgbClr val="546056"/>
              </a:solidFill>
              <a:latin typeface="+mn-lt"/>
              <a:ea typeface="+mn-ea"/>
              <a:cs typeface="+mn-cs"/>
              <a:sym typeface="Palatino"/>
            </a:endParaRPr>
          </a:p>
          <a:p>
            <a:pPr lvl="0">
              <a:lnSpc>
                <a:spcPct val="100000"/>
              </a:lnSpc>
              <a:defRPr i="0" sz="1800">
                <a:solidFill>
                  <a:srgbClr val="000000"/>
                </a:solidFill>
              </a:defRPr>
            </a:pPr>
            <a:endParaRPr sz="4400">
              <a:solidFill>
                <a:srgbClr val="546056"/>
              </a:solidFill>
              <a:latin typeface="+mn-lt"/>
              <a:ea typeface="+mn-ea"/>
              <a:cs typeface="+mn-cs"/>
              <a:sym typeface="Palatino"/>
            </a:endParaRPr>
          </a:p>
          <a:p>
            <a:pPr lvl="0">
              <a:lnSpc>
                <a:spcPct val="100000"/>
              </a:lnSpc>
              <a:defRPr i="0" sz="1800">
                <a:solidFill>
                  <a:srgbClr val="000000"/>
                </a:solidFill>
              </a:defRPr>
            </a:pPr>
            <a:endParaRPr sz="4400">
              <a:solidFill>
                <a:srgbClr val="546056"/>
              </a:solidFill>
              <a:latin typeface="+mn-lt"/>
              <a:ea typeface="+mn-ea"/>
              <a:cs typeface="+mn-cs"/>
              <a:sym typeface="Palatino"/>
            </a:endParaRPr>
          </a:p>
          <a:p>
            <a:pPr lvl="0">
              <a:lnSpc>
                <a:spcPct val="100000"/>
              </a:lnSpc>
              <a:defRPr i="0" sz="1800">
                <a:solidFill>
                  <a:srgbClr val="000000"/>
                </a:solidFill>
              </a:defRPr>
            </a:pPr>
            <a:r>
              <a:rPr sz="3000">
                <a:solidFill>
                  <a:srgbClr val="546056"/>
                </a:solidFill>
                <a:latin typeface="+mn-lt"/>
                <a:ea typeface="+mn-ea"/>
                <a:cs typeface="+mn-cs"/>
                <a:sym typeface="Palatino"/>
              </a:rPr>
              <a:t>Natalie Johnson BSN, RN, CLE</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Interventions During Birth</a:t>
            </a:r>
          </a:p>
        </p:txBody>
      </p:sp>
      <p:sp>
        <p:nvSpPr>
          <p:cNvPr id="66" name="Shape 66"/>
          <p:cNvSpPr/>
          <p:nvPr>
            <p:ph type="body" idx="1"/>
          </p:nvPr>
        </p:nvSpPr>
        <p:spPr>
          <a:prstGeom prst="rect">
            <a:avLst/>
          </a:prstGeom>
        </p:spPr>
        <p:txBody>
          <a:bodyPr/>
          <a:lstStyle/>
          <a:p>
            <a:pPr lvl="0" marL="437387" indent="-437387" defTabSz="479044">
              <a:lnSpc>
                <a:spcPct val="120000"/>
              </a:lnSpc>
              <a:spcBef>
                <a:spcPts val="3400"/>
              </a:spcBef>
              <a:buBlip>
                <a:blip r:embed="rId2"/>
              </a:buBlip>
              <a:defRPr sz="1800">
                <a:solidFill>
                  <a:srgbClr val="000000"/>
                </a:solidFill>
              </a:defRPr>
            </a:pPr>
            <a:r>
              <a:rPr sz="3525">
                <a:solidFill>
                  <a:srgbClr val="546056"/>
                </a:solidFill>
              </a:rPr>
              <a:t>Directed breathing and pushing</a:t>
            </a:r>
            <a:endParaRPr sz="3525">
              <a:solidFill>
                <a:srgbClr val="546056"/>
              </a:solidFill>
            </a:endParaRPr>
          </a:p>
          <a:p>
            <a:pPr lvl="0" marL="437387" indent="-437387" defTabSz="479044">
              <a:lnSpc>
                <a:spcPct val="120000"/>
              </a:lnSpc>
              <a:spcBef>
                <a:spcPts val="3400"/>
              </a:spcBef>
              <a:buBlip>
                <a:blip r:embed="rId2"/>
              </a:buBlip>
              <a:defRPr sz="1800">
                <a:solidFill>
                  <a:srgbClr val="000000"/>
                </a:solidFill>
              </a:defRPr>
            </a:pPr>
            <a:r>
              <a:rPr sz="3525">
                <a:solidFill>
                  <a:srgbClr val="546056"/>
                </a:solidFill>
              </a:rPr>
              <a:t>Assisted Delivery</a:t>
            </a:r>
            <a:endParaRPr sz="3525">
              <a:solidFill>
                <a:srgbClr val="546056"/>
              </a:solidFill>
            </a:endParaRPr>
          </a:p>
          <a:p>
            <a:pPr lvl="1" marL="874775" indent="-437387" defTabSz="479044">
              <a:lnSpc>
                <a:spcPct val="120000"/>
              </a:lnSpc>
              <a:spcBef>
                <a:spcPts val="3400"/>
              </a:spcBef>
              <a:buBlip>
                <a:blip r:embed="rId2"/>
              </a:buBlip>
              <a:defRPr sz="1800">
                <a:solidFill>
                  <a:srgbClr val="000000"/>
                </a:solidFill>
              </a:defRPr>
            </a:pPr>
            <a:r>
              <a:rPr sz="3525">
                <a:solidFill>
                  <a:srgbClr val="546056"/>
                </a:solidFill>
              </a:rPr>
              <a:t>forceps</a:t>
            </a:r>
            <a:endParaRPr sz="3525">
              <a:solidFill>
                <a:srgbClr val="546056"/>
              </a:solidFill>
            </a:endParaRPr>
          </a:p>
          <a:p>
            <a:pPr lvl="1" marL="874775" indent="-437387" defTabSz="479044">
              <a:lnSpc>
                <a:spcPct val="120000"/>
              </a:lnSpc>
              <a:spcBef>
                <a:spcPts val="3400"/>
              </a:spcBef>
              <a:buBlip>
                <a:blip r:embed="rId2"/>
              </a:buBlip>
              <a:defRPr sz="1800">
                <a:solidFill>
                  <a:srgbClr val="000000"/>
                </a:solidFill>
              </a:defRPr>
            </a:pPr>
            <a:r>
              <a:rPr sz="3525">
                <a:solidFill>
                  <a:srgbClr val="546056"/>
                </a:solidFill>
              </a:rPr>
              <a:t>Vacuum</a:t>
            </a:r>
            <a:endParaRPr sz="3525">
              <a:solidFill>
                <a:srgbClr val="546056"/>
              </a:solidFill>
            </a:endParaRPr>
          </a:p>
          <a:p>
            <a:pPr lvl="1" marL="874775" indent="-437387" defTabSz="479044">
              <a:lnSpc>
                <a:spcPct val="120000"/>
              </a:lnSpc>
              <a:spcBef>
                <a:spcPts val="3400"/>
              </a:spcBef>
              <a:buBlip>
                <a:blip r:embed="rId2"/>
              </a:buBlip>
              <a:defRPr sz="1800">
                <a:solidFill>
                  <a:srgbClr val="000000"/>
                </a:solidFill>
              </a:defRPr>
            </a:pPr>
            <a:r>
              <a:rPr sz="3525">
                <a:solidFill>
                  <a:srgbClr val="546056"/>
                </a:solidFill>
              </a:rPr>
              <a:t>Episiotomy</a:t>
            </a:r>
            <a:endParaRPr sz="3525">
              <a:solidFill>
                <a:srgbClr val="546056"/>
              </a:solidFill>
            </a:endParaRPr>
          </a:p>
          <a:p>
            <a:pPr lvl="0" marL="437387" indent="-437387" defTabSz="479044">
              <a:lnSpc>
                <a:spcPct val="120000"/>
              </a:lnSpc>
              <a:spcBef>
                <a:spcPts val="3400"/>
              </a:spcBef>
              <a:buBlip>
                <a:blip r:embed="rId2"/>
              </a:buBlip>
              <a:defRPr sz="1800">
                <a:solidFill>
                  <a:srgbClr val="000000"/>
                </a:solidFill>
              </a:defRPr>
            </a:pPr>
            <a:r>
              <a:rPr sz="3525">
                <a:solidFill>
                  <a:srgbClr val="546056"/>
                </a:solidFill>
              </a:rPr>
              <a:t>Cesarean Birth </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 name=""/>
          <p:cNvPicPr/>
          <p:nvPr/>
        </p:nvPicPr>
        <p:blipFill>
          <a:blip r:embed="rId2">
            <a:extLst/>
          </a:blip>
          <a:stretch>
            <a:fillRect/>
          </a:stretch>
        </p:blipFill>
        <p:spPr>
          <a:xfrm>
            <a:off x="5338299" y="2578100"/>
            <a:ext cx="6932051" cy="6327577"/>
          </a:xfrm>
          <a:prstGeom prst="rect">
            <a:avLst/>
          </a:prstGeom>
        </p:spPr>
      </p:pic>
      <p:sp>
        <p:nvSpPr>
          <p:cNvPr id="69" name="Shape 69"/>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Interventions immediately following birth</a:t>
            </a:r>
          </a:p>
        </p:txBody>
      </p:sp>
      <p:sp>
        <p:nvSpPr>
          <p:cNvPr id="70" name="Shape 70"/>
          <p:cNvSpPr/>
          <p:nvPr>
            <p:ph type="body" idx="1"/>
          </p:nvPr>
        </p:nvSpPr>
        <p:spPr>
          <a:prstGeom prst="rect">
            <a:avLst/>
          </a:prstGeom>
        </p:spPr>
        <p:txBody>
          <a:bodyPr/>
          <a:lstStyle/>
          <a:p>
            <a:pPr lvl="0" marL="275589" indent="-275589" defTabSz="408940">
              <a:spcBef>
                <a:spcPts val="1600"/>
              </a:spcBef>
              <a:buBlip>
                <a:blip r:embed="rId3"/>
              </a:buBlip>
              <a:defRPr sz="1800">
                <a:solidFill>
                  <a:srgbClr val="000000"/>
                </a:solidFill>
              </a:defRPr>
            </a:pPr>
            <a:r>
              <a:rPr sz="2240">
                <a:solidFill>
                  <a:srgbClr val="546056"/>
                </a:solidFill>
              </a:rPr>
              <a:t>Baby</a:t>
            </a:r>
            <a:endParaRPr sz="2240">
              <a:solidFill>
                <a:srgbClr val="546056"/>
              </a:solidFill>
            </a:endParaRPr>
          </a:p>
          <a:p>
            <a:pPr lvl="1" marL="551179" indent="-275589" defTabSz="408940">
              <a:spcBef>
                <a:spcPts val="1600"/>
              </a:spcBef>
              <a:buBlip>
                <a:blip r:embed="rId3"/>
              </a:buBlip>
              <a:defRPr sz="1800">
                <a:solidFill>
                  <a:srgbClr val="000000"/>
                </a:solidFill>
              </a:defRPr>
            </a:pPr>
            <a:r>
              <a:rPr sz="2240">
                <a:solidFill>
                  <a:srgbClr val="546056"/>
                </a:solidFill>
              </a:rPr>
              <a:t>Delay in skin to skin</a:t>
            </a:r>
            <a:endParaRPr sz="2240">
              <a:solidFill>
                <a:srgbClr val="546056"/>
              </a:solidFill>
            </a:endParaRPr>
          </a:p>
          <a:p>
            <a:pPr lvl="1" marL="551179" indent="-275589" defTabSz="408940">
              <a:spcBef>
                <a:spcPts val="1600"/>
              </a:spcBef>
              <a:buBlip>
                <a:blip r:embed="rId3"/>
              </a:buBlip>
              <a:defRPr sz="1800">
                <a:solidFill>
                  <a:srgbClr val="000000"/>
                </a:solidFill>
              </a:defRPr>
            </a:pPr>
            <a:r>
              <a:rPr sz="2240">
                <a:solidFill>
                  <a:srgbClr val="546056"/>
                </a:solidFill>
              </a:rPr>
              <a:t>Vigorous use of bulb syringe</a:t>
            </a:r>
            <a:endParaRPr sz="2240">
              <a:solidFill>
                <a:srgbClr val="546056"/>
              </a:solidFill>
            </a:endParaRPr>
          </a:p>
          <a:p>
            <a:pPr lvl="1" marL="551179" indent="-275589" defTabSz="408940">
              <a:spcBef>
                <a:spcPts val="1600"/>
              </a:spcBef>
              <a:buBlip>
                <a:blip r:embed="rId3"/>
              </a:buBlip>
              <a:defRPr sz="1800">
                <a:solidFill>
                  <a:srgbClr val="000000"/>
                </a:solidFill>
              </a:defRPr>
            </a:pPr>
            <a:r>
              <a:rPr sz="2240">
                <a:solidFill>
                  <a:srgbClr val="546056"/>
                </a:solidFill>
              </a:rPr>
              <a:t>Suctioning</a:t>
            </a:r>
            <a:endParaRPr sz="2240">
              <a:solidFill>
                <a:srgbClr val="546056"/>
              </a:solidFill>
            </a:endParaRPr>
          </a:p>
          <a:p>
            <a:pPr lvl="1" marL="551179" indent="-275589" defTabSz="408940">
              <a:spcBef>
                <a:spcPts val="1600"/>
              </a:spcBef>
              <a:buBlip>
                <a:blip r:embed="rId3"/>
              </a:buBlip>
              <a:defRPr sz="1800">
                <a:solidFill>
                  <a:srgbClr val="000000"/>
                </a:solidFill>
              </a:defRPr>
            </a:pPr>
            <a:r>
              <a:rPr sz="2240">
                <a:solidFill>
                  <a:srgbClr val="546056"/>
                </a:solidFill>
              </a:rPr>
              <a:t>Blood Draw</a:t>
            </a:r>
            <a:endParaRPr sz="2240">
              <a:solidFill>
                <a:srgbClr val="546056"/>
              </a:solidFill>
            </a:endParaRPr>
          </a:p>
          <a:p>
            <a:pPr lvl="1" marL="551179" indent="-275589" defTabSz="408940">
              <a:spcBef>
                <a:spcPts val="1600"/>
              </a:spcBef>
              <a:buBlip>
                <a:blip r:embed="rId3"/>
              </a:buBlip>
              <a:defRPr sz="1800">
                <a:solidFill>
                  <a:srgbClr val="000000"/>
                </a:solidFill>
              </a:defRPr>
            </a:pPr>
            <a:r>
              <a:rPr sz="2240">
                <a:solidFill>
                  <a:srgbClr val="546056"/>
                </a:solidFill>
              </a:rPr>
              <a:t>Postpartum Routines</a:t>
            </a:r>
            <a:endParaRPr sz="2240">
              <a:solidFill>
                <a:srgbClr val="546056"/>
              </a:solidFill>
            </a:endParaRPr>
          </a:p>
          <a:p>
            <a:pPr lvl="2" marL="826769" indent="-275589" defTabSz="408940">
              <a:spcBef>
                <a:spcPts val="1600"/>
              </a:spcBef>
              <a:buBlip>
                <a:blip r:embed="rId3"/>
              </a:buBlip>
              <a:defRPr sz="1800">
                <a:solidFill>
                  <a:srgbClr val="000000"/>
                </a:solidFill>
              </a:defRPr>
            </a:pPr>
            <a:r>
              <a:rPr sz="2240">
                <a:solidFill>
                  <a:srgbClr val="546056"/>
                </a:solidFill>
              </a:rPr>
              <a:t>Baths </a:t>
            </a:r>
            <a:endParaRPr sz="2240">
              <a:solidFill>
                <a:srgbClr val="546056"/>
              </a:solidFill>
            </a:endParaRPr>
          </a:p>
          <a:p>
            <a:pPr lvl="2" marL="826769" indent="-275589" defTabSz="408940">
              <a:spcBef>
                <a:spcPts val="1600"/>
              </a:spcBef>
              <a:buBlip>
                <a:blip r:embed="rId3"/>
              </a:buBlip>
              <a:defRPr sz="1800">
                <a:solidFill>
                  <a:srgbClr val="000000"/>
                </a:solidFill>
              </a:defRPr>
            </a:pPr>
            <a:r>
              <a:rPr sz="2240">
                <a:solidFill>
                  <a:srgbClr val="546056"/>
                </a:solidFill>
              </a:rPr>
              <a:t>Weights </a:t>
            </a:r>
            <a:endParaRPr sz="2240">
              <a:solidFill>
                <a:srgbClr val="546056"/>
              </a:solidFill>
            </a:endParaRPr>
          </a:p>
          <a:p>
            <a:pPr lvl="1" marL="551179" indent="-275589" defTabSz="408940">
              <a:spcBef>
                <a:spcPts val="1600"/>
              </a:spcBef>
              <a:buBlip>
                <a:blip r:embed="rId3"/>
              </a:buBlip>
              <a:defRPr sz="1800">
                <a:solidFill>
                  <a:srgbClr val="000000"/>
                </a:solidFill>
              </a:defRPr>
            </a:pPr>
            <a:r>
              <a:rPr sz="2240">
                <a:solidFill>
                  <a:srgbClr val="546056"/>
                </a:solidFill>
              </a:rPr>
              <a:t>Artificial nipples and use of formula </a:t>
            </a:r>
            <a:endParaRPr sz="2240">
              <a:solidFill>
                <a:srgbClr val="546056"/>
              </a:solidFill>
            </a:endParaRPr>
          </a:p>
          <a:p>
            <a:pPr lvl="0" marL="275589" indent="-275589" defTabSz="408940">
              <a:spcBef>
                <a:spcPts val="1600"/>
              </a:spcBef>
              <a:buBlip>
                <a:blip r:embed="rId3"/>
              </a:buBlip>
              <a:defRPr sz="1800">
                <a:solidFill>
                  <a:srgbClr val="000000"/>
                </a:solidFill>
              </a:defRPr>
            </a:pPr>
            <a:r>
              <a:rPr sz="2240">
                <a:solidFill>
                  <a:srgbClr val="546056"/>
                </a:solidFill>
              </a:rPr>
              <a:t>Separation of mother and baby</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Interventions during labor -&gt; </a:t>
            </a:r>
          </a:p>
        </p:txBody>
      </p:sp>
      <p:sp>
        <p:nvSpPr>
          <p:cNvPr id="73" name="Shape 73"/>
          <p:cNvSpPr/>
          <p:nvPr>
            <p:ph type="body" idx="1"/>
          </p:nvPr>
        </p:nvSpPr>
        <p:spPr>
          <a:prstGeom prst="rect">
            <a:avLst/>
          </a:prstGeom>
        </p:spPr>
        <p:txBody>
          <a:bodyPr/>
          <a:lstStyle/>
          <a:p>
            <a:pPr lvl="0" marL="228600" indent="-228600" defTabSz="914400">
              <a:spcBef>
                <a:spcPts val="1800"/>
              </a:spcBef>
              <a:buClr>
                <a:srgbClr val="749805"/>
              </a:buClr>
              <a:buSzPct val="130000"/>
              <a:buFont typeface="Wingdings"/>
              <a:buChar char="▪"/>
              <a:defRPr sz="1800">
                <a:solidFill>
                  <a:srgbClr val="000000"/>
                </a:solidFill>
              </a:defRPr>
            </a:pPr>
            <a:r>
              <a:rPr sz="3400">
                <a:solidFill>
                  <a:srgbClr val="61615E"/>
                </a:solidFill>
                <a:latin typeface="News Gothic MT"/>
                <a:ea typeface="News Gothic MT"/>
                <a:cs typeface="News Gothic MT"/>
                <a:sym typeface="News Gothic MT"/>
              </a:rPr>
              <a:t>IV fluids </a:t>
            </a:r>
            <a:endParaRPr sz="3400">
              <a:solidFill>
                <a:srgbClr val="61615E"/>
              </a:solidFill>
              <a:latin typeface="News Gothic MT"/>
              <a:ea typeface="News Gothic MT"/>
              <a:cs typeface="News Gothic MT"/>
              <a:sym typeface="News Gothic MT"/>
            </a:endParaRPr>
          </a:p>
          <a:p>
            <a:pPr lvl="1" marL="457200" indent="-228600" defTabSz="914400">
              <a:spcBef>
                <a:spcPts val="600"/>
              </a:spcBef>
              <a:buClr>
                <a:srgbClr val="BACC82"/>
              </a:buClr>
              <a:buSzPct val="130000"/>
              <a:buFont typeface="Wingdings"/>
              <a:buChar char="▪"/>
              <a:defRPr sz="1800">
                <a:solidFill>
                  <a:srgbClr val="000000"/>
                </a:solidFill>
              </a:defRPr>
            </a:pPr>
            <a:r>
              <a:rPr sz="3400">
                <a:solidFill>
                  <a:srgbClr val="61615E"/>
                </a:solidFill>
                <a:latin typeface="News Gothic MT"/>
                <a:ea typeface="News Gothic MT"/>
                <a:cs typeface="News Gothic MT"/>
                <a:sym typeface="News Gothic MT"/>
              </a:rPr>
              <a:t>Mom = Slower labor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augmentation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increased pain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increased need for medication</a:t>
            </a:r>
            <a:endParaRPr sz="3400">
              <a:solidFill>
                <a:srgbClr val="61615E"/>
              </a:solidFill>
              <a:latin typeface="News Gothic MT"/>
              <a:ea typeface="News Gothic MT"/>
              <a:cs typeface="News Gothic MT"/>
              <a:sym typeface="News Gothic MT"/>
            </a:endParaRPr>
          </a:p>
          <a:p>
            <a:pPr lvl="1" marL="457200" indent="-228600" defTabSz="914400">
              <a:spcBef>
                <a:spcPts val="600"/>
              </a:spcBef>
              <a:buClr>
                <a:srgbClr val="BACC82"/>
              </a:buClr>
              <a:buSzPct val="130000"/>
              <a:buFont typeface="Wingdings"/>
              <a:buChar char="▪"/>
              <a:defRPr sz="1800">
                <a:solidFill>
                  <a:srgbClr val="000000"/>
                </a:solidFill>
              </a:defRPr>
            </a:pPr>
            <a:r>
              <a:rPr sz="3400">
                <a:solidFill>
                  <a:srgbClr val="61615E"/>
                </a:solidFill>
                <a:latin typeface="News Gothic MT"/>
                <a:ea typeface="News Gothic MT"/>
                <a:cs typeface="News Gothic MT"/>
                <a:sym typeface="News Gothic MT"/>
              </a:rPr>
              <a:t>Baby = False high birth weight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increased weight loss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supplementation</a:t>
            </a:r>
            <a:endParaRPr sz="3400">
              <a:solidFill>
                <a:srgbClr val="61615E"/>
              </a:solidFill>
              <a:latin typeface="News Gothic MT"/>
              <a:ea typeface="News Gothic MT"/>
              <a:cs typeface="News Gothic MT"/>
              <a:sym typeface="News Gothic MT"/>
            </a:endParaRPr>
          </a:p>
          <a:p>
            <a:pPr lvl="0" marL="228600" indent="-228600" defTabSz="914400">
              <a:spcBef>
                <a:spcPts val="1800"/>
              </a:spcBef>
              <a:buClr>
                <a:srgbClr val="749805"/>
              </a:buClr>
              <a:buSzPct val="130000"/>
              <a:buFont typeface="Wingdings"/>
              <a:buChar char="▪"/>
              <a:defRPr sz="1800">
                <a:solidFill>
                  <a:srgbClr val="000000"/>
                </a:solidFill>
              </a:defRPr>
            </a:pPr>
            <a:endParaRPr sz="3400">
              <a:solidFill>
                <a:srgbClr val="61615E"/>
              </a:solidFill>
              <a:latin typeface="News Gothic MT"/>
              <a:ea typeface="News Gothic MT"/>
              <a:cs typeface="News Gothic MT"/>
              <a:sym typeface="News Gothic MT"/>
            </a:endParaRPr>
          </a:p>
          <a:p>
            <a:pPr lvl="0" marL="228600" indent="-228600" defTabSz="914400">
              <a:spcBef>
                <a:spcPts val="1800"/>
              </a:spcBef>
              <a:buClr>
                <a:srgbClr val="749805"/>
              </a:buClr>
              <a:buSzPct val="130000"/>
              <a:buFont typeface="Wingdings"/>
              <a:buChar char="▪"/>
              <a:defRPr sz="1800">
                <a:solidFill>
                  <a:srgbClr val="000000"/>
                </a:solidFill>
              </a:defRPr>
            </a:pPr>
            <a:r>
              <a:rPr sz="3400">
                <a:solidFill>
                  <a:srgbClr val="61615E"/>
                </a:solidFill>
                <a:latin typeface="News Gothic MT"/>
                <a:ea typeface="News Gothic MT"/>
                <a:cs typeface="News Gothic MT"/>
                <a:sym typeface="News Gothic MT"/>
              </a:rPr>
              <a:t>Increased discomfort for mom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pain medication </a:t>
            </a:r>
            <a:r>
              <a:rPr sz="3400">
                <a:solidFill>
                  <a:srgbClr val="61615E"/>
                </a:solidFill>
                <a:latin typeface="Wingdings"/>
                <a:ea typeface="Wingdings"/>
                <a:cs typeface="Wingdings"/>
                <a:sym typeface="Wingdings"/>
              </a:rPr>
              <a:t> increased</a:t>
            </a:r>
            <a:r>
              <a:rPr sz="3400">
                <a:solidFill>
                  <a:srgbClr val="61615E"/>
                </a:solidFill>
                <a:latin typeface="News Gothic MT"/>
                <a:ea typeface="News Gothic MT"/>
                <a:cs typeface="News Gothic MT"/>
                <a:sym typeface="News Gothic MT"/>
              </a:rPr>
              <a:t> stress on baby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more interventions</a:t>
            </a:r>
            <a:endParaRPr sz="3400">
              <a:solidFill>
                <a:srgbClr val="61615E"/>
              </a:solidFill>
              <a:latin typeface="News Gothic MT"/>
              <a:ea typeface="News Gothic MT"/>
              <a:cs typeface="News Gothic MT"/>
              <a:sym typeface="News Gothic MT"/>
            </a:endParaRPr>
          </a:p>
          <a:p>
            <a:pPr lvl="0" marL="228600" indent="-228600" defTabSz="914400">
              <a:spcBef>
                <a:spcPts val="1800"/>
              </a:spcBef>
              <a:buClr>
                <a:srgbClr val="749805"/>
              </a:buClr>
              <a:buSzPct val="130000"/>
              <a:buFont typeface="Wingdings"/>
              <a:buChar char="▪"/>
              <a:defRPr sz="1800">
                <a:solidFill>
                  <a:srgbClr val="000000"/>
                </a:solidFill>
              </a:defRPr>
            </a:pPr>
            <a:r>
              <a:rPr sz="3400">
                <a:solidFill>
                  <a:srgbClr val="61615E"/>
                </a:solidFill>
                <a:latin typeface="News Gothic MT"/>
                <a:ea typeface="News Gothic MT"/>
                <a:cs typeface="News Gothic MT"/>
                <a:sym typeface="News Gothic MT"/>
              </a:rPr>
              <a:t>Decreased mobility </a:t>
            </a:r>
            <a:r>
              <a:rPr sz="3400">
                <a:solidFill>
                  <a:srgbClr val="61615E"/>
                </a:solidFill>
                <a:latin typeface="Wingdings"/>
                <a:ea typeface="Wingdings"/>
                <a:cs typeface="Wingdings"/>
                <a:sym typeface="Wingdings"/>
              </a:rPr>
              <a:t></a:t>
            </a:r>
            <a:r>
              <a:rPr sz="3400">
                <a:solidFill>
                  <a:srgbClr val="61615E"/>
                </a:solidFill>
                <a:latin typeface="News Gothic MT"/>
                <a:ea typeface="News Gothic MT"/>
                <a:cs typeface="News Gothic MT"/>
                <a:sym typeface="News Gothic MT"/>
              </a:rPr>
              <a:t>slower labor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augmentation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pain </a:t>
            </a:r>
            <a:r>
              <a:rPr sz="3400">
                <a:solidFill>
                  <a:srgbClr val="61615E"/>
                </a:solidFill>
                <a:latin typeface="Wingdings"/>
                <a:ea typeface="Wingdings"/>
                <a:cs typeface="Wingdings"/>
                <a:sym typeface="Wingdings"/>
              </a:rPr>
              <a:t> </a:t>
            </a:r>
            <a:r>
              <a:rPr sz="3400">
                <a:solidFill>
                  <a:srgbClr val="61615E"/>
                </a:solidFill>
                <a:latin typeface="News Gothic MT"/>
                <a:ea typeface="News Gothic MT"/>
                <a:cs typeface="News Gothic MT"/>
                <a:sym typeface="News Gothic MT"/>
              </a:rPr>
              <a:t>medication</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Shape 75"/>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Medication Use</a:t>
            </a:r>
          </a:p>
        </p:txBody>
      </p:sp>
      <p:sp>
        <p:nvSpPr>
          <p:cNvPr id="76" name="Shape 76"/>
          <p:cNvSpPr/>
          <p:nvPr>
            <p:ph type="body" idx="1"/>
          </p:nvPr>
        </p:nvSpPr>
        <p:spPr>
          <a:prstGeom prst="rect">
            <a:avLst/>
          </a:prstGeom>
        </p:spPr>
        <p:txBody>
          <a:bodyPr/>
          <a:lstStyle/>
          <a:p>
            <a:pPr lvl="0" marL="228600" indent="-228600" defTabSz="914400">
              <a:lnSpc>
                <a:spcPct val="90000"/>
              </a:lnSpc>
              <a:spcBef>
                <a:spcPts val="1800"/>
              </a:spcBef>
              <a:buClr>
                <a:srgbClr val="749805"/>
              </a:buClr>
              <a:buSzPct val="130000"/>
              <a:buFont typeface="Wingdings"/>
              <a:buChar char="▪"/>
              <a:defRPr sz="1800">
                <a:solidFill>
                  <a:srgbClr val="000000"/>
                </a:solidFill>
              </a:defRPr>
            </a:pPr>
            <a:r>
              <a:rPr sz="3200">
                <a:solidFill>
                  <a:srgbClr val="61615E"/>
                </a:solidFill>
                <a:latin typeface="News Gothic MT"/>
                <a:ea typeface="News Gothic MT"/>
                <a:cs typeface="News Gothic MT"/>
                <a:sym typeface="News Gothic MT"/>
              </a:rPr>
              <a:t>Increase in other interventions </a:t>
            </a:r>
            <a:endParaRPr sz="3200">
              <a:solidFill>
                <a:srgbClr val="61615E"/>
              </a:solidFill>
              <a:latin typeface="News Gothic MT"/>
              <a:ea typeface="News Gothic MT"/>
              <a:cs typeface="News Gothic MT"/>
              <a:sym typeface="News Gothic MT"/>
            </a:endParaRPr>
          </a:p>
          <a:p>
            <a:pPr lvl="0" marL="228600" indent="-228600" defTabSz="914400">
              <a:lnSpc>
                <a:spcPct val="90000"/>
              </a:lnSpc>
              <a:spcBef>
                <a:spcPts val="1800"/>
              </a:spcBef>
              <a:buClr>
                <a:srgbClr val="749805"/>
              </a:buClr>
              <a:buSzPct val="130000"/>
              <a:buFont typeface="Wingdings"/>
              <a:buChar char="▪"/>
              <a:defRPr sz="1800">
                <a:solidFill>
                  <a:srgbClr val="000000"/>
                </a:solidFill>
              </a:defRPr>
            </a:pPr>
            <a:r>
              <a:rPr sz="3200">
                <a:solidFill>
                  <a:srgbClr val="61615E"/>
                </a:solidFill>
                <a:latin typeface="News Gothic MT"/>
                <a:ea typeface="News Gothic MT"/>
                <a:cs typeface="News Gothic MT"/>
                <a:sym typeface="News Gothic MT"/>
              </a:rPr>
              <a:t>Increased risk for C/S delivery</a:t>
            </a:r>
            <a:endParaRPr sz="3200">
              <a:solidFill>
                <a:srgbClr val="61615E"/>
              </a:solidFill>
              <a:latin typeface="News Gothic MT"/>
              <a:ea typeface="News Gothic MT"/>
              <a:cs typeface="News Gothic MT"/>
              <a:sym typeface="News Gothic MT"/>
            </a:endParaRPr>
          </a:p>
          <a:p>
            <a:pPr lvl="0" marL="228600" indent="-228600" defTabSz="914400">
              <a:lnSpc>
                <a:spcPct val="90000"/>
              </a:lnSpc>
              <a:spcBef>
                <a:spcPts val="1800"/>
              </a:spcBef>
              <a:buClr>
                <a:srgbClr val="749805"/>
              </a:buClr>
              <a:buSzPct val="130000"/>
              <a:buFont typeface="Wingdings"/>
              <a:buChar char="▪"/>
              <a:defRPr sz="1800">
                <a:solidFill>
                  <a:srgbClr val="000000"/>
                </a:solidFill>
              </a:defRPr>
            </a:pPr>
            <a:r>
              <a:rPr sz="3200">
                <a:solidFill>
                  <a:srgbClr val="61615E"/>
                </a:solidFill>
                <a:latin typeface="News Gothic MT"/>
                <a:ea typeface="News Gothic MT"/>
                <a:cs typeface="News Gothic MT"/>
                <a:sym typeface="News Gothic MT"/>
              </a:rPr>
              <a:t>Disoriented mom</a:t>
            </a:r>
            <a:endParaRPr sz="3200">
              <a:solidFill>
                <a:srgbClr val="61615E"/>
              </a:solidFill>
              <a:latin typeface="News Gothic MT"/>
              <a:ea typeface="News Gothic MT"/>
              <a:cs typeface="News Gothic MT"/>
              <a:sym typeface="News Gothic MT"/>
            </a:endParaRPr>
          </a:p>
          <a:p>
            <a:pPr lvl="0" marL="228600" indent="-228600" defTabSz="914400">
              <a:lnSpc>
                <a:spcPct val="90000"/>
              </a:lnSpc>
              <a:spcBef>
                <a:spcPts val="1800"/>
              </a:spcBef>
              <a:buClr>
                <a:srgbClr val="749805"/>
              </a:buClr>
              <a:buSzPct val="130000"/>
              <a:buFont typeface="Wingdings"/>
              <a:buChar char="▪"/>
              <a:defRPr sz="1800">
                <a:solidFill>
                  <a:srgbClr val="000000"/>
                </a:solidFill>
              </a:defRPr>
            </a:pPr>
            <a:r>
              <a:rPr sz="3200">
                <a:solidFill>
                  <a:srgbClr val="61615E"/>
                </a:solidFill>
                <a:latin typeface="News Gothic MT"/>
                <a:ea typeface="News Gothic MT"/>
                <a:cs typeface="News Gothic MT"/>
                <a:sym typeface="News Gothic MT"/>
              </a:rPr>
              <a:t>Sleepy baby</a:t>
            </a:r>
            <a:r>
              <a:rPr sz="3200">
                <a:solidFill>
                  <a:srgbClr val="61615E"/>
                </a:solidFill>
                <a:latin typeface="Wingdings"/>
                <a:ea typeface="Wingdings"/>
                <a:cs typeface="Wingdings"/>
                <a:sym typeface="Wingdings"/>
              </a:rPr>
              <a:t> </a:t>
            </a:r>
            <a:r>
              <a:rPr sz="3200">
                <a:solidFill>
                  <a:srgbClr val="61615E"/>
                </a:solidFill>
                <a:latin typeface="News Gothic MT"/>
                <a:ea typeface="News Gothic MT"/>
                <a:cs typeface="News Gothic MT"/>
                <a:sym typeface="News Gothic MT"/>
              </a:rPr>
              <a:t>delay in skin to skin and need for resuscitation </a:t>
            </a:r>
            <a:endParaRPr sz="3200">
              <a:solidFill>
                <a:srgbClr val="61615E"/>
              </a:solidFill>
              <a:latin typeface="News Gothic MT"/>
              <a:ea typeface="News Gothic MT"/>
              <a:cs typeface="News Gothic MT"/>
              <a:sym typeface="News Gothic MT"/>
            </a:endParaRPr>
          </a:p>
          <a:p>
            <a:pPr lvl="0" marL="228600" indent="-228600" defTabSz="914400">
              <a:lnSpc>
                <a:spcPct val="90000"/>
              </a:lnSpc>
              <a:spcBef>
                <a:spcPts val="1800"/>
              </a:spcBef>
              <a:buClr>
                <a:srgbClr val="749805"/>
              </a:buClr>
              <a:buSzPct val="130000"/>
              <a:buFont typeface="Wingdings"/>
              <a:buChar char="▪"/>
              <a:defRPr sz="1800">
                <a:solidFill>
                  <a:srgbClr val="000000"/>
                </a:solidFill>
              </a:defRPr>
            </a:pPr>
            <a:r>
              <a:rPr sz="3200">
                <a:solidFill>
                  <a:srgbClr val="61615E"/>
                </a:solidFill>
                <a:latin typeface="News Gothic MT"/>
                <a:ea typeface="News Gothic MT"/>
                <a:cs typeface="News Gothic MT"/>
                <a:sym typeface="News Gothic MT"/>
              </a:rPr>
              <a:t>Difficulty with latch, suck, swallow, breath </a:t>
            </a:r>
            <a:endParaRPr sz="3200">
              <a:solidFill>
                <a:srgbClr val="61615E"/>
              </a:solidFill>
              <a:latin typeface="News Gothic MT"/>
              <a:ea typeface="News Gothic MT"/>
              <a:cs typeface="News Gothic MT"/>
              <a:sym typeface="News Gothic MT"/>
            </a:endParaRPr>
          </a:p>
          <a:p>
            <a:pPr lvl="0" marL="0" indent="0" defTabSz="914400">
              <a:lnSpc>
                <a:spcPct val="90000"/>
              </a:lnSpc>
              <a:spcBef>
                <a:spcPts val="1800"/>
              </a:spcBef>
              <a:buSzTx/>
              <a:buNone/>
              <a:defRPr sz="1800">
                <a:solidFill>
                  <a:srgbClr val="000000"/>
                </a:solidFill>
              </a:defRPr>
            </a:pPr>
            <a:endParaRPr sz="3200">
              <a:solidFill>
                <a:srgbClr val="61615E"/>
              </a:solidFill>
              <a:latin typeface="News Gothic MT"/>
              <a:ea typeface="News Gothic MT"/>
              <a:cs typeface="News Gothic MT"/>
              <a:sym typeface="News Gothic MT"/>
            </a:endParaRPr>
          </a:p>
          <a:p>
            <a:pPr lvl="0" marL="0" indent="0" defTabSz="457200">
              <a:spcBef>
                <a:spcPts val="0"/>
              </a:spcBef>
              <a:buSzTx/>
              <a:buNone/>
              <a:defRPr sz="1800">
                <a:solidFill>
                  <a:srgbClr val="000000"/>
                </a:solidFill>
              </a:defRPr>
            </a:pPr>
            <a:r>
              <a:rPr sz="2800">
                <a:solidFill>
                  <a:srgbClr val="577204"/>
                </a:solidFill>
                <a:latin typeface="News Gothic MT"/>
                <a:ea typeface="News Gothic MT"/>
                <a:cs typeface="News Gothic MT"/>
                <a:sym typeface="News Gothic MT"/>
              </a:rPr>
              <a:t>Women who received &gt; 150 mcg of epidural fentanyl reported breastfeeding problems more often (65%) then those who were given &lt; 150 mcg (35%) of epidural fentanyl.</a:t>
            </a:r>
            <a:endParaRPr sz="2800">
              <a:solidFill>
                <a:srgbClr val="577204"/>
              </a:solidFill>
              <a:latin typeface="News Gothic MT"/>
              <a:ea typeface="News Gothic MT"/>
              <a:cs typeface="News Gothic MT"/>
              <a:sym typeface="News Gothic MT"/>
            </a:endParaRPr>
          </a:p>
          <a:p>
            <a:pPr lvl="0" marL="0" indent="0" defTabSz="457200">
              <a:spcBef>
                <a:spcPts val="0"/>
              </a:spcBef>
              <a:buSzTx/>
              <a:buNone/>
              <a:defRPr sz="1800">
                <a:solidFill>
                  <a:srgbClr val="000000"/>
                </a:solidFill>
              </a:defRPr>
            </a:pPr>
            <a:endParaRPr>
              <a:solidFill>
                <a:srgbClr val="577204"/>
              </a:solidFill>
              <a:latin typeface="News Gothic MT"/>
              <a:ea typeface="News Gothic MT"/>
              <a:cs typeface="News Gothic MT"/>
              <a:sym typeface="News Gothic MT"/>
            </a:endParaRPr>
          </a:p>
          <a:p>
            <a:pPr lvl="0" marL="0" indent="0" defTabSz="457200">
              <a:spcBef>
                <a:spcPts val="0"/>
              </a:spcBef>
              <a:buSzTx/>
              <a:buNone/>
              <a:defRPr sz="1800">
                <a:solidFill>
                  <a:srgbClr val="000000"/>
                </a:solidFill>
              </a:defRPr>
            </a:pPr>
            <a:r>
              <a:rPr>
                <a:latin typeface="News Gothic MT"/>
                <a:ea typeface="News Gothic MT"/>
                <a:cs typeface="News Gothic MT"/>
                <a:sym typeface="News Gothic MT"/>
              </a:rPr>
              <a:t>-Howie &amp; McMullen (2006)</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prstGeom prst="rect">
            <a:avLst/>
          </a:prstGeom>
        </p:spPr>
        <p:txBody>
          <a:bodyPr/>
          <a:lstStyle/>
          <a:p>
            <a:pPr lvl="0" defTabSz="479044">
              <a:defRPr sz="1800">
                <a:solidFill>
                  <a:srgbClr val="000000"/>
                </a:solidFill>
              </a:defRPr>
            </a:pPr>
            <a:r>
              <a:rPr sz="5740">
                <a:solidFill>
                  <a:srgbClr val="FFFFFF">
                    <a:alpha val="95000"/>
                  </a:srgbClr>
                </a:solidFill>
              </a:rPr>
              <a:t>Assisted Delivery </a:t>
            </a:r>
            <a:endParaRPr sz="5740">
              <a:solidFill>
                <a:srgbClr val="FFFFFF">
                  <a:alpha val="95000"/>
                </a:srgbClr>
              </a:solidFill>
            </a:endParaRPr>
          </a:p>
          <a:p>
            <a:pPr lvl="0" defTabSz="479044">
              <a:defRPr sz="1800">
                <a:solidFill>
                  <a:srgbClr val="000000"/>
                </a:solidFill>
              </a:defRPr>
            </a:pPr>
            <a:r>
              <a:rPr sz="5740">
                <a:solidFill>
                  <a:srgbClr val="FFFFFF">
                    <a:alpha val="95000"/>
                  </a:srgbClr>
                </a:solidFill>
              </a:rPr>
              <a:t>(interventions during birth) </a:t>
            </a:r>
          </a:p>
        </p:txBody>
      </p:sp>
      <p:sp>
        <p:nvSpPr>
          <p:cNvPr id="79" name="Shape 79"/>
          <p:cNvSpPr/>
          <p:nvPr>
            <p:ph type="body" idx="1"/>
          </p:nvPr>
        </p:nvSpPr>
        <p:spPr>
          <a:prstGeom prst="rect">
            <a:avLst/>
          </a:prstGeom>
        </p:spPr>
        <p:txBody>
          <a:bodyPr/>
          <a:lstStyle/>
          <a:p>
            <a:pPr lvl="0" marL="228600" indent="-228600" defTabSz="914400">
              <a:lnSpc>
                <a:spcPct val="90000"/>
              </a:lnSpc>
              <a:spcBef>
                <a:spcPts val="1800"/>
              </a:spcBef>
              <a:buClr>
                <a:srgbClr val="749805"/>
              </a:buClr>
              <a:buSzPct val="130000"/>
              <a:buFont typeface="Wingdings"/>
              <a:buChar char="▪"/>
              <a:defRPr sz="1800">
                <a:solidFill>
                  <a:srgbClr val="000000"/>
                </a:solidFill>
              </a:defRPr>
            </a:pPr>
            <a:r>
              <a:rPr sz="3300">
                <a:solidFill>
                  <a:srgbClr val="61615E"/>
                </a:solidFill>
                <a:latin typeface="News Gothic MT"/>
                <a:ea typeface="News Gothic MT"/>
                <a:cs typeface="News Gothic MT"/>
                <a:sym typeface="News Gothic MT"/>
              </a:rPr>
              <a:t>Baby</a:t>
            </a:r>
            <a:endParaRPr sz="3300">
              <a:solidFill>
                <a:srgbClr val="61615E"/>
              </a:solidFill>
              <a:latin typeface="News Gothic MT"/>
              <a:ea typeface="News Gothic MT"/>
              <a:cs typeface="News Gothic MT"/>
              <a:sym typeface="News Gothic MT"/>
            </a:endParaRPr>
          </a:p>
          <a:p>
            <a:pPr lvl="1" marL="457200" indent="-228600" defTabSz="914400">
              <a:lnSpc>
                <a:spcPct val="90000"/>
              </a:lnSpc>
              <a:spcBef>
                <a:spcPts val="600"/>
              </a:spcBef>
              <a:buClr>
                <a:srgbClr val="BACC82"/>
              </a:buClr>
              <a:buSzPct val="130000"/>
              <a:buFont typeface="Wingdings"/>
              <a:buChar char="▪"/>
              <a:defRPr sz="1800">
                <a:solidFill>
                  <a:srgbClr val="000000"/>
                </a:solidFill>
              </a:defRPr>
            </a:pPr>
            <a:r>
              <a:rPr sz="3300">
                <a:solidFill>
                  <a:srgbClr val="61615E"/>
                </a:solidFill>
                <a:latin typeface="News Gothic MT"/>
                <a:ea typeface="News Gothic MT"/>
                <a:cs typeface="News Gothic MT"/>
                <a:sym typeface="News Gothic MT"/>
              </a:rPr>
              <a:t>Forceps </a:t>
            </a:r>
            <a:r>
              <a:rPr sz="3300">
                <a:solidFill>
                  <a:srgbClr val="61615E"/>
                </a:solidFill>
                <a:latin typeface="Wingdings"/>
                <a:ea typeface="Wingdings"/>
                <a:cs typeface="Wingdings"/>
                <a:sym typeface="Wingdings"/>
              </a:rPr>
              <a:t> </a:t>
            </a:r>
            <a:r>
              <a:rPr sz="3300">
                <a:solidFill>
                  <a:srgbClr val="61615E"/>
                </a:solidFill>
                <a:latin typeface="News Gothic MT"/>
                <a:ea typeface="News Gothic MT"/>
                <a:cs typeface="News Gothic MT"/>
                <a:sym typeface="News Gothic MT"/>
              </a:rPr>
              <a:t>bruising to cranium, jaw deviation, pain</a:t>
            </a:r>
            <a:endParaRPr sz="3300">
              <a:solidFill>
                <a:srgbClr val="61615E"/>
              </a:solidFill>
              <a:latin typeface="News Gothic MT"/>
              <a:ea typeface="News Gothic MT"/>
              <a:cs typeface="News Gothic MT"/>
              <a:sym typeface="News Gothic MT"/>
            </a:endParaRPr>
          </a:p>
          <a:p>
            <a:pPr lvl="1" marL="457200" indent="-228600" defTabSz="914400">
              <a:lnSpc>
                <a:spcPct val="90000"/>
              </a:lnSpc>
              <a:spcBef>
                <a:spcPts val="600"/>
              </a:spcBef>
              <a:buClr>
                <a:srgbClr val="BACC82"/>
              </a:buClr>
              <a:buSzPct val="130000"/>
              <a:buFont typeface="Wingdings"/>
              <a:buChar char="▪"/>
              <a:defRPr sz="1800">
                <a:solidFill>
                  <a:srgbClr val="000000"/>
                </a:solidFill>
              </a:defRPr>
            </a:pPr>
            <a:r>
              <a:rPr sz="3300">
                <a:solidFill>
                  <a:srgbClr val="61615E"/>
                </a:solidFill>
                <a:latin typeface="News Gothic MT"/>
                <a:ea typeface="News Gothic MT"/>
                <a:cs typeface="News Gothic MT"/>
                <a:sym typeface="News Gothic MT"/>
              </a:rPr>
              <a:t>Vacuum </a:t>
            </a:r>
            <a:r>
              <a:rPr sz="3300">
                <a:solidFill>
                  <a:srgbClr val="61615E"/>
                </a:solidFill>
                <a:latin typeface="Wingdings"/>
                <a:ea typeface="Wingdings"/>
                <a:cs typeface="Wingdings"/>
                <a:sym typeface="Wingdings"/>
              </a:rPr>
              <a:t> </a:t>
            </a:r>
            <a:r>
              <a:rPr sz="3300">
                <a:solidFill>
                  <a:srgbClr val="61615E"/>
                </a:solidFill>
                <a:latin typeface="News Gothic MT"/>
                <a:ea typeface="News Gothic MT"/>
                <a:cs typeface="News Gothic MT"/>
                <a:sym typeface="News Gothic MT"/>
              </a:rPr>
              <a:t>pain </a:t>
            </a:r>
            <a:r>
              <a:rPr sz="3300">
                <a:solidFill>
                  <a:srgbClr val="61615E"/>
                </a:solidFill>
                <a:latin typeface="Wingdings"/>
                <a:ea typeface="Wingdings"/>
                <a:cs typeface="Wingdings"/>
                <a:sym typeface="Wingdings"/>
              </a:rPr>
              <a:t> </a:t>
            </a:r>
            <a:r>
              <a:rPr sz="3300">
                <a:solidFill>
                  <a:srgbClr val="61615E"/>
                </a:solidFill>
                <a:latin typeface="News Gothic MT"/>
                <a:ea typeface="News Gothic MT"/>
                <a:cs typeface="News Gothic MT"/>
                <a:sym typeface="News Gothic MT"/>
              </a:rPr>
              <a:t>inhibits movement </a:t>
            </a:r>
            <a:endParaRPr sz="3300">
              <a:solidFill>
                <a:srgbClr val="61615E"/>
              </a:solidFill>
              <a:latin typeface="News Gothic MT"/>
              <a:ea typeface="News Gothic MT"/>
              <a:cs typeface="News Gothic MT"/>
              <a:sym typeface="News Gothic MT"/>
            </a:endParaRPr>
          </a:p>
          <a:p>
            <a:pPr lvl="1" marL="457200" indent="-228600" defTabSz="914400">
              <a:lnSpc>
                <a:spcPct val="90000"/>
              </a:lnSpc>
              <a:spcBef>
                <a:spcPts val="600"/>
              </a:spcBef>
              <a:buClr>
                <a:srgbClr val="BACC82"/>
              </a:buClr>
              <a:buSzPct val="130000"/>
              <a:buFont typeface="Wingdings"/>
              <a:buChar char="▪"/>
              <a:defRPr sz="1800">
                <a:solidFill>
                  <a:srgbClr val="000000"/>
                </a:solidFill>
              </a:defRPr>
            </a:pPr>
            <a:r>
              <a:rPr sz="3300">
                <a:solidFill>
                  <a:srgbClr val="61615E"/>
                </a:solidFill>
                <a:latin typeface="News Gothic MT"/>
                <a:ea typeface="News Gothic MT"/>
                <a:cs typeface="News Gothic MT"/>
                <a:sym typeface="News Gothic MT"/>
              </a:rPr>
              <a:t>C/S </a:t>
            </a:r>
            <a:r>
              <a:rPr sz="3300">
                <a:solidFill>
                  <a:srgbClr val="61615E"/>
                </a:solidFill>
                <a:latin typeface="Wingdings"/>
                <a:ea typeface="Wingdings"/>
                <a:cs typeface="Wingdings"/>
                <a:sym typeface="Wingdings"/>
              </a:rPr>
              <a:t> </a:t>
            </a:r>
            <a:r>
              <a:rPr sz="3300">
                <a:solidFill>
                  <a:srgbClr val="61615E"/>
                </a:solidFill>
                <a:latin typeface="News Gothic MT"/>
                <a:ea typeface="News Gothic MT"/>
                <a:cs typeface="News Gothic MT"/>
                <a:sym typeface="News Gothic MT"/>
              </a:rPr>
              <a:t>separation of mom and baby, increased suctioning, immediate interventions after birth (blood tests, bath, weights)</a:t>
            </a:r>
            <a:endParaRPr sz="3300">
              <a:solidFill>
                <a:srgbClr val="61615E"/>
              </a:solidFill>
              <a:latin typeface="News Gothic MT"/>
              <a:ea typeface="News Gothic MT"/>
              <a:cs typeface="News Gothic MT"/>
              <a:sym typeface="News Gothic MT"/>
            </a:endParaRPr>
          </a:p>
          <a:p>
            <a:pPr lvl="0" marL="228600" indent="-228600" defTabSz="914400">
              <a:lnSpc>
                <a:spcPct val="90000"/>
              </a:lnSpc>
              <a:spcBef>
                <a:spcPts val="1800"/>
              </a:spcBef>
              <a:buClr>
                <a:srgbClr val="749805"/>
              </a:buClr>
              <a:buSzPct val="130000"/>
              <a:buFont typeface="Wingdings"/>
              <a:buChar char="▪"/>
              <a:defRPr sz="1800">
                <a:solidFill>
                  <a:srgbClr val="000000"/>
                </a:solidFill>
              </a:defRPr>
            </a:pPr>
            <a:r>
              <a:rPr sz="3300">
                <a:solidFill>
                  <a:srgbClr val="61615E"/>
                </a:solidFill>
                <a:latin typeface="News Gothic MT"/>
                <a:ea typeface="News Gothic MT"/>
                <a:cs typeface="News Gothic MT"/>
                <a:sym typeface="News Gothic MT"/>
              </a:rPr>
              <a:t>Mom</a:t>
            </a:r>
            <a:endParaRPr sz="3300">
              <a:solidFill>
                <a:srgbClr val="61615E"/>
              </a:solidFill>
              <a:latin typeface="News Gothic MT"/>
              <a:ea typeface="News Gothic MT"/>
              <a:cs typeface="News Gothic MT"/>
              <a:sym typeface="News Gothic MT"/>
            </a:endParaRPr>
          </a:p>
          <a:p>
            <a:pPr lvl="1" marL="457200" indent="-228600" defTabSz="914400">
              <a:lnSpc>
                <a:spcPct val="90000"/>
              </a:lnSpc>
              <a:spcBef>
                <a:spcPts val="600"/>
              </a:spcBef>
              <a:buClr>
                <a:srgbClr val="BACC82"/>
              </a:buClr>
              <a:buSzPct val="130000"/>
              <a:buFont typeface="Wingdings"/>
              <a:buChar char="▪"/>
              <a:defRPr sz="1800">
                <a:solidFill>
                  <a:srgbClr val="000000"/>
                </a:solidFill>
              </a:defRPr>
            </a:pPr>
            <a:r>
              <a:rPr sz="3300">
                <a:solidFill>
                  <a:srgbClr val="61615E"/>
                </a:solidFill>
                <a:latin typeface="News Gothic MT"/>
                <a:ea typeface="News Gothic MT"/>
                <a:cs typeface="News Gothic MT"/>
                <a:sym typeface="News Gothic MT"/>
              </a:rPr>
              <a:t> Episiotomy </a:t>
            </a:r>
            <a:r>
              <a:rPr sz="3300">
                <a:solidFill>
                  <a:srgbClr val="61615E"/>
                </a:solidFill>
                <a:latin typeface="Wingdings"/>
                <a:ea typeface="Wingdings"/>
                <a:cs typeface="Wingdings"/>
                <a:sym typeface="Wingdings"/>
              </a:rPr>
              <a:t> </a:t>
            </a:r>
            <a:r>
              <a:rPr sz="3300">
                <a:solidFill>
                  <a:srgbClr val="61615E"/>
                </a:solidFill>
                <a:latin typeface="News Gothic MT"/>
                <a:ea typeface="News Gothic MT"/>
                <a:cs typeface="News Gothic MT"/>
                <a:sym typeface="News Gothic MT"/>
              </a:rPr>
              <a:t>pain </a:t>
            </a:r>
            <a:r>
              <a:rPr sz="3300">
                <a:solidFill>
                  <a:srgbClr val="61615E"/>
                </a:solidFill>
                <a:latin typeface="Wingdings"/>
                <a:ea typeface="Wingdings"/>
                <a:cs typeface="Wingdings"/>
                <a:sym typeface="Wingdings"/>
              </a:rPr>
              <a:t> </a:t>
            </a:r>
            <a:r>
              <a:rPr sz="3300">
                <a:solidFill>
                  <a:srgbClr val="61615E"/>
                </a:solidFill>
                <a:latin typeface="News Gothic MT"/>
                <a:ea typeface="News Gothic MT"/>
                <a:cs typeface="News Gothic MT"/>
                <a:sym typeface="News Gothic MT"/>
              </a:rPr>
              <a:t>meds </a:t>
            </a:r>
            <a:r>
              <a:rPr sz="3300">
                <a:solidFill>
                  <a:srgbClr val="61615E"/>
                </a:solidFill>
                <a:latin typeface="Wingdings"/>
                <a:ea typeface="Wingdings"/>
                <a:cs typeface="Wingdings"/>
                <a:sym typeface="Wingdings"/>
              </a:rPr>
              <a:t> </a:t>
            </a:r>
            <a:r>
              <a:rPr sz="3300">
                <a:solidFill>
                  <a:srgbClr val="61615E"/>
                </a:solidFill>
                <a:latin typeface="News Gothic MT"/>
                <a:ea typeface="News Gothic MT"/>
                <a:cs typeface="News Gothic MT"/>
                <a:sym typeface="News Gothic MT"/>
              </a:rPr>
              <a:t>decreased ability to care for newborn</a:t>
            </a:r>
            <a:endParaRPr sz="3300">
              <a:solidFill>
                <a:srgbClr val="61615E"/>
              </a:solidFill>
              <a:latin typeface="News Gothic MT"/>
              <a:ea typeface="News Gothic MT"/>
              <a:cs typeface="News Gothic MT"/>
              <a:sym typeface="News Gothic MT"/>
            </a:endParaRPr>
          </a:p>
          <a:p>
            <a:pPr lvl="1" marL="457200" indent="-228600" defTabSz="914400">
              <a:lnSpc>
                <a:spcPct val="90000"/>
              </a:lnSpc>
              <a:spcBef>
                <a:spcPts val="600"/>
              </a:spcBef>
              <a:buClr>
                <a:srgbClr val="BACC82"/>
              </a:buClr>
              <a:buSzPct val="130000"/>
              <a:buFont typeface="Wingdings"/>
              <a:buChar char="▪"/>
              <a:defRPr sz="1800">
                <a:solidFill>
                  <a:srgbClr val="000000"/>
                </a:solidFill>
              </a:defRPr>
            </a:pPr>
            <a:r>
              <a:rPr sz="3300">
                <a:solidFill>
                  <a:srgbClr val="61615E"/>
                </a:solidFill>
                <a:latin typeface="News Gothic MT"/>
                <a:ea typeface="News Gothic MT"/>
                <a:cs typeface="News Gothic MT"/>
                <a:sym typeface="News Gothic MT"/>
              </a:rPr>
              <a:t>C/S </a:t>
            </a:r>
            <a:r>
              <a:rPr sz="3300">
                <a:solidFill>
                  <a:srgbClr val="61615E"/>
                </a:solidFill>
                <a:latin typeface="Wingdings"/>
                <a:ea typeface="Wingdings"/>
                <a:cs typeface="Wingdings"/>
                <a:sym typeface="Wingdings"/>
              </a:rPr>
              <a:t> </a:t>
            </a:r>
            <a:r>
              <a:rPr sz="3300">
                <a:solidFill>
                  <a:srgbClr val="61615E"/>
                </a:solidFill>
                <a:latin typeface="News Gothic MT"/>
                <a:ea typeface="News Gothic MT"/>
                <a:cs typeface="News Gothic MT"/>
                <a:sym typeface="News Gothic MT"/>
              </a:rPr>
              <a:t>delayed skin to skin, increased pain during postpartum, delay in milk production</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 name="Shape 81"/>
          <p:cNvSpPr/>
          <p:nvPr>
            <p:ph type="title"/>
          </p:nvPr>
        </p:nvSpPr>
        <p:spPr>
          <a:xfrm>
            <a:off x="647700" y="165100"/>
            <a:ext cx="11709400" cy="2032000"/>
          </a:xfrm>
          <a:prstGeom prst="rect">
            <a:avLst/>
          </a:prstGeom>
        </p:spPr>
        <p:txBody>
          <a:bodyPr/>
          <a:lstStyle/>
          <a:p>
            <a:pPr lvl="0">
              <a:defRPr sz="1800">
                <a:solidFill>
                  <a:srgbClr val="000000"/>
                </a:solidFill>
              </a:defRPr>
            </a:pPr>
            <a:r>
              <a:rPr sz="7000">
                <a:solidFill>
                  <a:srgbClr val="FFFFFF">
                    <a:alpha val="95000"/>
                  </a:srgbClr>
                </a:solidFill>
              </a:rPr>
              <a:t>Postpartum interventions </a:t>
            </a:r>
          </a:p>
        </p:txBody>
      </p:sp>
      <p:sp>
        <p:nvSpPr>
          <p:cNvPr id="82" name="Shape 82"/>
          <p:cNvSpPr/>
          <p:nvPr>
            <p:ph type="body" idx="1"/>
          </p:nvPr>
        </p:nvSpPr>
        <p:spPr>
          <a:prstGeom prst="rect">
            <a:avLst/>
          </a:prstGeom>
        </p:spPr>
        <p:txBody>
          <a:bodyPr/>
          <a:lstStyle/>
          <a:p>
            <a:pPr lvl="0" marL="228600" indent="-228600" defTabSz="914400">
              <a:spcBef>
                <a:spcPts val="1800"/>
              </a:spcBef>
              <a:buClr>
                <a:srgbClr val="749805"/>
              </a:buClr>
              <a:buSzPct val="130000"/>
              <a:buFont typeface="Wingdings"/>
              <a:buChar char="▪"/>
              <a:defRPr sz="1800">
                <a:solidFill>
                  <a:srgbClr val="000000"/>
                </a:solidFill>
              </a:defRPr>
            </a:pPr>
            <a:r>
              <a:rPr sz="3700">
                <a:solidFill>
                  <a:srgbClr val="61615E"/>
                </a:solidFill>
                <a:latin typeface="News Gothic MT"/>
                <a:ea typeface="News Gothic MT"/>
                <a:cs typeface="News Gothic MT"/>
                <a:sym typeface="News Gothic MT"/>
              </a:rPr>
              <a:t>Baby</a:t>
            </a:r>
            <a:endParaRPr sz="3700">
              <a:solidFill>
                <a:srgbClr val="61615E"/>
              </a:solidFill>
              <a:latin typeface="News Gothic MT"/>
              <a:ea typeface="News Gothic MT"/>
              <a:cs typeface="News Gothic MT"/>
              <a:sym typeface="News Gothic MT"/>
            </a:endParaRPr>
          </a:p>
          <a:p>
            <a:pPr lvl="1" marL="457200" indent="-228600" defTabSz="914400">
              <a:spcBef>
                <a:spcPts val="600"/>
              </a:spcBef>
              <a:buClr>
                <a:srgbClr val="BACC82"/>
              </a:buClr>
              <a:buSzPct val="130000"/>
              <a:buFont typeface="Wingdings"/>
              <a:buChar char="▪"/>
              <a:defRPr sz="1800">
                <a:solidFill>
                  <a:srgbClr val="000000"/>
                </a:solidFill>
              </a:defRPr>
            </a:pPr>
            <a:r>
              <a:rPr sz="3700">
                <a:solidFill>
                  <a:srgbClr val="61615E"/>
                </a:solidFill>
                <a:latin typeface="News Gothic MT"/>
                <a:ea typeface="News Gothic MT"/>
                <a:cs typeface="News Gothic MT"/>
                <a:sym typeface="News Gothic MT"/>
              </a:rPr>
              <a:t>Delay in skin to skin </a:t>
            </a:r>
            <a:r>
              <a:rPr sz="3700">
                <a:solidFill>
                  <a:srgbClr val="61615E"/>
                </a:solidFill>
                <a:latin typeface="Wingdings"/>
                <a:ea typeface="Wingdings"/>
                <a:cs typeface="Wingdings"/>
                <a:sym typeface="Wingdings"/>
              </a:rPr>
              <a:t> </a:t>
            </a:r>
            <a:r>
              <a:rPr sz="3700">
                <a:solidFill>
                  <a:srgbClr val="61615E"/>
                </a:solidFill>
                <a:latin typeface="News Gothic MT"/>
                <a:ea typeface="News Gothic MT"/>
                <a:cs typeface="News Gothic MT"/>
                <a:sym typeface="News Gothic MT"/>
              </a:rPr>
              <a:t>respiratory, heart rate, blood sugar, temperature issues </a:t>
            </a:r>
            <a:r>
              <a:rPr sz="3700">
                <a:solidFill>
                  <a:srgbClr val="61615E"/>
                </a:solidFill>
                <a:latin typeface="Wingdings"/>
                <a:ea typeface="Wingdings"/>
                <a:cs typeface="Wingdings"/>
                <a:sym typeface="Wingdings"/>
              </a:rPr>
              <a:t> </a:t>
            </a:r>
            <a:r>
              <a:rPr sz="3700">
                <a:solidFill>
                  <a:srgbClr val="61615E"/>
                </a:solidFill>
                <a:latin typeface="News Gothic MT"/>
                <a:ea typeface="News Gothic MT"/>
                <a:cs typeface="News Gothic MT"/>
                <a:sym typeface="News Gothic MT"/>
              </a:rPr>
              <a:t>more time away from mom and more interventions</a:t>
            </a:r>
            <a:endParaRPr sz="3700">
              <a:solidFill>
                <a:srgbClr val="61615E"/>
              </a:solidFill>
              <a:latin typeface="News Gothic MT"/>
              <a:ea typeface="News Gothic MT"/>
              <a:cs typeface="News Gothic MT"/>
              <a:sym typeface="News Gothic MT"/>
            </a:endParaRPr>
          </a:p>
          <a:p>
            <a:pPr lvl="1" marL="457200" indent="-228600" defTabSz="914400">
              <a:spcBef>
                <a:spcPts val="600"/>
              </a:spcBef>
              <a:buClr>
                <a:srgbClr val="BACC82"/>
              </a:buClr>
              <a:buSzPct val="130000"/>
              <a:buFont typeface="Wingdings"/>
              <a:buChar char="▪"/>
              <a:defRPr sz="1800">
                <a:solidFill>
                  <a:srgbClr val="000000"/>
                </a:solidFill>
              </a:defRPr>
            </a:pPr>
            <a:r>
              <a:rPr sz="3700">
                <a:solidFill>
                  <a:srgbClr val="61615E"/>
                </a:solidFill>
                <a:latin typeface="News Gothic MT"/>
                <a:ea typeface="News Gothic MT"/>
                <a:cs typeface="News Gothic MT"/>
                <a:sym typeface="News Gothic MT"/>
              </a:rPr>
              <a:t>Bulb Syringe </a:t>
            </a:r>
            <a:r>
              <a:rPr sz="3700">
                <a:solidFill>
                  <a:srgbClr val="61615E"/>
                </a:solidFill>
                <a:latin typeface="Wingdings"/>
                <a:ea typeface="Wingdings"/>
                <a:cs typeface="Wingdings"/>
                <a:sym typeface="Wingdings"/>
              </a:rPr>
              <a:t> </a:t>
            </a:r>
            <a:r>
              <a:rPr sz="3700">
                <a:solidFill>
                  <a:srgbClr val="61615E"/>
                </a:solidFill>
                <a:latin typeface="News Gothic MT"/>
                <a:ea typeface="News Gothic MT"/>
                <a:cs typeface="News Gothic MT"/>
                <a:sym typeface="News Gothic MT"/>
              </a:rPr>
              <a:t>swelling in the nose making it difficult to breath while nursing</a:t>
            </a:r>
            <a:endParaRPr sz="3700">
              <a:solidFill>
                <a:srgbClr val="61615E"/>
              </a:solidFill>
              <a:latin typeface="News Gothic MT"/>
              <a:ea typeface="News Gothic MT"/>
              <a:cs typeface="News Gothic MT"/>
              <a:sym typeface="News Gothic MT"/>
            </a:endParaRPr>
          </a:p>
          <a:p>
            <a:pPr lvl="1" marL="457200" indent="-228600" defTabSz="914400">
              <a:spcBef>
                <a:spcPts val="600"/>
              </a:spcBef>
              <a:buClr>
                <a:srgbClr val="BACC82"/>
              </a:buClr>
              <a:buSzPct val="130000"/>
              <a:buFont typeface="Wingdings"/>
              <a:buChar char="▪"/>
              <a:defRPr sz="1800">
                <a:solidFill>
                  <a:srgbClr val="000000"/>
                </a:solidFill>
              </a:defRPr>
            </a:pPr>
            <a:r>
              <a:rPr sz="3700">
                <a:solidFill>
                  <a:srgbClr val="61615E"/>
                </a:solidFill>
                <a:latin typeface="News Gothic MT"/>
                <a:ea typeface="News Gothic MT"/>
                <a:cs typeface="News Gothic MT"/>
                <a:sym typeface="News Gothic MT"/>
              </a:rPr>
              <a:t>Suction equipment </a:t>
            </a:r>
            <a:r>
              <a:rPr sz="3700">
                <a:solidFill>
                  <a:srgbClr val="61615E"/>
                </a:solidFill>
                <a:latin typeface="Wingdings"/>
                <a:ea typeface="Wingdings"/>
                <a:cs typeface="Wingdings"/>
                <a:sym typeface="Wingdings"/>
              </a:rPr>
              <a:t> </a:t>
            </a:r>
            <a:r>
              <a:rPr sz="3700">
                <a:solidFill>
                  <a:srgbClr val="61615E"/>
                </a:solidFill>
                <a:latin typeface="News Gothic MT"/>
                <a:ea typeface="News Gothic MT"/>
                <a:cs typeface="News Gothic MT"/>
                <a:sym typeface="News Gothic MT"/>
              </a:rPr>
              <a:t>trauma </a:t>
            </a:r>
            <a:r>
              <a:rPr sz="3700">
                <a:solidFill>
                  <a:srgbClr val="61615E"/>
                </a:solidFill>
                <a:latin typeface="Wingdings"/>
                <a:ea typeface="Wingdings"/>
                <a:cs typeface="Wingdings"/>
                <a:sym typeface="Wingdings"/>
              </a:rPr>
              <a:t> </a:t>
            </a:r>
            <a:r>
              <a:rPr sz="3700">
                <a:solidFill>
                  <a:srgbClr val="61615E"/>
                </a:solidFill>
                <a:latin typeface="News Gothic MT"/>
                <a:ea typeface="News Gothic MT"/>
                <a:cs typeface="News Gothic MT"/>
                <a:sym typeface="News Gothic MT"/>
              </a:rPr>
              <a:t>oral aversion</a:t>
            </a:r>
            <a:endParaRPr sz="3700">
              <a:solidFill>
                <a:srgbClr val="61615E"/>
              </a:solidFill>
              <a:latin typeface="News Gothic MT"/>
              <a:ea typeface="News Gothic MT"/>
              <a:cs typeface="News Gothic MT"/>
              <a:sym typeface="News Gothic MT"/>
            </a:endParaRPr>
          </a:p>
          <a:p>
            <a:pPr lvl="1" marL="457200" indent="-228600" defTabSz="914400">
              <a:spcBef>
                <a:spcPts val="600"/>
              </a:spcBef>
              <a:buClr>
                <a:srgbClr val="BACC82"/>
              </a:buClr>
              <a:buSzPct val="130000"/>
              <a:buFont typeface="Wingdings"/>
              <a:buChar char="▪"/>
              <a:defRPr sz="1800">
                <a:solidFill>
                  <a:srgbClr val="000000"/>
                </a:solidFill>
              </a:defRPr>
            </a:pPr>
            <a:r>
              <a:rPr sz="3700">
                <a:solidFill>
                  <a:srgbClr val="61615E"/>
                </a:solidFill>
                <a:latin typeface="News Gothic MT"/>
                <a:ea typeface="News Gothic MT"/>
                <a:cs typeface="News Gothic MT"/>
                <a:sym typeface="News Gothic MT"/>
              </a:rPr>
              <a:t>Blood work </a:t>
            </a:r>
            <a:r>
              <a:rPr sz="3700">
                <a:solidFill>
                  <a:srgbClr val="61615E"/>
                </a:solidFill>
                <a:latin typeface="Wingdings"/>
                <a:ea typeface="Wingdings"/>
                <a:cs typeface="Wingdings"/>
                <a:sym typeface="Wingdings"/>
              </a:rPr>
              <a:t> </a:t>
            </a:r>
            <a:r>
              <a:rPr sz="3700">
                <a:solidFill>
                  <a:srgbClr val="61615E"/>
                </a:solidFill>
                <a:latin typeface="News Gothic MT"/>
                <a:ea typeface="News Gothic MT"/>
                <a:cs typeface="News Gothic MT"/>
                <a:sym typeface="News Gothic MT"/>
              </a:rPr>
              <a:t>pain </a:t>
            </a:r>
            <a:r>
              <a:rPr sz="3700">
                <a:solidFill>
                  <a:srgbClr val="61615E"/>
                </a:solidFill>
                <a:latin typeface="Wingdings"/>
                <a:ea typeface="Wingdings"/>
                <a:cs typeface="Wingdings"/>
                <a:sym typeface="Wingdings"/>
              </a:rPr>
              <a:t> </a:t>
            </a:r>
            <a:r>
              <a:rPr sz="3700">
                <a:solidFill>
                  <a:srgbClr val="61615E"/>
                </a:solidFill>
                <a:latin typeface="News Gothic MT"/>
                <a:ea typeface="News Gothic MT"/>
                <a:cs typeface="News Gothic MT"/>
                <a:sym typeface="News Gothic MT"/>
              </a:rPr>
              <a:t>decreased interest in feeding</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4" name=""/>
          <p:cNvPicPr/>
          <p:nvPr/>
        </p:nvPicPr>
        <p:blipFill>
          <a:blip r:embed="rId2">
            <a:extLst/>
          </a:blip>
          <a:stretch>
            <a:fillRect/>
          </a:stretch>
        </p:blipFill>
        <p:spPr>
          <a:xfrm>
            <a:off x="6070897" y="2578100"/>
            <a:ext cx="6337003" cy="6578601"/>
          </a:xfrm>
          <a:prstGeom prst="rect">
            <a:avLst/>
          </a:prstGeom>
        </p:spPr>
      </p:pic>
      <p:sp>
        <p:nvSpPr>
          <p:cNvPr id="85" name="Shape 85"/>
          <p:cNvSpPr/>
          <p:nvPr>
            <p:ph type="title"/>
          </p:nvPr>
        </p:nvSpPr>
        <p:spPr>
          <a:prstGeom prst="rect">
            <a:avLst/>
          </a:prstGeom>
        </p:spPr>
        <p:txBody>
          <a:bodyPr/>
          <a:lstStyle>
            <a:lvl1pPr defTabSz="554990">
              <a:defRPr sz="6650"/>
            </a:lvl1pPr>
          </a:lstStyle>
          <a:p>
            <a:pPr lvl="0">
              <a:defRPr sz="1800">
                <a:solidFill>
                  <a:srgbClr val="000000"/>
                </a:solidFill>
              </a:defRPr>
            </a:pPr>
            <a:r>
              <a:rPr sz="6650">
                <a:solidFill>
                  <a:srgbClr val="FFFFFF">
                    <a:alpha val="95000"/>
                  </a:srgbClr>
                </a:solidFill>
              </a:rPr>
              <a:t>So what are we doing about it?</a:t>
            </a:r>
          </a:p>
        </p:txBody>
      </p:sp>
      <p:sp>
        <p:nvSpPr>
          <p:cNvPr id="86" name="Shape 86"/>
          <p:cNvSpPr/>
          <p:nvPr>
            <p:ph type="body" idx="1"/>
          </p:nvPr>
        </p:nvSpPr>
        <p:spPr>
          <a:xfrm>
            <a:off x="850900" y="2628900"/>
            <a:ext cx="5600700" cy="6477000"/>
          </a:xfrm>
          <a:prstGeom prst="rect">
            <a:avLst/>
          </a:prstGeom>
        </p:spPr>
        <p:txBody>
          <a:bodyPr/>
          <a:lstStyle/>
          <a:p>
            <a:pPr lvl="0">
              <a:buBlip>
                <a:blip r:embed="rId3"/>
              </a:buBlip>
              <a:defRPr sz="1800">
                <a:solidFill>
                  <a:srgbClr val="000000"/>
                </a:solidFill>
              </a:defRPr>
            </a:pPr>
            <a:r>
              <a:rPr sz="3200">
                <a:solidFill>
                  <a:srgbClr val="546056"/>
                </a:solidFill>
              </a:rPr>
              <a:t>What have we already done?</a:t>
            </a:r>
            <a:endParaRPr sz="3200">
              <a:solidFill>
                <a:srgbClr val="546056"/>
              </a:solidFill>
            </a:endParaRPr>
          </a:p>
          <a:p>
            <a:pPr lvl="0">
              <a:buBlip>
                <a:blip r:embed="rId3"/>
              </a:buBlip>
              <a:defRPr sz="1800">
                <a:solidFill>
                  <a:srgbClr val="000000"/>
                </a:solidFill>
              </a:defRPr>
            </a:pPr>
            <a:r>
              <a:rPr sz="3200">
                <a:solidFill>
                  <a:srgbClr val="546056"/>
                </a:solidFill>
              </a:rPr>
              <a:t>How are you repairing the broken bridge?</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 name="Shape 88"/>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Baby-Friendly Hospitals</a:t>
            </a:r>
          </a:p>
        </p:txBody>
      </p:sp>
      <p:sp>
        <p:nvSpPr>
          <p:cNvPr id="89" name="Shape 89"/>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In 2000 there were ____ Baby-Friendly Hospitals in California.</a:t>
            </a:r>
            <a:endParaRPr sz="4300">
              <a:solidFill>
                <a:srgbClr val="546056"/>
              </a:solidFill>
            </a:endParaRPr>
          </a:p>
          <a:p>
            <a:pPr lvl="0">
              <a:buBlip>
                <a:blip r:embed="rId2"/>
              </a:buBlip>
              <a:defRPr sz="1800">
                <a:solidFill>
                  <a:srgbClr val="000000"/>
                </a:solidFill>
              </a:defRPr>
            </a:pPr>
            <a:r>
              <a:rPr sz="4300">
                <a:solidFill>
                  <a:srgbClr val="546056"/>
                </a:solidFill>
              </a:rPr>
              <a:t>Today there are ____ Baby-Friendly Hospitals in CA. ____ in the US.</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Shape 9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Baby-Friendly Hospitals</a:t>
            </a:r>
          </a:p>
        </p:txBody>
      </p:sp>
      <p:sp>
        <p:nvSpPr>
          <p:cNvPr id="92" name="Shape 92"/>
          <p:cNvSpPr/>
          <p:nvPr>
            <p:ph type="body" idx="1"/>
          </p:nvPr>
        </p:nvSpPr>
        <p:spPr>
          <a:xfrm>
            <a:off x="647700" y="2641600"/>
            <a:ext cx="11709400" cy="6477000"/>
          </a:xfrm>
          <a:prstGeom prst="rect">
            <a:avLst/>
          </a:prstGeom>
        </p:spPr>
        <p:txBody>
          <a:bodyPr/>
          <a:lstStyle/>
          <a:p>
            <a:pPr lvl="0">
              <a:buBlip>
                <a:blip r:embed="rId2"/>
              </a:buBlip>
              <a:defRPr sz="1800">
                <a:solidFill>
                  <a:srgbClr val="000000"/>
                </a:solidFill>
              </a:defRPr>
            </a:pPr>
            <a:r>
              <a:rPr b="1" sz="4300">
                <a:solidFill>
                  <a:srgbClr val="546056"/>
                </a:solidFill>
              </a:rPr>
              <a:t>2013</a:t>
            </a:r>
            <a:r>
              <a:rPr sz="4300">
                <a:solidFill>
                  <a:srgbClr val="546056"/>
                </a:solidFill>
              </a:rPr>
              <a:t> Policy Achievements - Healthcare</a:t>
            </a:r>
            <a:endParaRPr sz="4300">
              <a:solidFill>
                <a:srgbClr val="546056"/>
              </a:solidFill>
            </a:endParaRPr>
          </a:p>
          <a:p>
            <a:pPr lvl="0">
              <a:buBlip>
                <a:blip r:embed="rId2"/>
              </a:buBlip>
              <a:defRPr sz="1800">
                <a:solidFill>
                  <a:srgbClr val="000000"/>
                </a:solidFill>
              </a:defRPr>
            </a:pPr>
            <a:r>
              <a:rPr sz="4300">
                <a:solidFill>
                  <a:srgbClr val="546056"/>
                </a:solidFill>
              </a:rPr>
              <a:t>Gov. Brown has signed SB 402 which requires California hospitals to achieve Baby-Friendly Designation or equivalent by 2025.</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 name="Shape 94"/>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Baby-Friendly </a:t>
            </a:r>
          </a:p>
        </p:txBody>
      </p:sp>
      <p:sp>
        <p:nvSpPr>
          <p:cNvPr id="95" name="Shape 95"/>
          <p:cNvSpPr/>
          <p:nvPr/>
        </p:nvSpPr>
        <p:spPr>
          <a:xfrm>
            <a:off x="445864" y="2451100"/>
            <a:ext cx="12113072" cy="6578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457200">
              <a:defRPr sz="1800">
                <a:solidFill>
                  <a:srgbClr val="000000"/>
                </a:solidFill>
              </a:defRPr>
            </a:pPr>
            <a:r>
              <a:rPr sz="2600">
                <a:solidFill>
                  <a:srgbClr val="616161"/>
                </a:solidFill>
              </a:rPr>
              <a:t>The Ten Steps are endorsed and promoted by the major maternal and child health authorities in the United States, including: </a:t>
            </a:r>
            <a:endParaRPr sz="2600">
              <a:solidFill>
                <a:srgbClr val="616161"/>
              </a:solidFill>
            </a:endParaRPr>
          </a:p>
          <a:p>
            <a:pPr lvl="0" algn="l" defTabSz="457200">
              <a:defRPr sz="1800">
                <a:solidFill>
                  <a:srgbClr val="000000"/>
                </a:solidFill>
              </a:defRPr>
            </a:pPr>
            <a:endParaRPr sz="2600">
              <a:solidFill>
                <a:srgbClr val="616161"/>
              </a:solidFill>
            </a:endParaRPr>
          </a:p>
          <a:p>
            <a:pPr lvl="0" algn="l" defTabSz="457200">
              <a:defRPr sz="1800">
                <a:solidFill>
                  <a:srgbClr val="000000"/>
                </a:solidFill>
              </a:defRPr>
            </a:pPr>
            <a:r>
              <a:rPr sz="2600">
                <a:solidFill>
                  <a:srgbClr val="616161"/>
                </a:solidFill>
              </a:rPr>
              <a:t>    American Academy of Family Physicians</a:t>
            </a:r>
            <a:endParaRPr sz="2600">
              <a:solidFill>
                <a:srgbClr val="616161"/>
              </a:solidFill>
            </a:endParaRPr>
          </a:p>
          <a:p>
            <a:pPr lvl="0" algn="l" defTabSz="457200">
              <a:defRPr sz="1800">
                <a:solidFill>
                  <a:srgbClr val="000000"/>
                </a:solidFill>
              </a:defRPr>
            </a:pPr>
            <a:r>
              <a:rPr sz="2600">
                <a:solidFill>
                  <a:srgbClr val="616161"/>
                </a:solidFill>
              </a:rPr>
              <a:t>    American Academy of Nurses</a:t>
            </a:r>
            <a:endParaRPr sz="2600">
              <a:solidFill>
                <a:srgbClr val="616161"/>
              </a:solidFill>
            </a:endParaRPr>
          </a:p>
          <a:p>
            <a:pPr lvl="0" algn="l" defTabSz="457200">
              <a:defRPr sz="1800">
                <a:solidFill>
                  <a:srgbClr val="000000"/>
                </a:solidFill>
              </a:defRPr>
            </a:pPr>
            <a:r>
              <a:rPr sz="2600">
                <a:solidFill>
                  <a:srgbClr val="616161"/>
                </a:solidFill>
              </a:rPr>
              <a:t>    American Academy of Pediatrics</a:t>
            </a:r>
            <a:endParaRPr sz="2600">
              <a:solidFill>
                <a:srgbClr val="616161"/>
              </a:solidFill>
            </a:endParaRPr>
          </a:p>
          <a:p>
            <a:pPr lvl="0" algn="l" defTabSz="457200">
              <a:defRPr sz="1800">
                <a:solidFill>
                  <a:srgbClr val="000000"/>
                </a:solidFill>
              </a:defRPr>
            </a:pPr>
            <a:r>
              <a:rPr sz="2600">
                <a:solidFill>
                  <a:srgbClr val="616161"/>
                </a:solidFill>
              </a:rPr>
              <a:t>    American College of Nurse-Midwives</a:t>
            </a:r>
            <a:endParaRPr sz="2600">
              <a:solidFill>
                <a:srgbClr val="616161"/>
              </a:solidFill>
            </a:endParaRPr>
          </a:p>
          <a:p>
            <a:pPr lvl="0" algn="l" defTabSz="457200">
              <a:defRPr sz="1800">
                <a:solidFill>
                  <a:srgbClr val="000000"/>
                </a:solidFill>
              </a:defRPr>
            </a:pPr>
            <a:r>
              <a:rPr sz="2600">
                <a:solidFill>
                  <a:srgbClr val="616161"/>
                </a:solidFill>
              </a:rPr>
              <a:t>    Academy of Breastfeeding Medicine</a:t>
            </a:r>
            <a:endParaRPr sz="2600">
              <a:solidFill>
                <a:srgbClr val="616161"/>
              </a:solidFill>
            </a:endParaRPr>
          </a:p>
          <a:p>
            <a:pPr lvl="0" algn="l" defTabSz="457200">
              <a:defRPr sz="1800">
                <a:solidFill>
                  <a:srgbClr val="000000"/>
                </a:solidFill>
              </a:defRPr>
            </a:pPr>
            <a:r>
              <a:rPr sz="2600">
                <a:solidFill>
                  <a:srgbClr val="616161"/>
                </a:solidFill>
              </a:rPr>
              <a:t>    Academy of Nutrition and Dietetics</a:t>
            </a:r>
            <a:endParaRPr sz="2600">
              <a:solidFill>
                <a:srgbClr val="616161"/>
              </a:solidFill>
            </a:endParaRPr>
          </a:p>
          <a:p>
            <a:pPr lvl="0" algn="l" defTabSz="457200">
              <a:defRPr sz="1800">
                <a:solidFill>
                  <a:srgbClr val="000000"/>
                </a:solidFill>
              </a:defRPr>
            </a:pPr>
            <a:r>
              <a:rPr sz="2600">
                <a:solidFill>
                  <a:srgbClr val="616161"/>
                </a:solidFill>
              </a:rPr>
              <a:t>    Association of Women's Health, Obstetric and Neonatal Nurses (AWHONN)</a:t>
            </a:r>
            <a:endParaRPr sz="2600">
              <a:solidFill>
                <a:srgbClr val="616161"/>
              </a:solidFill>
            </a:endParaRPr>
          </a:p>
          <a:p>
            <a:pPr lvl="0" algn="l" defTabSz="457200">
              <a:defRPr sz="1800">
                <a:solidFill>
                  <a:srgbClr val="000000"/>
                </a:solidFill>
              </a:defRPr>
            </a:pPr>
            <a:r>
              <a:rPr sz="2600">
                <a:solidFill>
                  <a:srgbClr val="616161"/>
                </a:solidFill>
              </a:rPr>
              <a:t>    Centers for Disease Control and Prevention (CDC)</a:t>
            </a:r>
            <a:endParaRPr sz="2600">
              <a:solidFill>
                <a:srgbClr val="616161"/>
              </a:solidFill>
            </a:endParaRPr>
          </a:p>
          <a:p>
            <a:pPr lvl="0" algn="l" defTabSz="457200">
              <a:defRPr sz="1800">
                <a:solidFill>
                  <a:srgbClr val="000000"/>
                </a:solidFill>
              </a:defRPr>
            </a:pPr>
            <a:r>
              <a:rPr sz="2600">
                <a:solidFill>
                  <a:srgbClr val="616161"/>
                </a:solidFill>
              </a:rPr>
              <a:t>    National WIC Association</a:t>
            </a:r>
            <a:endParaRPr sz="2600">
              <a:solidFill>
                <a:srgbClr val="616161"/>
              </a:solidFill>
            </a:endParaRPr>
          </a:p>
          <a:p>
            <a:pPr lvl="0" algn="l" defTabSz="457200">
              <a:defRPr sz="1800">
                <a:solidFill>
                  <a:srgbClr val="000000"/>
                </a:solidFill>
              </a:defRPr>
            </a:pPr>
            <a:r>
              <a:rPr sz="2600">
                <a:solidFill>
                  <a:srgbClr val="616161"/>
                </a:solidFill>
              </a:rPr>
              <a:t>    U.S. Breastfeeding Committee (USBC)</a:t>
            </a:r>
            <a:endParaRPr sz="2600">
              <a:solidFill>
                <a:srgbClr val="616161"/>
              </a:solidFill>
            </a:endParaRPr>
          </a:p>
          <a:p>
            <a:pPr lvl="0" algn="l" defTabSz="457200">
              <a:defRPr sz="1800">
                <a:solidFill>
                  <a:srgbClr val="000000"/>
                </a:solidFill>
              </a:defRPr>
            </a:pPr>
            <a:r>
              <a:rPr sz="2600">
                <a:solidFill>
                  <a:srgbClr val="616161"/>
                </a:solidFill>
              </a:rPr>
              <a:t>    U.S. Preventive Services Task Force</a:t>
            </a:r>
            <a:endParaRPr sz="2600">
              <a:solidFill>
                <a:srgbClr val="616161"/>
              </a:solidFill>
            </a:endParaRPr>
          </a:p>
          <a:p>
            <a:pPr lvl="0" algn="l" defTabSz="457200">
              <a:defRPr sz="1800">
                <a:solidFill>
                  <a:srgbClr val="000000"/>
                </a:solidFill>
              </a:defRPr>
            </a:pPr>
            <a:r>
              <a:rPr sz="2600">
                <a:solidFill>
                  <a:srgbClr val="616161"/>
                </a:solidFill>
              </a:rPr>
              <a:t>    U.S. Surgeon General</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 name=""/>
          <p:cNvPicPr/>
          <p:nvPr/>
        </p:nvPicPr>
        <p:blipFill>
          <a:blip r:embed="rId2">
            <a:extLst/>
          </a:blip>
          <a:stretch>
            <a:fillRect/>
          </a:stretch>
        </p:blipFill>
        <p:spPr>
          <a:xfrm>
            <a:off x="793750" y="723900"/>
            <a:ext cx="5880100" cy="4267200"/>
          </a:xfrm>
          <a:prstGeom prst="rect">
            <a:avLst/>
          </a:prstGeom>
        </p:spPr>
      </p:pic>
      <p:pic>
        <p:nvPicPr>
          <p:cNvPr id="39" name=""/>
          <p:cNvPicPr/>
          <p:nvPr/>
        </p:nvPicPr>
        <p:blipFill>
          <a:blip r:embed="rId3">
            <a:extLst/>
          </a:blip>
          <a:stretch>
            <a:fillRect/>
          </a:stretch>
        </p:blipFill>
        <p:spPr>
          <a:xfrm>
            <a:off x="793750" y="4984750"/>
            <a:ext cx="5880100" cy="4267200"/>
          </a:xfrm>
          <a:prstGeom prst="rect">
            <a:avLst/>
          </a:prstGeom>
        </p:spPr>
      </p:pic>
      <p:pic>
        <p:nvPicPr>
          <p:cNvPr id="40" name="IMG_7535.jpg"/>
          <p:cNvPicPr/>
          <p:nvPr/>
        </p:nvPicPr>
        <p:blipFill>
          <a:blip r:embed="rId4">
            <a:extLst/>
          </a:blip>
          <a:stretch>
            <a:fillRect/>
          </a:stretch>
        </p:blipFill>
        <p:spPr>
          <a:xfrm>
            <a:off x="7287182" y="1197808"/>
            <a:ext cx="4905322" cy="7357984"/>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Mother-Friendly Childbirth Initiative (MFCI)</a:t>
            </a:r>
          </a:p>
        </p:txBody>
      </p:sp>
      <p:sp>
        <p:nvSpPr>
          <p:cNvPr id="98" name="Shape 98"/>
          <p:cNvSpPr/>
          <p:nvPr>
            <p:ph type="body" idx="1"/>
          </p:nvPr>
        </p:nvSpPr>
        <p:spPr>
          <a:prstGeom prst="rect">
            <a:avLst/>
          </a:prstGeom>
        </p:spPr>
        <p:txBody>
          <a:bodyPr/>
          <a:lstStyle/>
          <a:p>
            <a:pPr lvl="0" marL="368045" indent="-368045" defTabSz="403097">
              <a:spcBef>
                <a:spcPts val="2800"/>
              </a:spcBef>
              <a:buBlip>
                <a:blip r:embed="rId2"/>
              </a:buBlip>
              <a:defRPr sz="1800">
                <a:solidFill>
                  <a:srgbClr val="000000"/>
                </a:solidFill>
              </a:defRPr>
            </a:pPr>
            <a:r>
              <a:rPr sz="2967">
                <a:solidFill>
                  <a:srgbClr val="546056"/>
                </a:solidFill>
              </a:rPr>
              <a:t>Drafted in 1996, evidence based consensus document </a:t>
            </a:r>
            <a:endParaRPr sz="2967">
              <a:solidFill>
                <a:srgbClr val="546056"/>
              </a:solidFill>
            </a:endParaRPr>
          </a:p>
          <a:p>
            <a:pPr lvl="0" marL="368045" indent="-368045" defTabSz="403097">
              <a:spcBef>
                <a:spcPts val="2800"/>
              </a:spcBef>
              <a:buBlip>
                <a:blip r:embed="rId2"/>
              </a:buBlip>
              <a:defRPr sz="1800">
                <a:solidFill>
                  <a:srgbClr val="000000"/>
                </a:solidFill>
              </a:defRPr>
            </a:pPr>
            <a:r>
              <a:rPr sz="2967">
                <a:solidFill>
                  <a:srgbClr val="546056"/>
                </a:solidFill>
              </a:rPr>
              <a:t>2006 the Coalition for Improving Maternity Services (CIMS) Expert Work Group conducted a systematic review of the evidence</a:t>
            </a:r>
            <a:endParaRPr sz="2967">
              <a:solidFill>
                <a:srgbClr val="546056"/>
              </a:solidFill>
            </a:endParaRPr>
          </a:p>
          <a:p>
            <a:pPr lvl="0" marL="368045" indent="-368045" defTabSz="403097">
              <a:spcBef>
                <a:spcPts val="2800"/>
              </a:spcBef>
              <a:buBlip>
                <a:blip r:embed="rId2"/>
              </a:buBlip>
              <a:defRPr sz="1800">
                <a:solidFill>
                  <a:srgbClr val="000000"/>
                </a:solidFill>
              </a:defRPr>
            </a:pPr>
            <a:r>
              <a:rPr sz="2967">
                <a:solidFill>
                  <a:srgbClr val="546056"/>
                </a:solidFill>
              </a:rPr>
              <a:t>2007 their work confirmed the validity of the MFCI and was published in the Journal of Perinatal Education: Advancing Normal Birth.</a:t>
            </a:r>
            <a:endParaRPr sz="2967">
              <a:solidFill>
                <a:srgbClr val="546056"/>
              </a:solidFill>
            </a:endParaRPr>
          </a:p>
          <a:p>
            <a:pPr lvl="0" marL="368045" indent="-368045" defTabSz="403097">
              <a:spcBef>
                <a:spcPts val="2800"/>
              </a:spcBef>
              <a:buBlip>
                <a:blip r:embed="rId2"/>
              </a:buBlip>
              <a:defRPr sz="1800">
                <a:solidFill>
                  <a:srgbClr val="000000"/>
                </a:solidFill>
              </a:defRPr>
            </a:pPr>
            <a:r>
              <a:rPr sz="2967">
                <a:solidFill>
                  <a:srgbClr val="546056"/>
                </a:solidFill>
              </a:rPr>
              <a:t>The MFCI later served as the basis of the global initiative, the International Mother-Baby Childbirth Initiative (IMBCI) created with technical advisory help from leading national and international organizations including WHO and UNICEF.</a:t>
            </a:r>
          </a:p>
        </p:txBody>
      </p:sp>
      <p:pic>
        <p:nvPicPr>
          <p:cNvPr id="99" name="pasted-image.png"/>
          <p:cNvPicPr/>
          <p:nvPr/>
        </p:nvPicPr>
        <p:blipFill>
          <a:blip r:embed="rId3">
            <a:extLst/>
          </a:blip>
          <a:stretch>
            <a:fillRect/>
          </a:stretch>
        </p:blipFill>
        <p:spPr>
          <a:xfrm>
            <a:off x="10220230" y="152400"/>
            <a:ext cx="2213070" cy="2032000"/>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MFCI Benefits</a:t>
            </a:r>
          </a:p>
        </p:txBody>
      </p:sp>
      <p:sp>
        <p:nvSpPr>
          <p:cNvPr id="102" name="Shape 102"/>
          <p:cNvSpPr/>
          <p:nvPr>
            <p:ph type="body" idx="1"/>
          </p:nvPr>
        </p:nvSpPr>
        <p:spPr>
          <a:prstGeom prst="rect">
            <a:avLst/>
          </a:prstGeom>
        </p:spPr>
        <p:txBody>
          <a:bodyPr/>
          <a:lstStyle/>
          <a:p>
            <a:pPr lvl="0" marL="394715" indent="-394715" defTabSz="432308">
              <a:spcBef>
                <a:spcPts val="3100"/>
              </a:spcBef>
              <a:buBlip>
                <a:blip r:embed="rId2"/>
              </a:buBlip>
              <a:defRPr sz="1800">
                <a:solidFill>
                  <a:srgbClr val="000000"/>
                </a:solidFill>
              </a:defRPr>
            </a:pPr>
            <a:r>
              <a:rPr sz="3182">
                <a:solidFill>
                  <a:srgbClr val="546056"/>
                </a:solidFill>
              </a:rPr>
              <a:t>Lower rates of maternal and neonatal morbidity and mortality</a:t>
            </a:r>
            <a:endParaRPr sz="3182">
              <a:solidFill>
                <a:srgbClr val="546056"/>
              </a:solidFill>
            </a:endParaRPr>
          </a:p>
          <a:p>
            <a:pPr lvl="0" marL="394715" indent="-394715" defTabSz="432308">
              <a:spcBef>
                <a:spcPts val="3100"/>
              </a:spcBef>
              <a:buBlip>
                <a:blip r:embed="rId2"/>
              </a:buBlip>
              <a:defRPr sz="1800">
                <a:solidFill>
                  <a:srgbClr val="000000"/>
                </a:solidFill>
              </a:defRPr>
            </a:pPr>
            <a:r>
              <a:rPr b="1" sz="3182">
                <a:solidFill>
                  <a:srgbClr val="546056"/>
                </a:solidFill>
              </a:rPr>
              <a:t>Higher breastfeeding rates</a:t>
            </a:r>
            <a:endParaRPr b="1" sz="3182">
              <a:solidFill>
                <a:srgbClr val="546056"/>
              </a:solidFill>
            </a:endParaRPr>
          </a:p>
          <a:p>
            <a:pPr lvl="0" marL="394715" indent="-394715" defTabSz="432308">
              <a:spcBef>
                <a:spcPts val="3100"/>
              </a:spcBef>
              <a:buBlip>
                <a:blip r:embed="rId2"/>
              </a:buBlip>
              <a:defRPr sz="1800">
                <a:solidFill>
                  <a:srgbClr val="000000"/>
                </a:solidFill>
              </a:defRPr>
            </a:pPr>
            <a:r>
              <a:rPr sz="3182">
                <a:solidFill>
                  <a:srgbClr val="546056"/>
                </a:solidFill>
              </a:rPr>
              <a:t>Increased health benefits for infants </a:t>
            </a:r>
            <a:endParaRPr sz="3182">
              <a:solidFill>
                <a:srgbClr val="546056"/>
              </a:solidFill>
            </a:endParaRPr>
          </a:p>
          <a:p>
            <a:pPr lvl="0" marL="394715" indent="-394715" defTabSz="432308">
              <a:spcBef>
                <a:spcPts val="3100"/>
              </a:spcBef>
              <a:buBlip>
                <a:blip r:embed="rId2"/>
              </a:buBlip>
              <a:defRPr sz="1800">
                <a:solidFill>
                  <a:srgbClr val="000000"/>
                </a:solidFill>
              </a:defRPr>
            </a:pPr>
            <a:r>
              <a:rPr sz="3182">
                <a:solidFill>
                  <a:srgbClr val="546056"/>
                </a:solidFill>
              </a:rPr>
              <a:t>Increased opportunity for matronal-infant attachment </a:t>
            </a:r>
            <a:endParaRPr sz="3182">
              <a:solidFill>
                <a:srgbClr val="546056"/>
              </a:solidFill>
            </a:endParaRPr>
          </a:p>
          <a:p>
            <a:pPr lvl="0" marL="394715" indent="-394715" defTabSz="432308">
              <a:spcBef>
                <a:spcPts val="3100"/>
              </a:spcBef>
              <a:buBlip>
                <a:blip r:embed="rId2"/>
              </a:buBlip>
              <a:defRPr sz="1800">
                <a:solidFill>
                  <a:srgbClr val="000000"/>
                </a:solidFill>
              </a:defRPr>
            </a:pPr>
            <a:r>
              <a:rPr sz="3182">
                <a:solidFill>
                  <a:srgbClr val="546056"/>
                </a:solidFill>
              </a:rPr>
              <a:t>Reduced rate of postpartum complications and re-hospitalization</a:t>
            </a:r>
            <a:endParaRPr sz="3182">
              <a:solidFill>
                <a:srgbClr val="546056"/>
              </a:solidFill>
            </a:endParaRPr>
          </a:p>
          <a:p>
            <a:pPr lvl="0" marL="394715" indent="-394715" defTabSz="432308">
              <a:spcBef>
                <a:spcPts val="3100"/>
              </a:spcBef>
              <a:buBlip>
                <a:blip r:embed="rId2"/>
              </a:buBlip>
              <a:defRPr sz="1800">
                <a:solidFill>
                  <a:srgbClr val="000000"/>
                </a:solidFill>
              </a:defRPr>
            </a:pPr>
            <a:r>
              <a:rPr sz="3182">
                <a:solidFill>
                  <a:srgbClr val="546056"/>
                </a:solidFill>
              </a:rPr>
              <a:t>Higher likelihood of positive mental health and early parenting</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4" name=""/>
          <p:cNvPicPr/>
          <p:nvPr/>
        </p:nvPicPr>
        <p:blipFill>
          <a:blip r:embed="rId2">
            <a:extLst/>
          </a:blip>
          <a:stretch>
            <a:fillRect/>
          </a:stretch>
        </p:blipFill>
        <p:spPr>
          <a:xfrm>
            <a:off x="6705600" y="2578100"/>
            <a:ext cx="5702301" cy="6578601"/>
          </a:xfrm>
          <a:prstGeom prst="rect">
            <a:avLst/>
          </a:prstGeom>
        </p:spPr>
      </p:pic>
      <p:sp>
        <p:nvSpPr>
          <p:cNvPr id="105" name="Shape 105"/>
          <p:cNvSpPr/>
          <p:nvPr>
            <p:ph type="title"/>
          </p:nvPr>
        </p:nvSpPr>
        <p:spPr>
          <a:prstGeom prst="rect">
            <a:avLst/>
          </a:prstGeom>
        </p:spPr>
        <p:txBody>
          <a:bodyPr/>
          <a:lstStyle>
            <a:lvl1pPr defTabSz="479044">
              <a:defRPr sz="5740"/>
            </a:lvl1pPr>
          </a:lstStyle>
          <a:p>
            <a:pPr lvl="0">
              <a:defRPr sz="1800">
                <a:solidFill>
                  <a:srgbClr val="000000"/>
                </a:solidFill>
              </a:defRPr>
            </a:pPr>
            <a:r>
              <a:rPr sz="5740">
                <a:solidFill>
                  <a:srgbClr val="FFFFFF">
                    <a:alpha val="95000"/>
                  </a:srgbClr>
                </a:solidFill>
              </a:rPr>
              <a:t>Philosophical Cornerstones of the MFCI</a:t>
            </a:r>
          </a:p>
        </p:txBody>
      </p:sp>
      <p:sp>
        <p:nvSpPr>
          <p:cNvPr id="106" name="Shape 106"/>
          <p:cNvSpPr/>
          <p:nvPr>
            <p:ph type="body" idx="1"/>
          </p:nvPr>
        </p:nvSpPr>
        <p:spPr>
          <a:prstGeom prst="rect">
            <a:avLst/>
          </a:prstGeom>
        </p:spPr>
        <p:txBody>
          <a:bodyPr/>
          <a:lstStyle/>
          <a:p>
            <a:pPr lvl="0">
              <a:buBlip>
                <a:blip r:embed="rId3"/>
              </a:buBlip>
              <a:defRPr sz="1800">
                <a:solidFill>
                  <a:srgbClr val="000000"/>
                </a:solidFill>
              </a:defRPr>
            </a:pPr>
            <a:r>
              <a:rPr sz="3200">
                <a:solidFill>
                  <a:srgbClr val="546056"/>
                </a:solidFill>
              </a:rPr>
              <a:t>Normalcy of the Birthing Process</a:t>
            </a:r>
            <a:endParaRPr sz="3200">
              <a:solidFill>
                <a:srgbClr val="546056"/>
              </a:solidFill>
            </a:endParaRPr>
          </a:p>
          <a:p>
            <a:pPr lvl="0">
              <a:buBlip>
                <a:blip r:embed="rId3"/>
              </a:buBlip>
              <a:defRPr sz="1800">
                <a:solidFill>
                  <a:srgbClr val="000000"/>
                </a:solidFill>
              </a:defRPr>
            </a:pPr>
            <a:r>
              <a:rPr sz="3200">
                <a:solidFill>
                  <a:srgbClr val="546056"/>
                </a:solidFill>
              </a:rPr>
              <a:t>Empowerment</a:t>
            </a:r>
            <a:endParaRPr sz="3200">
              <a:solidFill>
                <a:srgbClr val="546056"/>
              </a:solidFill>
            </a:endParaRPr>
          </a:p>
          <a:p>
            <a:pPr lvl="0">
              <a:buBlip>
                <a:blip r:embed="rId3"/>
              </a:buBlip>
              <a:defRPr sz="1800">
                <a:solidFill>
                  <a:srgbClr val="000000"/>
                </a:solidFill>
              </a:defRPr>
            </a:pPr>
            <a:r>
              <a:rPr sz="3200">
                <a:solidFill>
                  <a:srgbClr val="546056"/>
                </a:solidFill>
              </a:rPr>
              <a:t>Autonomy</a:t>
            </a:r>
            <a:endParaRPr sz="3200">
              <a:solidFill>
                <a:srgbClr val="546056"/>
              </a:solidFill>
            </a:endParaRPr>
          </a:p>
          <a:p>
            <a:pPr lvl="0">
              <a:buBlip>
                <a:blip r:embed="rId3"/>
              </a:buBlip>
              <a:defRPr sz="1800">
                <a:solidFill>
                  <a:srgbClr val="000000"/>
                </a:solidFill>
              </a:defRPr>
            </a:pPr>
            <a:r>
              <a:rPr sz="3200">
                <a:solidFill>
                  <a:srgbClr val="546056"/>
                </a:solidFill>
              </a:rPr>
              <a:t>Do No Harm</a:t>
            </a:r>
            <a:endParaRPr sz="3200">
              <a:solidFill>
                <a:srgbClr val="546056"/>
              </a:solidFill>
            </a:endParaRPr>
          </a:p>
          <a:p>
            <a:pPr lvl="0">
              <a:buBlip>
                <a:blip r:embed="rId3"/>
              </a:buBlip>
              <a:defRPr sz="1800">
                <a:solidFill>
                  <a:srgbClr val="000000"/>
                </a:solidFill>
              </a:defRPr>
            </a:pPr>
            <a:r>
              <a:rPr sz="3200">
                <a:solidFill>
                  <a:srgbClr val="546056"/>
                </a:solidFill>
              </a:rPr>
              <a:t>Responsibility (accountability)</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body" idx="1"/>
          </p:nvPr>
        </p:nvSpPr>
        <p:spPr>
          <a:prstGeom prst="rect">
            <a:avLst/>
          </a:prstGeom>
        </p:spPr>
        <p:txBody>
          <a:bodyPr/>
          <a:lstStyle/>
          <a:p>
            <a:pPr lvl="0">
              <a:buBlip>
                <a:blip r:embed="rId2"/>
              </a:buBlip>
              <a:defRPr sz="1800">
                <a:solidFill>
                  <a:srgbClr val="000000"/>
                </a:solidFill>
              </a:defRPr>
            </a:pPr>
            <a:r>
              <a:rPr sz="4300">
                <a:solidFill>
                  <a:srgbClr val="546056"/>
                </a:solidFill>
              </a:rPr>
              <a:t>In 2011 The Journal of Obstetric, Gynecologic, and Newborn Nursing published </a:t>
            </a:r>
            <a:r>
              <a:rPr i="1" sz="4300">
                <a:solidFill>
                  <a:srgbClr val="546056"/>
                </a:solidFill>
              </a:rPr>
              <a:t>Quality Patient Care in Labor and Delivery: A Call to Action.</a:t>
            </a:r>
            <a:endParaRPr i="1" sz="4300">
              <a:solidFill>
                <a:srgbClr val="546056"/>
              </a:solidFill>
            </a:endParaRPr>
          </a:p>
          <a:p>
            <a:pPr lvl="0">
              <a:buBlip>
                <a:blip r:embed="rId2"/>
              </a:buBlip>
              <a:defRPr sz="1800">
                <a:solidFill>
                  <a:srgbClr val="000000"/>
                </a:solidFill>
              </a:defRPr>
            </a:pPr>
            <a:r>
              <a:rPr sz="4300">
                <a:solidFill>
                  <a:srgbClr val="546056"/>
                </a:solidFill>
              </a:rPr>
              <a:t>This document, which reflects the philosophical cornerstones of the MFCI, was endorsed by 7 leading US maternity care professional associations…</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body" idx="1"/>
          </p:nvPr>
        </p:nvSpPr>
        <p:spPr>
          <a:prstGeom prst="rect">
            <a:avLst/>
          </a:prstGeom>
        </p:spPr>
        <p:txBody>
          <a:bodyPr/>
          <a:lstStyle/>
          <a:p>
            <a:pPr lvl="0" marL="458723" indent="-458723" defTabSz="502412">
              <a:spcBef>
                <a:spcPts val="3600"/>
              </a:spcBef>
              <a:buBlip>
                <a:blip r:embed="rId2"/>
              </a:buBlip>
              <a:defRPr sz="1800">
                <a:solidFill>
                  <a:srgbClr val="000000"/>
                </a:solidFill>
              </a:defRPr>
            </a:pPr>
            <a:r>
              <a:rPr sz="3698">
                <a:solidFill>
                  <a:srgbClr val="546056"/>
                </a:solidFill>
              </a:rPr>
              <a:t>American College of Obstetricians and Gynecologists</a:t>
            </a:r>
            <a:endParaRPr sz="3698">
              <a:solidFill>
                <a:srgbClr val="546056"/>
              </a:solidFill>
            </a:endParaRPr>
          </a:p>
          <a:p>
            <a:pPr lvl="0" marL="458723" indent="-458723" defTabSz="502412">
              <a:spcBef>
                <a:spcPts val="3600"/>
              </a:spcBef>
              <a:buBlip>
                <a:blip r:embed="rId2"/>
              </a:buBlip>
              <a:defRPr sz="1800">
                <a:solidFill>
                  <a:srgbClr val="000000"/>
                </a:solidFill>
              </a:defRPr>
            </a:pPr>
            <a:r>
              <a:rPr b="1" sz="3698">
                <a:solidFill>
                  <a:srgbClr val="546056"/>
                </a:solidFill>
              </a:rPr>
              <a:t>Association of Woman’s Health, Obstetric and Neonatal Nurses (AWHONN)</a:t>
            </a:r>
            <a:endParaRPr b="1" sz="3698">
              <a:solidFill>
                <a:srgbClr val="546056"/>
              </a:solidFill>
            </a:endParaRPr>
          </a:p>
          <a:p>
            <a:pPr lvl="0" marL="458723" indent="-458723" defTabSz="502412">
              <a:spcBef>
                <a:spcPts val="3600"/>
              </a:spcBef>
              <a:buBlip>
                <a:blip r:embed="rId2"/>
              </a:buBlip>
              <a:defRPr sz="1800">
                <a:solidFill>
                  <a:srgbClr val="000000"/>
                </a:solidFill>
              </a:defRPr>
            </a:pPr>
            <a:r>
              <a:rPr b="1" sz="3698">
                <a:solidFill>
                  <a:srgbClr val="546056"/>
                </a:solidFill>
              </a:rPr>
              <a:t>American College of Nurse Midwives</a:t>
            </a:r>
            <a:endParaRPr b="1" sz="3698">
              <a:solidFill>
                <a:srgbClr val="546056"/>
              </a:solidFill>
            </a:endParaRPr>
          </a:p>
          <a:p>
            <a:pPr lvl="0" marL="458723" indent="-458723" defTabSz="502412">
              <a:spcBef>
                <a:spcPts val="3600"/>
              </a:spcBef>
              <a:buBlip>
                <a:blip r:embed="rId2"/>
              </a:buBlip>
              <a:defRPr sz="1800">
                <a:solidFill>
                  <a:srgbClr val="000000"/>
                </a:solidFill>
              </a:defRPr>
            </a:pPr>
            <a:r>
              <a:rPr b="1" sz="3698">
                <a:solidFill>
                  <a:srgbClr val="546056"/>
                </a:solidFill>
              </a:rPr>
              <a:t>American Academy of Family Physicians</a:t>
            </a:r>
            <a:endParaRPr b="1" sz="3698">
              <a:solidFill>
                <a:srgbClr val="546056"/>
              </a:solidFill>
            </a:endParaRPr>
          </a:p>
          <a:p>
            <a:pPr lvl="0" marL="458723" indent="-458723" defTabSz="502412">
              <a:spcBef>
                <a:spcPts val="3600"/>
              </a:spcBef>
              <a:buBlip>
                <a:blip r:embed="rId2"/>
              </a:buBlip>
              <a:defRPr sz="1800">
                <a:solidFill>
                  <a:srgbClr val="000000"/>
                </a:solidFill>
              </a:defRPr>
            </a:pPr>
            <a:r>
              <a:rPr b="1" sz="3698">
                <a:solidFill>
                  <a:srgbClr val="546056"/>
                </a:solidFill>
              </a:rPr>
              <a:t>American Academy of Pediatrics</a:t>
            </a:r>
            <a:endParaRPr b="1" sz="3698">
              <a:solidFill>
                <a:srgbClr val="546056"/>
              </a:solidFill>
            </a:endParaRPr>
          </a:p>
          <a:p>
            <a:pPr lvl="0" marL="458723" indent="-458723" defTabSz="502412">
              <a:spcBef>
                <a:spcPts val="3600"/>
              </a:spcBef>
              <a:buBlip>
                <a:blip r:embed="rId2"/>
              </a:buBlip>
              <a:defRPr sz="1800">
                <a:solidFill>
                  <a:srgbClr val="000000"/>
                </a:solidFill>
              </a:defRPr>
            </a:pPr>
            <a:r>
              <a:rPr sz="3698">
                <a:solidFill>
                  <a:srgbClr val="546056"/>
                </a:solidFill>
              </a:rPr>
              <a:t>American College of Osteopathic Obstetricians and Gynecologists</a:t>
            </a:r>
            <a:endParaRPr sz="3698">
              <a:solidFill>
                <a:srgbClr val="546056"/>
              </a:solidFill>
            </a:endParaRPr>
          </a:p>
          <a:p>
            <a:pPr lvl="0" marL="458723" indent="-458723" defTabSz="502412">
              <a:spcBef>
                <a:spcPts val="3600"/>
              </a:spcBef>
              <a:buBlip>
                <a:blip r:embed="rId2"/>
              </a:buBlip>
              <a:defRPr sz="1800">
                <a:solidFill>
                  <a:srgbClr val="000000"/>
                </a:solidFill>
              </a:defRPr>
            </a:pPr>
            <a:r>
              <a:rPr sz="3698">
                <a:solidFill>
                  <a:srgbClr val="546056"/>
                </a:solidFill>
              </a:rPr>
              <a:t>Society for Maternal-Fetal Medicine</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Why Do I Care?</a:t>
            </a:r>
          </a:p>
        </p:txBody>
      </p:sp>
      <p:sp>
        <p:nvSpPr>
          <p:cNvPr id="113" name="Shape 113"/>
          <p:cNvSpPr/>
          <p:nvPr>
            <p:ph type="body" idx="1"/>
          </p:nvPr>
        </p:nvSpPr>
        <p:spPr>
          <a:prstGeom prst="rect">
            <a:avLst/>
          </a:prstGeom>
        </p:spPr>
        <p:txBody>
          <a:bodyPr/>
          <a:lstStyle/>
          <a:p>
            <a:pPr lvl="0" marL="512063" indent="-512063" defTabSz="560831">
              <a:spcBef>
                <a:spcPts val="4000"/>
              </a:spcBef>
              <a:buBlip>
                <a:blip r:embed="rId2"/>
              </a:buBlip>
              <a:defRPr sz="1800">
                <a:solidFill>
                  <a:srgbClr val="000000"/>
                </a:solidFill>
              </a:defRPr>
            </a:pPr>
            <a:r>
              <a:rPr sz="4128">
                <a:solidFill>
                  <a:srgbClr val="546056"/>
                </a:solidFill>
              </a:rPr>
              <a:t>This is the other half of the equation.</a:t>
            </a:r>
            <a:endParaRPr sz="4128">
              <a:solidFill>
                <a:srgbClr val="546056"/>
              </a:solidFill>
            </a:endParaRPr>
          </a:p>
          <a:p>
            <a:pPr lvl="0" marL="512063" indent="-512063" defTabSz="560831">
              <a:spcBef>
                <a:spcPts val="4000"/>
              </a:spcBef>
              <a:buBlip>
                <a:blip r:embed="rId2"/>
              </a:buBlip>
              <a:defRPr sz="1800">
                <a:solidFill>
                  <a:srgbClr val="000000"/>
                </a:solidFill>
              </a:defRPr>
            </a:pPr>
            <a:r>
              <a:rPr sz="4128">
                <a:solidFill>
                  <a:srgbClr val="546056"/>
                </a:solidFill>
              </a:rPr>
              <a:t>This is the future of maternity care.</a:t>
            </a:r>
            <a:endParaRPr sz="4128">
              <a:solidFill>
                <a:srgbClr val="546056"/>
              </a:solidFill>
            </a:endParaRPr>
          </a:p>
          <a:p>
            <a:pPr lvl="0" marL="512063" indent="-512063" defTabSz="560831">
              <a:spcBef>
                <a:spcPts val="4000"/>
              </a:spcBef>
              <a:buBlip>
                <a:blip r:embed="rId2"/>
              </a:buBlip>
              <a:defRPr sz="1800">
                <a:solidFill>
                  <a:srgbClr val="000000"/>
                </a:solidFill>
              </a:defRPr>
            </a:pPr>
            <a:r>
              <a:rPr sz="4128">
                <a:solidFill>
                  <a:srgbClr val="546056"/>
                </a:solidFill>
              </a:rPr>
              <a:t>Woman want (and deserve) evidence based practice.</a:t>
            </a:r>
            <a:endParaRPr sz="4128">
              <a:solidFill>
                <a:srgbClr val="546056"/>
              </a:solidFill>
            </a:endParaRPr>
          </a:p>
          <a:p>
            <a:pPr lvl="0" marL="512063" indent="-512063" defTabSz="560831">
              <a:spcBef>
                <a:spcPts val="4000"/>
              </a:spcBef>
              <a:buBlip>
                <a:blip r:embed="rId2"/>
              </a:buBlip>
              <a:defRPr sz="1800">
                <a:solidFill>
                  <a:srgbClr val="000000"/>
                </a:solidFill>
              </a:defRPr>
            </a:pPr>
            <a:r>
              <a:rPr sz="4128">
                <a:solidFill>
                  <a:srgbClr val="546056"/>
                </a:solidFill>
              </a:rPr>
              <a:t>If we start moving this direction, even just one step at a time, we could become leaders in Maternity care.</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5" name=""/>
          <p:cNvPicPr/>
          <p:nvPr/>
        </p:nvPicPr>
        <p:blipFill>
          <a:blip r:embed="rId2">
            <a:extLst/>
          </a:blip>
          <a:stretch>
            <a:fillRect/>
          </a:stretch>
        </p:blipFill>
        <p:spPr>
          <a:xfrm>
            <a:off x="6711950" y="2578100"/>
            <a:ext cx="5702300" cy="6578600"/>
          </a:xfrm>
          <a:prstGeom prst="rect">
            <a:avLst/>
          </a:prstGeom>
        </p:spPr>
      </p:pic>
      <p:sp>
        <p:nvSpPr>
          <p:cNvPr id="116" name="Shape 116"/>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What can I do?</a:t>
            </a:r>
          </a:p>
        </p:txBody>
      </p:sp>
      <p:sp>
        <p:nvSpPr>
          <p:cNvPr id="117" name="Shape 117"/>
          <p:cNvSpPr/>
          <p:nvPr>
            <p:ph type="body" idx="1"/>
          </p:nvPr>
        </p:nvSpPr>
        <p:spPr>
          <a:prstGeom prst="rect">
            <a:avLst/>
          </a:prstGeom>
        </p:spPr>
        <p:txBody>
          <a:bodyPr/>
          <a:lstStyle/>
          <a:p>
            <a:pPr lvl="0" marL="334645" indent="-334645" defTabSz="496570">
              <a:spcBef>
                <a:spcPts val="2000"/>
              </a:spcBef>
              <a:buBlip>
                <a:blip r:embed="rId3"/>
              </a:buBlip>
              <a:defRPr sz="1800">
                <a:solidFill>
                  <a:srgbClr val="000000"/>
                </a:solidFill>
              </a:defRPr>
            </a:pPr>
            <a:r>
              <a:rPr sz="2720">
                <a:solidFill>
                  <a:srgbClr val="546056"/>
                </a:solidFill>
              </a:rPr>
              <a:t>Look up the Coalition for Improving Maternity Services </a:t>
            </a:r>
            <a:endParaRPr sz="2720">
              <a:solidFill>
                <a:srgbClr val="546056"/>
              </a:solidFill>
            </a:endParaRPr>
          </a:p>
          <a:p>
            <a:pPr lvl="1" marL="669290" indent="-334645" defTabSz="496570">
              <a:spcBef>
                <a:spcPts val="2000"/>
              </a:spcBef>
              <a:buBlip>
                <a:blip r:embed="rId3"/>
              </a:buBlip>
              <a:defRPr sz="1800">
                <a:solidFill>
                  <a:srgbClr val="000000"/>
                </a:solidFill>
              </a:defRPr>
            </a:pPr>
            <a:r>
              <a:rPr sz="2720">
                <a:solidFill>
                  <a:srgbClr val="546056"/>
                </a:solidFill>
              </a:rPr>
              <a:t>FaceBook Page</a:t>
            </a:r>
            <a:endParaRPr sz="2720">
              <a:solidFill>
                <a:srgbClr val="546056"/>
              </a:solidFill>
            </a:endParaRPr>
          </a:p>
          <a:p>
            <a:pPr lvl="1" marL="669290" indent="-334645" defTabSz="496570">
              <a:spcBef>
                <a:spcPts val="2000"/>
              </a:spcBef>
              <a:buBlip>
                <a:blip r:embed="rId3"/>
              </a:buBlip>
              <a:defRPr sz="1800">
                <a:solidFill>
                  <a:srgbClr val="000000"/>
                </a:solidFill>
              </a:defRPr>
            </a:pPr>
            <a:r>
              <a:rPr sz="2720">
                <a:solidFill>
                  <a:srgbClr val="546056"/>
                </a:solidFill>
              </a:rPr>
              <a:t>Website</a:t>
            </a:r>
            <a:endParaRPr sz="2720">
              <a:solidFill>
                <a:srgbClr val="546056"/>
              </a:solidFill>
            </a:endParaRPr>
          </a:p>
          <a:p>
            <a:pPr lvl="1" marL="669290" indent="-334645" defTabSz="496570">
              <a:spcBef>
                <a:spcPts val="2000"/>
              </a:spcBef>
              <a:buBlip>
                <a:blip r:embed="rId3"/>
              </a:buBlip>
              <a:defRPr sz="1800">
                <a:solidFill>
                  <a:srgbClr val="000000"/>
                </a:solidFill>
              </a:defRPr>
            </a:pPr>
            <a:r>
              <a:rPr sz="2720">
                <a:solidFill>
                  <a:srgbClr val="546056"/>
                </a:solidFill>
              </a:rPr>
              <a:t>Look at how you can become a Mother-Friendly care provider.</a:t>
            </a:r>
            <a:endParaRPr sz="2720">
              <a:solidFill>
                <a:srgbClr val="546056"/>
              </a:solidFill>
            </a:endParaRPr>
          </a:p>
          <a:p>
            <a:pPr lvl="0" marL="334645" indent="-334645" defTabSz="496570">
              <a:spcBef>
                <a:spcPts val="2000"/>
              </a:spcBef>
              <a:buBlip>
                <a:blip r:embed="rId3"/>
              </a:buBlip>
              <a:defRPr sz="1800">
                <a:solidFill>
                  <a:srgbClr val="000000"/>
                </a:solidFill>
              </a:defRPr>
            </a:pPr>
            <a:r>
              <a:rPr sz="2720">
                <a:solidFill>
                  <a:srgbClr val="546056"/>
                </a:solidFill>
              </a:rPr>
              <a:t>Learn the 10 steps to becoming Mother-Friendly and spread the word.</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
          <p:cNvPicPr/>
          <p:nvPr/>
        </p:nvPicPr>
        <p:blipFill>
          <a:blip r:embed="rId2">
            <a:extLst/>
          </a:blip>
          <a:stretch>
            <a:fillRect/>
          </a:stretch>
        </p:blipFill>
        <p:spPr>
          <a:xfrm>
            <a:off x="5590797" y="5454207"/>
            <a:ext cx="6182104" cy="3613594"/>
          </a:xfrm>
          <a:prstGeom prst="rect">
            <a:avLst/>
          </a:prstGeom>
        </p:spPr>
      </p:pic>
      <p:pic>
        <p:nvPicPr>
          <p:cNvPr id="120" name=""/>
          <p:cNvPicPr/>
          <p:nvPr/>
        </p:nvPicPr>
        <p:blipFill>
          <a:blip r:embed="rId3">
            <a:extLst/>
          </a:blip>
          <a:stretch>
            <a:fillRect/>
          </a:stretch>
        </p:blipFill>
        <p:spPr>
          <a:xfrm>
            <a:off x="8720756" y="1379906"/>
            <a:ext cx="3788744" cy="2751988"/>
          </a:xfrm>
          <a:prstGeom prst="rect">
            <a:avLst/>
          </a:prstGeom>
        </p:spPr>
      </p:pic>
      <p:pic>
        <p:nvPicPr>
          <p:cNvPr id="121" name=""/>
          <p:cNvPicPr/>
          <p:nvPr/>
        </p:nvPicPr>
        <p:blipFill>
          <a:blip r:embed="rId4">
            <a:extLst/>
          </a:blip>
          <a:stretch>
            <a:fillRect/>
          </a:stretch>
        </p:blipFill>
        <p:spPr>
          <a:xfrm>
            <a:off x="628463" y="644120"/>
            <a:ext cx="4233419" cy="6110703"/>
          </a:xfrm>
          <a:prstGeom prst="rect">
            <a:avLst/>
          </a:prstGeom>
        </p:spPr>
      </p:pic>
      <p:pic>
        <p:nvPicPr>
          <p:cNvPr id="122" name="photo 2(49).png"/>
          <p:cNvPicPr/>
          <p:nvPr/>
        </p:nvPicPr>
        <p:blipFill>
          <a:blip r:embed="rId5">
            <a:extLst/>
          </a:blip>
          <a:stretch>
            <a:fillRect/>
          </a:stretch>
        </p:blipFill>
        <p:spPr>
          <a:xfrm>
            <a:off x="5191118" y="916930"/>
            <a:ext cx="3200401" cy="4267201"/>
          </a:xfrm>
          <a:prstGeom prst="rect">
            <a:avLst/>
          </a:prstGeom>
          <a:ln w="12700">
            <a:miter lim="400000"/>
          </a:ln>
        </p:spPr>
      </p:pic>
      <p:sp>
        <p:nvSpPr>
          <p:cNvPr id="123" name="Shape 123"/>
          <p:cNvSpPr/>
          <p:nvPr>
            <p:ph type="title" idx="4294967295"/>
          </p:nvPr>
        </p:nvSpPr>
        <p:spPr>
          <a:xfrm>
            <a:off x="698500" y="7356475"/>
            <a:ext cx="4093345" cy="1038225"/>
          </a:xfrm>
          <a:prstGeom prst="rect">
            <a:avLst/>
          </a:prstGeom>
        </p:spPr>
        <p:txBody>
          <a:bodyPr/>
          <a:lstStyle>
            <a:lvl1pPr defTabSz="467359">
              <a:defRPr sz="5600">
                <a:solidFill>
                  <a:srgbClr val="546056"/>
                </a:solidFill>
              </a:defRPr>
            </a:lvl1pPr>
          </a:lstStyle>
          <a:p>
            <a:pPr lvl="0">
              <a:defRPr sz="1800">
                <a:solidFill>
                  <a:srgbClr val="000000"/>
                </a:solidFill>
              </a:defRPr>
            </a:pPr>
            <a:r>
              <a:rPr sz="5600">
                <a:solidFill>
                  <a:srgbClr val="546056"/>
                </a:solidFill>
              </a:rPr>
              <a:t>Thank you</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References </a:t>
            </a:r>
          </a:p>
        </p:txBody>
      </p:sp>
      <p:sp>
        <p:nvSpPr>
          <p:cNvPr id="126" name="Shape 126"/>
          <p:cNvSpPr/>
          <p:nvPr>
            <p:ph type="body" idx="1"/>
          </p:nvPr>
        </p:nvSpPr>
        <p:spPr>
          <a:prstGeom prst="rect">
            <a:avLst/>
          </a:prstGeom>
        </p:spPr>
        <p:txBody>
          <a:bodyPr/>
          <a:lstStyle/>
          <a:p>
            <a:pPr lvl="0" marL="228600" indent="-228600" defTabSz="914400">
              <a:lnSpc>
                <a:spcPct val="80000"/>
              </a:lnSpc>
              <a:spcBef>
                <a:spcPts val="1800"/>
              </a:spcBef>
              <a:buClr>
                <a:srgbClr val="749805"/>
              </a:buClr>
              <a:buSzPct val="130000"/>
              <a:buFont typeface="Wingdings"/>
              <a:buChar char="▪"/>
              <a:defRPr sz="1800">
                <a:solidFill>
                  <a:srgbClr val="000000"/>
                </a:solidFill>
              </a:defRPr>
            </a:pPr>
            <a:r>
              <a:rPr sz="2500">
                <a:solidFill>
                  <a:srgbClr val="61615E"/>
                </a:solidFill>
                <a:latin typeface="News Gothic MT"/>
                <a:ea typeface="News Gothic MT"/>
                <a:cs typeface="News Gothic MT"/>
                <a:sym typeface="News Gothic MT"/>
              </a:rPr>
              <a:t>Goer H. The Thinking Woman’s Guide to a Better Birth. New York: Penguin Putnam, 1999; 64,65,85-98.</a:t>
            </a:r>
            <a:endParaRPr sz="2500">
              <a:solidFill>
                <a:srgbClr val="61615E"/>
              </a:solidFill>
              <a:latin typeface="News Gothic MT"/>
              <a:ea typeface="News Gothic MT"/>
              <a:cs typeface="News Gothic MT"/>
              <a:sym typeface="News Gothic MT"/>
            </a:endParaRPr>
          </a:p>
          <a:p>
            <a:pPr lvl="0" marL="228600" indent="-228600" defTabSz="914400">
              <a:lnSpc>
                <a:spcPct val="80000"/>
              </a:lnSpc>
              <a:spcBef>
                <a:spcPts val="1800"/>
              </a:spcBef>
              <a:buClr>
                <a:srgbClr val="749805"/>
              </a:buClr>
              <a:buSzPct val="130000"/>
              <a:buFont typeface="Wingdings"/>
              <a:buChar char="▪"/>
              <a:defRPr sz="1800">
                <a:solidFill>
                  <a:srgbClr val="000000"/>
                </a:solidFill>
              </a:defRPr>
            </a:pPr>
            <a:r>
              <a:rPr sz="2500">
                <a:solidFill>
                  <a:srgbClr val="61615E"/>
                </a:solidFill>
                <a:latin typeface="News Gothic MT"/>
                <a:ea typeface="News Gothic MT"/>
                <a:cs typeface="News Gothic MT"/>
                <a:sym typeface="News Gothic MT"/>
              </a:rPr>
              <a:t>Howie W. O., McMullen P. C. Breastfeeding Problems Foll</a:t>
            </a:r>
            <a:r>
              <a:rPr sz="2500">
                <a:solidFill>
                  <a:srgbClr val="61615E"/>
                </a:solidFill>
                <a:latin typeface="News Gothic MT"/>
                <a:ea typeface="News Gothic MT"/>
                <a:cs typeface="News Gothic MT"/>
                <a:sym typeface="News Gothic MT"/>
              </a:rPr>
              <a:t>owing Anesthetic Administration. </a:t>
            </a:r>
            <a:r>
              <a:rPr i="1" sz="2500">
                <a:solidFill>
                  <a:srgbClr val="61615E"/>
                </a:solidFill>
                <a:latin typeface="News Gothic MT"/>
                <a:ea typeface="News Gothic MT"/>
                <a:cs typeface="News Gothic MT"/>
                <a:sym typeface="News Gothic MT"/>
              </a:rPr>
              <a:t>J Perinatal Education</a:t>
            </a:r>
            <a:r>
              <a:rPr sz="2500">
                <a:solidFill>
                  <a:srgbClr val="61615E"/>
                </a:solidFill>
                <a:latin typeface="News Gothic MT"/>
                <a:ea typeface="News Gothic MT"/>
                <a:cs typeface="News Gothic MT"/>
                <a:sym typeface="News Gothic MT"/>
              </a:rPr>
              <a:t> (2006).;15(3): 50-57</a:t>
            </a:r>
            <a:endParaRPr sz="2500">
              <a:solidFill>
                <a:srgbClr val="61615E"/>
              </a:solidFill>
              <a:latin typeface="News Gothic MT"/>
              <a:ea typeface="News Gothic MT"/>
              <a:cs typeface="News Gothic MT"/>
              <a:sym typeface="News Gothic MT"/>
            </a:endParaRPr>
          </a:p>
          <a:p>
            <a:pPr lvl="0" marL="228600" indent="-228600" defTabSz="914400">
              <a:lnSpc>
                <a:spcPct val="80000"/>
              </a:lnSpc>
              <a:spcBef>
                <a:spcPts val="1800"/>
              </a:spcBef>
              <a:buClr>
                <a:srgbClr val="749805"/>
              </a:buClr>
              <a:buSzPct val="130000"/>
              <a:buFont typeface="Wingdings"/>
              <a:buChar char="▪"/>
              <a:defRPr sz="1800">
                <a:solidFill>
                  <a:srgbClr val="000000"/>
                </a:solidFill>
              </a:defRPr>
            </a:pPr>
            <a:r>
              <a:rPr sz="2500">
                <a:solidFill>
                  <a:srgbClr val="61615E"/>
                </a:solidFill>
                <a:latin typeface="News Gothic MT"/>
                <a:ea typeface="News Gothic MT"/>
                <a:cs typeface="News Gothic MT"/>
                <a:sym typeface="News Gothic MT"/>
              </a:rPr>
              <a:t>Kroeger M., Smith L. J. (2004). Impact of birthing practices on breastfeeding: Protecting the mother and baby continuum. Boston: Jones and Bartlett Publishers.</a:t>
            </a:r>
            <a:endParaRPr sz="2500">
              <a:solidFill>
                <a:srgbClr val="61615E"/>
              </a:solidFill>
              <a:latin typeface="News Gothic MT"/>
              <a:ea typeface="News Gothic MT"/>
              <a:cs typeface="News Gothic MT"/>
              <a:sym typeface="News Gothic MT"/>
            </a:endParaRPr>
          </a:p>
          <a:p>
            <a:pPr lvl="0" marL="228600" indent="-228600" defTabSz="914400">
              <a:lnSpc>
                <a:spcPct val="80000"/>
              </a:lnSpc>
              <a:spcBef>
                <a:spcPts val="1800"/>
              </a:spcBef>
              <a:buClr>
                <a:srgbClr val="749805"/>
              </a:buClr>
              <a:buSzPct val="130000"/>
              <a:buFont typeface="Wingdings"/>
              <a:buChar char="▪"/>
              <a:defRPr sz="1800">
                <a:solidFill>
                  <a:srgbClr val="000000"/>
                </a:solidFill>
              </a:defRPr>
            </a:pPr>
            <a:r>
              <a:rPr sz="2500">
                <a:solidFill>
                  <a:srgbClr val="61615E"/>
                </a:solidFill>
                <a:latin typeface="News Gothic MT"/>
                <a:ea typeface="News Gothic MT"/>
                <a:cs typeface="News Gothic MT"/>
                <a:sym typeface="News Gothic MT"/>
              </a:rPr>
              <a:t>La Leche League. (2009). Childbirth and Breastfeeding Retrieved October 29, 2013, from http://www.llli.org/docs/lad/ChildbirthandBreastfeeding.pdf</a:t>
            </a:r>
            <a:endParaRPr sz="2500">
              <a:solidFill>
                <a:srgbClr val="61615E"/>
              </a:solidFill>
              <a:latin typeface="News Gothic MT"/>
              <a:ea typeface="News Gothic MT"/>
              <a:cs typeface="News Gothic MT"/>
              <a:sym typeface="News Gothic MT"/>
            </a:endParaRPr>
          </a:p>
          <a:p>
            <a:pPr lvl="0" marL="228600" indent="-228600" defTabSz="914400">
              <a:lnSpc>
                <a:spcPct val="80000"/>
              </a:lnSpc>
              <a:spcBef>
                <a:spcPts val="1800"/>
              </a:spcBef>
              <a:buClr>
                <a:srgbClr val="749805"/>
              </a:buClr>
              <a:buSzPct val="130000"/>
              <a:buFont typeface="Wingdings"/>
              <a:buChar char="▪"/>
              <a:defRPr sz="1800">
                <a:solidFill>
                  <a:srgbClr val="000000"/>
                </a:solidFill>
              </a:defRPr>
            </a:pPr>
            <a:r>
              <a:rPr sz="2500">
                <a:solidFill>
                  <a:srgbClr val="61615E"/>
                </a:solidFill>
                <a:latin typeface="News Gothic MT"/>
                <a:ea typeface="News Gothic MT"/>
                <a:cs typeface="News Gothic MT"/>
                <a:sym typeface="News Gothic MT"/>
              </a:rPr>
              <a:t>Lamaze International. (2005). Introduction to six care practice papers. Retrieved May 12, 2006, from </a:t>
            </a:r>
            <a:r>
              <a:rPr sz="2500">
                <a:solidFill>
                  <a:srgbClr val="61615E"/>
                </a:solidFill>
                <a:uFill>
                  <a:solidFill>
                    <a:srgbClr val="FFC000"/>
                  </a:solidFill>
                </a:uFill>
                <a:latin typeface="News Gothic MT"/>
                <a:ea typeface="News Gothic MT"/>
                <a:cs typeface="News Gothic MT"/>
                <a:sym typeface="News Gothic MT"/>
                <a:hlinkClick r:id="rId2" invalidUrl="" action="" tgtFrame="" tooltip="" history="1" highlightClick="0" endSnd="0"/>
              </a:rPr>
              <a:t>http://www.lamaze.org/institute/carepractices/intro.asp</a:t>
            </a:r>
            <a:r>
              <a:rPr sz="2500">
                <a:solidFill>
                  <a:srgbClr val="61615E"/>
                </a:solidFill>
                <a:latin typeface="News Gothic MT"/>
                <a:ea typeface="News Gothic MT"/>
                <a:cs typeface="News Gothic MT"/>
                <a:sym typeface="News Gothic MT"/>
              </a:rPr>
              <a:t>.</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 name="Shape 128"/>
          <p:cNvSpPr/>
          <p:nvPr>
            <p:ph type="title"/>
          </p:nvPr>
        </p:nvSpPr>
        <p:spPr>
          <a:prstGeom prst="rect">
            <a:avLst/>
          </a:prstGeom>
        </p:spPr>
        <p:txBody>
          <a:bodyPr/>
          <a:lstStyle/>
          <a:p>
            <a:pPr lvl="0">
              <a:defRPr sz="1800">
                <a:solidFill>
                  <a:srgbClr val="000000"/>
                </a:solidFill>
              </a:defRPr>
            </a:pPr>
            <a:r>
              <a:rPr sz="7000">
                <a:solidFill>
                  <a:srgbClr val="546056"/>
                </a:solidFill>
              </a:rPr>
              <a:t>What is the Mother-Friendly Childbirth Initiative?</a:t>
            </a:r>
          </a:p>
        </p:txBody>
      </p:sp>
      <p:sp>
        <p:nvSpPr>
          <p:cNvPr id="129" name="Shape 129"/>
          <p:cNvSpPr/>
          <p:nvPr>
            <p:ph type="body" idx="1"/>
          </p:nvPr>
        </p:nvSpPr>
        <p:spPr>
          <a:prstGeom prst="rect">
            <a:avLst/>
          </a:prstGeom>
        </p:spPr>
        <p:txBody>
          <a:bodyPr/>
          <a:lstStyle/>
          <a:p>
            <a:pPr lvl="0">
              <a:defRPr i="0" sz="1800">
                <a:solidFill>
                  <a:srgbClr val="000000"/>
                </a:solidFill>
              </a:defRPr>
            </a:pPr>
            <a:r>
              <a:rPr i="1" sz="3200">
                <a:solidFill>
                  <a:srgbClr val="717D75"/>
                </a:solidFill>
              </a:rPr>
              <a:t>And Why Do I Care?</a:t>
            </a:r>
            <a:endParaRPr i="1" sz="3200">
              <a:solidFill>
                <a:srgbClr val="717D75"/>
              </a:solidFill>
            </a:endParaRP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Objectives</a:t>
            </a:r>
          </a:p>
        </p:txBody>
      </p:sp>
      <p:sp>
        <p:nvSpPr>
          <p:cNvPr id="43" name="Shape 43"/>
          <p:cNvSpPr/>
          <p:nvPr>
            <p:ph type="body" idx="1"/>
          </p:nvPr>
        </p:nvSpPr>
        <p:spPr>
          <a:prstGeom prst="rect">
            <a:avLst/>
          </a:prstGeom>
        </p:spPr>
        <p:txBody>
          <a:bodyPr/>
          <a:lstStyle/>
          <a:p>
            <a:pPr lvl="0" marL="185165" indent="-185165" defTabSz="740663">
              <a:spcBef>
                <a:spcPts val="1400"/>
              </a:spcBef>
              <a:buClr>
                <a:srgbClr val="749805"/>
              </a:buClr>
              <a:buSzPct val="130000"/>
              <a:buFont typeface="Wingdings"/>
              <a:buChar char="▪"/>
              <a:defRPr sz="1800">
                <a:solidFill>
                  <a:srgbClr val="000000"/>
                </a:solidFill>
              </a:defRPr>
            </a:pPr>
            <a:r>
              <a:rPr sz="3159">
                <a:solidFill>
                  <a:srgbClr val="6B6B6B"/>
                </a:solidFill>
              </a:rPr>
              <a:t>Discuss the typical interventions during labor, delivery and immediate postpartum </a:t>
            </a:r>
            <a:endParaRPr sz="3159">
              <a:solidFill>
                <a:srgbClr val="6B6B6B"/>
              </a:solidFill>
            </a:endParaRPr>
          </a:p>
          <a:p>
            <a:pPr lvl="0" marL="185165" indent="-185165" defTabSz="740663">
              <a:spcBef>
                <a:spcPts val="1400"/>
              </a:spcBef>
              <a:buClr>
                <a:srgbClr val="749805"/>
              </a:buClr>
              <a:buSzPct val="130000"/>
              <a:buFont typeface="Wingdings"/>
              <a:buChar char="▪"/>
              <a:defRPr sz="1800">
                <a:solidFill>
                  <a:srgbClr val="000000"/>
                </a:solidFill>
              </a:defRPr>
            </a:pPr>
            <a:r>
              <a:rPr sz="3159">
                <a:solidFill>
                  <a:srgbClr val="6B6B6B"/>
                </a:solidFill>
              </a:rPr>
              <a:t>Understand the effect these may have on breastfeeding</a:t>
            </a:r>
            <a:endParaRPr sz="3159">
              <a:solidFill>
                <a:srgbClr val="6B6B6B"/>
              </a:solidFill>
            </a:endParaRPr>
          </a:p>
          <a:p>
            <a:pPr lvl="0" marL="185165" indent="-185165" defTabSz="740663">
              <a:spcBef>
                <a:spcPts val="1400"/>
              </a:spcBef>
              <a:buClr>
                <a:srgbClr val="749805"/>
              </a:buClr>
              <a:buSzPct val="130000"/>
              <a:buFont typeface="Wingdings"/>
              <a:buChar char="▪"/>
              <a:defRPr sz="1800">
                <a:solidFill>
                  <a:srgbClr val="000000"/>
                </a:solidFill>
              </a:defRPr>
            </a:pPr>
            <a:r>
              <a:rPr sz="3159">
                <a:solidFill>
                  <a:srgbClr val="6B6B6B"/>
                </a:solidFill>
              </a:rPr>
              <a:t> Become aware of the Mother-Friendly Childbirth Initiative and it’s potential for effecting breastfeeding rates</a:t>
            </a:r>
            <a:endParaRPr sz="3159">
              <a:solidFill>
                <a:srgbClr val="6B6B6B"/>
              </a:solidFill>
            </a:endParaRPr>
          </a:p>
          <a:p>
            <a:pPr lvl="0" marL="185165" indent="-185165" defTabSz="740663">
              <a:spcBef>
                <a:spcPts val="1400"/>
              </a:spcBef>
              <a:buClr>
                <a:srgbClr val="749805"/>
              </a:buClr>
              <a:buSzPct val="130000"/>
              <a:buFont typeface="Wingdings"/>
              <a:buChar char="▪"/>
              <a:defRPr sz="1800">
                <a:solidFill>
                  <a:srgbClr val="000000"/>
                </a:solidFill>
              </a:defRPr>
            </a:pPr>
            <a:endParaRPr sz="3159">
              <a:solidFill>
                <a:srgbClr val="6B6B6B"/>
              </a:solidFill>
            </a:endParaRPr>
          </a:p>
          <a:p>
            <a:pPr lvl="0" marL="0" indent="0" defTabSz="740663">
              <a:spcBef>
                <a:spcPts val="1400"/>
              </a:spcBef>
              <a:buSzTx/>
              <a:buNone/>
              <a:defRPr sz="1800">
                <a:solidFill>
                  <a:srgbClr val="000000"/>
                </a:solidFill>
              </a:defRPr>
            </a:pPr>
            <a:r>
              <a:rPr sz="3159">
                <a:solidFill>
                  <a:srgbClr val="577204"/>
                </a:solidFill>
              </a:rPr>
              <a:t>“Any intervention in birth, no matter how harmless it may seem, may disrupt these precise hormonal shifts and create problems that must be ‘managed’ with medical expertise and equipment.”</a:t>
            </a:r>
            <a:endParaRPr sz="3159">
              <a:solidFill>
                <a:srgbClr val="577204"/>
              </a:solidFill>
            </a:endParaRPr>
          </a:p>
          <a:p>
            <a:pPr lvl="0" marL="0" indent="0" defTabSz="370331">
              <a:spcBef>
                <a:spcPts val="0"/>
              </a:spcBef>
              <a:buSzTx/>
              <a:buNone/>
              <a:defRPr sz="1800">
                <a:solidFill>
                  <a:srgbClr val="000000"/>
                </a:solidFill>
              </a:defRPr>
            </a:pPr>
            <a:endParaRPr sz="1458">
              <a:solidFill>
                <a:srgbClr val="577204"/>
              </a:solidFill>
              <a:latin typeface="News Gothic MT"/>
              <a:ea typeface="News Gothic MT"/>
              <a:cs typeface="News Gothic MT"/>
              <a:sym typeface="News Gothic MT"/>
            </a:endParaRPr>
          </a:p>
          <a:p>
            <a:pPr lvl="0" marL="0" indent="0" defTabSz="370331">
              <a:spcBef>
                <a:spcPts val="0"/>
              </a:spcBef>
              <a:buSzTx/>
              <a:buNone/>
              <a:defRPr sz="1800">
                <a:solidFill>
                  <a:srgbClr val="000000"/>
                </a:solidFill>
              </a:defRPr>
            </a:pPr>
            <a:r>
              <a:rPr sz="1458">
                <a:latin typeface="News Gothic MT"/>
                <a:ea typeface="News Gothic MT"/>
                <a:cs typeface="News Gothic MT"/>
                <a:sym typeface="News Gothic MT"/>
              </a:rPr>
              <a:t>-Lamaze International 2005</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Shape 131"/>
          <p:cNvSpPr/>
          <p:nvPr>
            <p:ph type="title"/>
          </p:nvPr>
        </p:nvSpPr>
        <p:spPr>
          <a:prstGeom prst="rect">
            <a:avLst/>
          </a:prstGeom>
        </p:spPr>
        <p:txBody>
          <a:bodyPr/>
          <a:lstStyle/>
          <a:p>
            <a:pPr lvl="0" defTabSz="426466">
              <a:defRPr sz="1800">
                <a:solidFill>
                  <a:srgbClr val="000000"/>
                </a:solidFill>
              </a:defRPr>
            </a:pPr>
            <a:r>
              <a:rPr sz="5110">
                <a:solidFill>
                  <a:srgbClr val="FFFFFF">
                    <a:alpha val="95000"/>
                  </a:srgbClr>
                </a:solidFill>
              </a:rPr>
              <a:t>Baby-Friendly </a:t>
            </a:r>
            <a:endParaRPr sz="5110">
              <a:solidFill>
                <a:srgbClr val="FFFFFF">
                  <a:alpha val="95000"/>
                </a:srgbClr>
              </a:solidFill>
            </a:endParaRPr>
          </a:p>
          <a:p>
            <a:pPr lvl="0" defTabSz="426466">
              <a:defRPr sz="1800">
                <a:solidFill>
                  <a:srgbClr val="000000"/>
                </a:solidFill>
              </a:defRPr>
            </a:pPr>
            <a:r>
              <a:rPr sz="5110">
                <a:solidFill>
                  <a:srgbClr val="FFFFFF">
                    <a:alpha val="95000"/>
                  </a:srgbClr>
                </a:solidFill>
              </a:rPr>
              <a:t>The 10 Steps to Successful Breastfeeding</a:t>
            </a:r>
          </a:p>
        </p:txBody>
      </p:sp>
      <p:sp>
        <p:nvSpPr>
          <p:cNvPr id="132" name="Shape 132"/>
          <p:cNvSpPr/>
          <p:nvPr>
            <p:ph type="body" idx="1"/>
          </p:nvPr>
        </p:nvSpPr>
        <p:spPr>
          <a:prstGeom prst="rect">
            <a:avLst/>
          </a:prstGeom>
        </p:spPr>
        <p:txBody>
          <a:bodyPr/>
          <a:lstStyle/>
          <a:p>
            <a:pPr lvl="0" marL="389381" indent="-389381" defTabSz="426466">
              <a:spcBef>
                <a:spcPts val="3000"/>
              </a:spcBef>
              <a:buBlip>
                <a:blip r:embed="rId2"/>
              </a:buBlip>
              <a:defRPr sz="1800">
                <a:solidFill>
                  <a:srgbClr val="000000"/>
                </a:solidFill>
              </a:defRPr>
            </a:pPr>
            <a:r>
              <a:rPr sz="3139">
                <a:solidFill>
                  <a:srgbClr val="546056"/>
                </a:solidFill>
              </a:rPr>
              <a:t>1. Have a written breastfeeding policy</a:t>
            </a:r>
            <a:endParaRPr sz="3139">
              <a:solidFill>
                <a:srgbClr val="546056"/>
              </a:solidFill>
            </a:endParaRPr>
          </a:p>
          <a:p>
            <a:pPr lvl="0" marL="389381" indent="-389381" defTabSz="426466">
              <a:spcBef>
                <a:spcPts val="3000"/>
              </a:spcBef>
              <a:buBlip>
                <a:blip r:embed="rId2"/>
              </a:buBlip>
              <a:defRPr sz="1800">
                <a:solidFill>
                  <a:srgbClr val="000000"/>
                </a:solidFill>
              </a:defRPr>
            </a:pPr>
            <a:r>
              <a:rPr sz="3139">
                <a:solidFill>
                  <a:srgbClr val="546056"/>
                </a:solidFill>
              </a:rPr>
              <a:t>2. Train all health care staff in the skills necessary to implement this policy.</a:t>
            </a:r>
            <a:endParaRPr sz="3139">
              <a:solidFill>
                <a:srgbClr val="546056"/>
              </a:solidFill>
            </a:endParaRPr>
          </a:p>
          <a:p>
            <a:pPr lvl="0" marL="389381" indent="-389381" defTabSz="426466">
              <a:spcBef>
                <a:spcPts val="3000"/>
              </a:spcBef>
              <a:buBlip>
                <a:blip r:embed="rId2"/>
              </a:buBlip>
              <a:defRPr sz="1800">
                <a:solidFill>
                  <a:srgbClr val="000000"/>
                </a:solidFill>
              </a:defRPr>
            </a:pPr>
            <a:r>
              <a:rPr sz="3139">
                <a:solidFill>
                  <a:srgbClr val="546056"/>
                </a:solidFill>
              </a:rPr>
              <a:t>3. Inform all pregnant women about the benefits and management of breastfeeding.</a:t>
            </a:r>
            <a:endParaRPr sz="3139">
              <a:solidFill>
                <a:srgbClr val="546056"/>
              </a:solidFill>
            </a:endParaRPr>
          </a:p>
          <a:p>
            <a:pPr lvl="0" marL="389381" indent="-389381" defTabSz="426466">
              <a:spcBef>
                <a:spcPts val="3000"/>
              </a:spcBef>
              <a:buBlip>
                <a:blip r:embed="rId2"/>
              </a:buBlip>
              <a:defRPr sz="1800">
                <a:solidFill>
                  <a:srgbClr val="000000"/>
                </a:solidFill>
              </a:defRPr>
            </a:pPr>
            <a:r>
              <a:rPr sz="3139">
                <a:solidFill>
                  <a:srgbClr val="546056"/>
                </a:solidFill>
              </a:rPr>
              <a:t>4. Help mothers initiate breastfeeding within one hour of birth.</a:t>
            </a:r>
            <a:endParaRPr sz="3139">
              <a:solidFill>
                <a:srgbClr val="546056"/>
              </a:solidFill>
            </a:endParaRPr>
          </a:p>
          <a:p>
            <a:pPr lvl="0" marL="389381" indent="-389381" defTabSz="426466">
              <a:spcBef>
                <a:spcPts val="3000"/>
              </a:spcBef>
              <a:buBlip>
                <a:blip r:embed="rId2"/>
              </a:buBlip>
              <a:defRPr sz="1800">
                <a:solidFill>
                  <a:srgbClr val="000000"/>
                </a:solidFill>
              </a:defRPr>
            </a:pPr>
            <a:r>
              <a:rPr sz="3139">
                <a:solidFill>
                  <a:srgbClr val="546056"/>
                </a:solidFill>
              </a:rPr>
              <a:t>5. Show mothers how to breastfeed and how to maintain lactation, even if they are separated from their infants.</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prstGeom prst="rect">
            <a:avLst/>
          </a:prstGeom>
        </p:spPr>
        <p:txBody>
          <a:bodyPr/>
          <a:lstStyle/>
          <a:p>
            <a:pPr lvl="0" defTabSz="479044">
              <a:defRPr sz="1800">
                <a:solidFill>
                  <a:srgbClr val="000000"/>
                </a:solidFill>
              </a:defRPr>
            </a:pPr>
            <a:r>
              <a:rPr sz="5740">
                <a:solidFill>
                  <a:srgbClr val="FFFFFF">
                    <a:alpha val="95000"/>
                  </a:srgbClr>
                </a:solidFill>
              </a:rPr>
              <a:t>Baby-Friendly</a:t>
            </a:r>
            <a:endParaRPr sz="5740">
              <a:solidFill>
                <a:srgbClr val="FFFFFF">
                  <a:alpha val="95000"/>
                </a:srgbClr>
              </a:solidFill>
            </a:endParaRPr>
          </a:p>
          <a:p>
            <a:pPr lvl="0" defTabSz="479044">
              <a:defRPr sz="1800">
                <a:solidFill>
                  <a:srgbClr val="000000"/>
                </a:solidFill>
              </a:defRPr>
            </a:pPr>
            <a:r>
              <a:rPr sz="5740">
                <a:solidFill>
                  <a:srgbClr val="FFFFFF">
                    <a:alpha val="95000"/>
                  </a:srgbClr>
                </a:solidFill>
              </a:rPr>
              <a:t>The 10 Steps…</a:t>
            </a:r>
          </a:p>
        </p:txBody>
      </p:sp>
      <p:sp>
        <p:nvSpPr>
          <p:cNvPr id="135" name="Shape 135"/>
          <p:cNvSpPr/>
          <p:nvPr>
            <p:ph type="body" idx="1"/>
          </p:nvPr>
        </p:nvSpPr>
        <p:spPr>
          <a:prstGeom prst="rect">
            <a:avLst/>
          </a:prstGeom>
        </p:spPr>
        <p:txBody>
          <a:bodyPr/>
          <a:lstStyle/>
          <a:p>
            <a:pPr lvl="0" marL="389381" indent="-389381" defTabSz="426466">
              <a:spcBef>
                <a:spcPts val="3000"/>
              </a:spcBef>
              <a:buBlip>
                <a:blip r:embed="rId2"/>
              </a:buBlip>
              <a:defRPr sz="1800">
                <a:solidFill>
                  <a:srgbClr val="000000"/>
                </a:solidFill>
              </a:defRPr>
            </a:pPr>
            <a:r>
              <a:rPr sz="3139">
                <a:solidFill>
                  <a:srgbClr val="546056"/>
                </a:solidFill>
              </a:rPr>
              <a:t>6. Give infants no food or drink other than breast-milk, unless medically indicated.</a:t>
            </a:r>
            <a:endParaRPr sz="3139">
              <a:solidFill>
                <a:srgbClr val="546056"/>
              </a:solidFill>
            </a:endParaRPr>
          </a:p>
          <a:p>
            <a:pPr lvl="0" marL="389381" indent="-389381" defTabSz="426466">
              <a:spcBef>
                <a:spcPts val="3000"/>
              </a:spcBef>
              <a:buBlip>
                <a:blip r:embed="rId2"/>
              </a:buBlip>
              <a:defRPr sz="1800">
                <a:solidFill>
                  <a:srgbClr val="000000"/>
                </a:solidFill>
              </a:defRPr>
            </a:pPr>
            <a:r>
              <a:rPr sz="3139">
                <a:solidFill>
                  <a:srgbClr val="546056"/>
                </a:solidFill>
              </a:rPr>
              <a:t>7. Practice rooming in - allowing mothers and infants to remain together 24 hours a day.</a:t>
            </a:r>
            <a:endParaRPr sz="3139">
              <a:solidFill>
                <a:srgbClr val="546056"/>
              </a:solidFill>
            </a:endParaRPr>
          </a:p>
          <a:p>
            <a:pPr lvl="0" marL="389381" indent="-389381" defTabSz="426466">
              <a:spcBef>
                <a:spcPts val="3000"/>
              </a:spcBef>
              <a:buBlip>
                <a:blip r:embed="rId2"/>
              </a:buBlip>
              <a:defRPr sz="1800">
                <a:solidFill>
                  <a:srgbClr val="000000"/>
                </a:solidFill>
              </a:defRPr>
            </a:pPr>
            <a:r>
              <a:rPr sz="3139">
                <a:solidFill>
                  <a:srgbClr val="546056"/>
                </a:solidFill>
              </a:rPr>
              <a:t>8. Encourage Breastfeeding on demand.</a:t>
            </a:r>
            <a:endParaRPr sz="3139">
              <a:solidFill>
                <a:srgbClr val="546056"/>
              </a:solidFill>
            </a:endParaRPr>
          </a:p>
          <a:p>
            <a:pPr lvl="0" marL="389381" indent="-389381" defTabSz="426466">
              <a:spcBef>
                <a:spcPts val="3000"/>
              </a:spcBef>
              <a:buBlip>
                <a:blip r:embed="rId2"/>
              </a:buBlip>
              <a:defRPr sz="1800">
                <a:solidFill>
                  <a:srgbClr val="000000"/>
                </a:solidFill>
              </a:defRPr>
            </a:pPr>
            <a:r>
              <a:rPr sz="3139">
                <a:solidFill>
                  <a:srgbClr val="546056"/>
                </a:solidFill>
              </a:rPr>
              <a:t>9. Give no pacifiers or artificial nipples to breastfeeding infants.</a:t>
            </a:r>
            <a:endParaRPr sz="3139">
              <a:solidFill>
                <a:srgbClr val="546056"/>
              </a:solidFill>
            </a:endParaRPr>
          </a:p>
          <a:p>
            <a:pPr lvl="0" marL="389381" indent="-389381" defTabSz="426466">
              <a:spcBef>
                <a:spcPts val="3000"/>
              </a:spcBef>
              <a:buBlip>
                <a:blip r:embed="rId2"/>
              </a:buBlip>
              <a:defRPr sz="1800">
                <a:solidFill>
                  <a:srgbClr val="000000"/>
                </a:solidFill>
              </a:defRPr>
            </a:pPr>
            <a:r>
              <a:rPr sz="3139">
                <a:solidFill>
                  <a:srgbClr val="546056"/>
                </a:solidFill>
              </a:rPr>
              <a:t>10. Foster the establishment of breastfeeding support groups and refer mothers to them on discharge from the hospital or birth center. </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 name=""/>
          <p:cNvPicPr/>
          <p:nvPr/>
        </p:nvPicPr>
        <p:blipFill>
          <a:blip r:embed="rId2">
            <a:extLst/>
          </a:blip>
          <a:stretch>
            <a:fillRect/>
          </a:stretch>
        </p:blipFill>
        <p:spPr>
          <a:xfrm>
            <a:off x="355600" y="355600"/>
            <a:ext cx="12293600" cy="6070600"/>
          </a:xfrm>
          <a:prstGeom prst="rect">
            <a:avLst/>
          </a:prstGeom>
        </p:spPr>
      </p:pic>
      <p:sp>
        <p:nvSpPr>
          <p:cNvPr id="46" name="Shape 46"/>
          <p:cNvSpPr/>
          <p:nvPr>
            <p:ph type="title"/>
          </p:nvPr>
        </p:nvSpPr>
        <p:spPr>
          <a:prstGeom prst="rect">
            <a:avLst/>
          </a:prstGeom>
        </p:spPr>
        <p:txBody>
          <a:bodyPr/>
          <a:lstStyle/>
          <a:p>
            <a:pPr lvl="0">
              <a:defRPr sz="1800">
                <a:solidFill>
                  <a:srgbClr val="000000"/>
                </a:solidFill>
              </a:defRPr>
            </a:pPr>
            <a:r>
              <a:rPr sz="7000">
                <a:solidFill>
                  <a:srgbClr val="546056"/>
                </a:solidFill>
              </a:rPr>
              <a:t>The River</a:t>
            </a:r>
          </a:p>
        </p:txBody>
      </p:sp>
      <p:sp>
        <p:nvSpPr>
          <p:cNvPr id="47" name="Shape 47"/>
          <p:cNvSpPr/>
          <p:nvPr>
            <p:ph type="body" idx="1"/>
          </p:nvPr>
        </p:nvSpPr>
        <p:spPr>
          <a:prstGeom prst="rect">
            <a:avLst/>
          </a:prstGeom>
        </p:spPr>
        <p:txBody>
          <a:bodyPr/>
          <a:lstStyle/>
          <a:p>
            <a:pPr lvl="0"/>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 name="Shape 49"/>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Brief history of childbirth…</a:t>
            </a:r>
            <a:endParaRPr sz="7000">
              <a:solidFill>
                <a:srgbClr val="FFFFFF">
                  <a:alpha val="95000"/>
                </a:srgbClr>
              </a:solidFill>
            </a:endParaRPr>
          </a:p>
          <a:p>
            <a:pPr lvl="0">
              <a:defRPr sz="1800">
                <a:solidFill>
                  <a:srgbClr val="000000"/>
                </a:solidFill>
              </a:defRPr>
            </a:pPr>
            <a:r>
              <a:rPr sz="2500">
                <a:solidFill>
                  <a:srgbClr val="FFFFFF">
                    <a:alpha val="95000"/>
                  </a:srgbClr>
                </a:solidFill>
              </a:rPr>
              <a:t>An excerpt from The Way of the Peaceful Birther</a:t>
            </a:r>
          </a:p>
        </p:txBody>
      </p:sp>
      <p:sp>
        <p:nvSpPr>
          <p:cNvPr id="50" name="Shape 50"/>
          <p:cNvSpPr/>
          <p:nvPr>
            <p:ph type="body" idx="1"/>
          </p:nvPr>
        </p:nvSpPr>
        <p:spPr>
          <a:prstGeom prst="rect">
            <a:avLst/>
          </a:prstGeom>
        </p:spPr>
        <p:txBody>
          <a:bodyPr/>
          <a:lstStyle/>
          <a:p>
            <a:pPr lvl="0" marL="282701" indent="-282701" defTabSz="309625">
              <a:spcBef>
                <a:spcPts val="2200"/>
              </a:spcBef>
              <a:buBlip>
                <a:blip r:embed="rId2"/>
              </a:buBlip>
              <a:defRPr sz="1800">
                <a:solidFill>
                  <a:srgbClr val="000000"/>
                </a:solidFill>
              </a:defRPr>
            </a:pPr>
            <a:r>
              <a:rPr sz="2279">
                <a:solidFill>
                  <a:srgbClr val="546056"/>
                </a:solidFill>
              </a:rPr>
              <a:t>1600’s Midwives were provided free housing on the condition she would not refuse when called on. Many midwives were also salaried.</a:t>
            </a:r>
            <a:endParaRPr sz="2279">
              <a:solidFill>
                <a:srgbClr val="546056"/>
              </a:solidFill>
            </a:endParaRPr>
          </a:p>
          <a:p>
            <a:pPr lvl="0" marL="282701" indent="-282701" defTabSz="309625">
              <a:spcBef>
                <a:spcPts val="2200"/>
              </a:spcBef>
              <a:buBlip>
                <a:blip r:embed="rId2"/>
              </a:buBlip>
              <a:defRPr sz="1800">
                <a:solidFill>
                  <a:srgbClr val="000000"/>
                </a:solidFill>
              </a:defRPr>
            </a:pPr>
            <a:r>
              <a:rPr sz="2279">
                <a:solidFill>
                  <a:srgbClr val="546056"/>
                </a:solidFill>
              </a:rPr>
              <a:t>1700’s Upper-class families began to rely on male doctors as primary caregivers</a:t>
            </a:r>
            <a:endParaRPr sz="2279">
              <a:solidFill>
                <a:srgbClr val="546056"/>
              </a:solidFill>
            </a:endParaRPr>
          </a:p>
          <a:p>
            <a:pPr lvl="0" marL="282701" indent="-282701" defTabSz="309625">
              <a:spcBef>
                <a:spcPts val="2200"/>
              </a:spcBef>
              <a:buBlip>
                <a:blip r:embed="rId2"/>
              </a:buBlip>
              <a:defRPr sz="1800">
                <a:solidFill>
                  <a:srgbClr val="000000"/>
                </a:solidFill>
              </a:defRPr>
            </a:pPr>
            <a:r>
              <a:rPr sz="2279">
                <a:solidFill>
                  <a:srgbClr val="546056"/>
                </a:solidFill>
              </a:rPr>
              <a:t>1750-1800’s Physicians did not associate hand washing with infection</a:t>
            </a:r>
            <a:endParaRPr sz="2279">
              <a:solidFill>
                <a:srgbClr val="546056"/>
              </a:solidFill>
            </a:endParaRPr>
          </a:p>
          <a:p>
            <a:pPr lvl="0" marL="282701" indent="-282701" defTabSz="309625">
              <a:spcBef>
                <a:spcPts val="2200"/>
              </a:spcBef>
              <a:buBlip>
                <a:blip r:embed="rId2"/>
              </a:buBlip>
              <a:defRPr sz="1800">
                <a:solidFill>
                  <a:srgbClr val="000000"/>
                </a:solidFill>
              </a:defRPr>
            </a:pPr>
            <a:r>
              <a:rPr sz="2279">
                <a:solidFill>
                  <a:srgbClr val="546056"/>
                </a:solidFill>
              </a:rPr>
              <a:t>1816-The first stethoscope for listening to fetal heart tones was introduced</a:t>
            </a:r>
            <a:endParaRPr sz="2279">
              <a:solidFill>
                <a:srgbClr val="546056"/>
              </a:solidFill>
            </a:endParaRPr>
          </a:p>
          <a:p>
            <a:pPr lvl="0" marL="282701" indent="-282701" defTabSz="309625">
              <a:spcBef>
                <a:spcPts val="2200"/>
              </a:spcBef>
              <a:buBlip>
                <a:blip r:embed="rId2"/>
              </a:buBlip>
              <a:defRPr sz="1800">
                <a:solidFill>
                  <a:srgbClr val="000000"/>
                </a:solidFill>
              </a:defRPr>
            </a:pPr>
            <a:r>
              <a:rPr sz="2279">
                <a:solidFill>
                  <a:srgbClr val="546056"/>
                </a:solidFill>
              </a:rPr>
              <a:t>1848-Dr. Walter Channing of Boston first used ether for childbirth</a:t>
            </a:r>
            <a:endParaRPr sz="2279">
              <a:solidFill>
                <a:srgbClr val="546056"/>
              </a:solidFill>
            </a:endParaRPr>
          </a:p>
          <a:p>
            <a:pPr lvl="0" marL="282701" indent="-282701" defTabSz="309625">
              <a:spcBef>
                <a:spcPts val="2200"/>
              </a:spcBef>
              <a:buBlip>
                <a:blip r:embed="rId2"/>
              </a:buBlip>
              <a:defRPr sz="1800">
                <a:solidFill>
                  <a:srgbClr val="000000"/>
                </a:solidFill>
              </a:defRPr>
            </a:pPr>
            <a:r>
              <a:rPr sz="2279">
                <a:solidFill>
                  <a:srgbClr val="546056"/>
                </a:solidFill>
              </a:rPr>
              <a:t>1853-Queen Victoria of England received chloroform during the birth of her 7th baby, it became a status symbol</a:t>
            </a:r>
            <a:endParaRPr sz="2279">
              <a:solidFill>
                <a:srgbClr val="546056"/>
              </a:solidFill>
            </a:endParaRPr>
          </a:p>
          <a:p>
            <a:pPr lvl="0" marL="282701" indent="-282701" defTabSz="309625">
              <a:spcBef>
                <a:spcPts val="2200"/>
              </a:spcBef>
              <a:buBlip>
                <a:blip r:embed="rId2"/>
              </a:buBlip>
              <a:defRPr sz="1800">
                <a:solidFill>
                  <a:srgbClr val="000000"/>
                </a:solidFill>
              </a:defRPr>
            </a:pPr>
            <a:r>
              <a:rPr sz="2279">
                <a:solidFill>
                  <a:srgbClr val="546056"/>
                </a:solidFill>
              </a:rPr>
              <a:t>1860-Louis Pasteur found bacteria and lack of washing was the major cause of childbed fever (1772- 20% of delivered women contracted this, nearly all of whom died)</a:t>
            </a:r>
            <a:endParaRPr sz="2279">
              <a:solidFill>
                <a:srgbClr val="546056"/>
              </a:solidFill>
            </a:endParaRPr>
          </a:p>
          <a:p>
            <a:pPr lvl="0" marL="282701" indent="-282701" defTabSz="309625">
              <a:spcBef>
                <a:spcPts val="2200"/>
              </a:spcBef>
              <a:buBlip>
                <a:blip r:embed="rId2"/>
              </a:buBlip>
              <a:defRPr sz="1800">
                <a:solidFill>
                  <a:srgbClr val="000000"/>
                </a:solidFill>
              </a:defRPr>
            </a:pPr>
            <a:r>
              <a:rPr sz="2279">
                <a:solidFill>
                  <a:srgbClr val="546056"/>
                </a:solidFill>
              </a:rPr>
              <a:t>1894-The first clinic c-section was performed in Boston</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ph type="body" idx="1"/>
          </p:nvPr>
        </p:nvSpPr>
        <p:spPr>
          <a:prstGeom prst="rect">
            <a:avLst/>
          </a:prstGeom>
        </p:spPr>
        <p:txBody>
          <a:bodyPr/>
          <a:lstStyle/>
          <a:p>
            <a:pPr lvl="0" marL="320040" indent="-320040" defTabSz="350520">
              <a:spcBef>
                <a:spcPts val="2500"/>
              </a:spcBef>
              <a:buBlip>
                <a:blip r:embed="rId2"/>
              </a:buBlip>
              <a:defRPr sz="1800">
                <a:solidFill>
                  <a:srgbClr val="000000"/>
                </a:solidFill>
              </a:defRPr>
            </a:pPr>
            <a:r>
              <a:rPr sz="2580">
                <a:solidFill>
                  <a:srgbClr val="546056"/>
                </a:solidFill>
              </a:rPr>
              <a:t>1898-German doctor injected cocaine into his assistant’s spinal column (the forerunner of the modern day epidural). It numbed the fellow’s lower body, but the next morning he woke with horrible vomiting and headaches</a:t>
            </a:r>
            <a:endParaRPr sz="2580">
              <a:solidFill>
                <a:srgbClr val="546056"/>
              </a:solidFill>
            </a:endParaRPr>
          </a:p>
          <a:p>
            <a:pPr lvl="0" marL="320040" indent="-320040" defTabSz="350520">
              <a:spcBef>
                <a:spcPts val="2500"/>
              </a:spcBef>
              <a:buBlip>
                <a:blip r:embed="rId2"/>
              </a:buBlip>
              <a:defRPr sz="1800">
                <a:solidFill>
                  <a:srgbClr val="000000"/>
                </a:solidFill>
              </a:defRPr>
            </a:pPr>
            <a:r>
              <a:rPr sz="2580">
                <a:solidFill>
                  <a:srgbClr val="546056"/>
                </a:solidFill>
              </a:rPr>
              <a:t>1902-1960’s Scopolamine, which causes amnesia, was used during childbirth</a:t>
            </a:r>
            <a:endParaRPr sz="2580">
              <a:solidFill>
                <a:srgbClr val="546056"/>
              </a:solidFill>
            </a:endParaRPr>
          </a:p>
          <a:p>
            <a:pPr lvl="0" marL="320040" indent="-320040" defTabSz="350520">
              <a:spcBef>
                <a:spcPts val="2500"/>
              </a:spcBef>
              <a:buBlip>
                <a:blip r:embed="rId2"/>
              </a:buBlip>
              <a:defRPr sz="1800">
                <a:solidFill>
                  <a:srgbClr val="000000"/>
                </a:solidFill>
              </a:defRPr>
            </a:pPr>
            <a:r>
              <a:rPr sz="2580">
                <a:solidFill>
                  <a:srgbClr val="546056"/>
                </a:solidFill>
              </a:rPr>
              <a:t>1920-The most frequently used obstetric textbook, by Dr. Joseph DeLee, stated that childbirth is a pathological process from which few escape “damage.” In efforts to prevent problems, he proposed that the caregiver employ routine interventions. He suggested that the obstetrician sedate women at the beginning of labor, allow the cervix to dilate, give ether during the pushing stage, cut an episiotomy, deliver the baby with forceps, extract the placenta, give medications for the uterus to contract, and repair the episiotomy.</a:t>
            </a:r>
            <a:endParaRPr sz="2580">
              <a:solidFill>
                <a:srgbClr val="546056"/>
              </a:solidFill>
            </a:endParaRPr>
          </a:p>
          <a:p>
            <a:pPr lvl="0" marL="320040" indent="-320040" defTabSz="350520">
              <a:spcBef>
                <a:spcPts val="2500"/>
              </a:spcBef>
              <a:buBlip>
                <a:blip r:embed="rId2"/>
              </a:buBlip>
              <a:defRPr sz="1800">
                <a:solidFill>
                  <a:srgbClr val="000000"/>
                </a:solidFill>
              </a:defRPr>
            </a:pPr>
            <a:r>
              <a:rPr sz="2580">
                <a:solidFill>
                  <a:srgbClr val="546056"/>
                </a:solidFill>
              </a:rPr>
              <a:t>1933-Maternal mortality rate had not declined between 1915-1930 in spite of women moving childbirth into hospitals1935- 37% of births occur in hospitals</a:t>
            </a:r>
            <a:endParaRPr sz="2580">
              <a:solidFill>
                <a:srgbClr val="546056"/>
              </a:solidFill>
            </a:endParaRPr>
          </a:p>
          <a:p>
            <a:pPr lvl="0" marL="320040" indent="-320040" defTabSz="350520">
              <a:spcBef>
                <a:spcPts val="2500"/>
              </a:spcBef>
              <a:buBlip>
                <a:blip r:embed="rId2"/>
              </a:buBlip>
              <a:defRPr sz="1800">
                <a:solidFill>
                  <a:srgbClr val="000000"/>
                </a:solidFill>
              </a:defRPr>
            </a:pPr>
            <a:r>
              <a:rPr sz="2580">
                <a:solidFill>
                  <a:srgbClr val="546056"/>
                </a:solidFill>
              </a:rPr>
              <a:t>1938-Twilight Sleep used in all hospital births</a:t>
            </a:r>
            <a:endParaRPr sz="2580">
              <a:solidFill>
                <a:srgbClr val="546056"/>
              </a:solidFill>
            </a:endParaRPr>
          </a:p>
          <a:p>
            <a:pPr lvl="0" marL="320040" indent="-320040" defTabSz="350520">
              <a:spcBef>
                <a:spcPts val="2500"/>
              </a:spcBef>
              <a:buBlip>
                <a:blip r:embed="rId2"/>
              </a:buBlip>
              <a:defRPr sz="1800">
                <a:solidFill>
                  <a:srgbClr val="000000"/>
                </a:solidFill>
              </a:defRPr>
            </a:pPr>
            <a:r>
              <a:rPr sz="2580">
                <a:solidFill>
                  <a:srgbClr val="546056"/>
                </a:solidFill>
              </a:rPr>
              <a:t>1939- 50% of all women (75% of all urban women) deliver in hospitals</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 name="Shape 54"/>
          <p:cNvSpPr/>
          <p:nvPr>
            <p:ph type="body" idx="1"/>
          </p:nvPr>
        </p:nvSpPr>
        <p:spPr>
          <a:prstGeom prst="rect">
            <a:avLst/>
          </a:prstGeom>
        </p:spPr>
        <p:txBody>
          <a:bodyPr/>
          <a:lstStyle/>
          <a:p>
            <a:pPr lvl="0" marL="277368" indent="-277368" defTabSz="303783">
              <a:spcBef>
                <a:spcPts val="2100"/>
              </a:spcBef>
              <a:buBlip>
                <a:blip r:embed="rId2"/>
              </a:buBlip>
              <a:defRPr sz="1800">
                <a:solidFill>
                  <a:srgbClr val="000000"/>
                </a:solidFill>
              </a:defRPr>
            </a:pPr>
            <a:r>
              <a:rPr sz="2235">
                <a:solidFill>
                  <a:srgbClr val="546056"/>
                </a:solidFill>
              </a:rPr>
              <a:t>1940- 95% Twilight Sleep rate. The heavy dose of meds completely incapacitated laboring women and caused them to lose control. Maternal mortality is 47 deaths per 1,000</a:t>
            </a:r>
            <a:endParaRPr sz="2235">
              <a:solidFill>
                <a:srgbClr val="546056"/>
              </a:solidFill>
            </a:endParaRPr>
          </a:p>
          <a:p>
            <a:pPr lvl="0" marL="277368" indent="-277368" defTabSz="303783">
              <a:spcBef>
                <a:spcPts val="2100"/>
              </a:spcBef>
              <a:buBlip>
                <a:blip r:embed="rId2"/>
              </a:buBlip>
              <a:defRPr sz="1800">
                <a:solidFill>
                  <a:srgbClr val="000000"/>
                </a:solidFill>
              </a:defRPr>
            </a:pPr>
            <a:r>
              <a:rPr sz="2235">
                <a:solidFill>
                  <a:srgbClr val="546056"/>
                </a:solidFill>
              </a:rPr>
              <a:t>1950- 88% of births occurred in hospitals</a:t>
            </a:r>
            <a:endParaRPr sz="2235">
              <a:solidFill>
                <a:srgbClr val="546056"/>
              </a:solidFill>
            </a:endParaRPr>
          </a:p>
          <a:p>
            <a:pPr lvl="0" marL="277368" indent="-277368" defTabSz="303783">
              <a:spcBef>
                <a:spcPts val="2100"/>
              </a:spcBef>
              <a:buBlip>
                <a:blip r:embed="rId2"/>
              </a:buBlip>
              <a:defRPr sz="1800">
                <a:solidFill>
                  <a:srgbClr val="000000"/>
                </a:solidFill>
              </a:defRPr>
            </a:pPr>
            <a:r>
              <a:rPr sz="2235">
                <a:solidFill>
                  <a:srgbClr val="546056"/>
                </a:solidFill>
              </a:rPr>
              <a:t>1960- 97% of births occurred in hospitals, continuous electronic fetal monitoring was introduced and used for only “high risk” women</a:t>
            </a:r>
            <a:endParaRPr sz="2235">
              <a:solidFill>
                <a:srgbClr val="546056"/>
              </a:solidFill>
            </a:endParaRPr>
          </a:p>
          <a:p>
            <a:pPr lvl="0" marL="277368" indent="-277368" defTabSz="303783">
              <a:spcBef>
                <a:spcPts val="2100"/>
              </a:spcBef>
              <a:buBlip>
                <a:blip r:embed="rId2"/>
              </a:buBlip>
              <a:defRPr sz="1800">
                <a:solidFill>
                  <a:srgbClr val="000000"/>
                </a:solidFill>
              </a:defRPr>
            </a:pPr>
            <a:r>
              <a:rPr sz="2235">
                <a:solidFill>
                  <a:srgbClr val="546056"/>
                </a:solidFill>
              </a:rPr>
              <a:t>1979- The first studies were conducted on labor anesthesia, including Demerol</a:t>
            </a:r>
            <a:endParaRPr sz="2235">
              <a:solidFill>
                <a:srgbClr val="546056"/>
              </a:solidFill>
            </a:endParaRPr>
          </a:p>
          <a:p>
            <a:pPr lvl="0" marL="277368" indent="-277368" defTabSz="303783">
              <a:spcBef>
                <a:spcPts val="2100"/>
              </a:spcBef>
              <a:buBlip>
                <a:blip r:embed="rId2"/>
              </a:buBlip>
              <a:defRPr sz="1800">
                <a:solidFill>
                  <a:srgbClr val="000000"/>
                </a:solidFill>
              </a:defRPr>
            </a:pPr>
            <a:r>
              <a:rPr sz="2235">
                <a:solidFill>
                  <a:srgbClr val="546056"/>
                </a:solidFill>
              </a:rPr>
              <a:t>1988- 25% c-section rate, patient-controlled epidurals come on the scene</a:t>
            </a:r>
            <a:endParaRPr sz="2235">
              <a:solidFill>
                <a:srgbClr val="546056"/>
              </a:solidFill>
            </a:endParaRPr>
          </a:p>
          <a:p>
            <a:pPr lvl="0" marL="277368" indent="-277368" defTabSz="303783">
              <a:spcBef>
                <a:spcPts val="2100"/>
              </a:spcBef>
              <a:buBlip>
                <a:blip r:embed="rId2"/>
              </a:buBlip>
              <a:defRPr sz="1800">
                <a:solidFill>
                  <a:srgbClr val="000000"/>
                </a:solidFill>
              </a:defRPr>
            </a:pPr>
            <a:r>
              <a:rPr sz="2235">
                <a:solidFill>
                  <a:srgbClr val="546056"/>
                </a:solidFill>
              </a:rPr>
              <a:t>1998- 19.4% induction rate</a:t>
            </a:r>
            <a:endParaRPr sz="2235">
              <a:solidFill>
                <a:srgbClr val="546056"/>
              </a:solidFill>
            </a:endParaRPr>
          </a:p>
          <a:p>
            <a:pPr lvl="0" marL="277368" indent="-277368" defTabSz="303783">
              <a:spcBef>
                <a:spcPts val="2100"/>
              </a:spcBef>
              <a:buBlip>
                <a:blip r:embed="rId2"/>
              </a:buBlip>
              <a:defRPr sz="1800">
                <a:solidFill>
                  <a:srgbClr val="000000"/>
                </a:solidFill>
              </a:defRPr>
            </a:pPr>
            <a:r>
              <a:rPr sz="2235">
                <a:solidFill>
                  <a:srgbClr val="546056"/>
                </a:solidFill>
              </a:rPr>
              <a:t>2002- 26.1% c-section rate, 20.6% induction rate, 85% continuous EFM rate, 91.3% of births occurred in hospitals </a:t>
            </a:r>
            <a:endParaRPr sz="2235">
              <a:solidFill>
                <a:srgbClr val="546056"/>
              </a:solidFill>
            </a:endParaRPr>
          </a:p>
          <a:p>
            <a:pPr lvl="0" marL="277368" indent="-277368" defTabSz="303783">
              <a:spcBef>
                <a:spcPts val="2100"/>
              </a:spcBef>
              <a:buBlip>
                <a:blip r:embed="rId2"/>
              </a:buBlip>
              <a:defRPr sz="1800">
                <a:solidFill>
                  <a:srgbClr val="000000"/>
                </a:solidFill>
              </a:defRPr>
            </a:pPr>
            <a:r>
              <a:rPr sz="2235">
                <a:solidFill>
                  <a:srgbClr val="546056"/>
                </a:solidFill>
              </a:rPr>
              <a:t>2008- 33% c-section rate, The US has some of the worst pregnancy outcomes then almost every other industrialized country, yet provides the world’s most expensive maternity care. 80% epidural rate</a:t>
            </a:r>
            <a:endParaRPr sz="2235">
              <a:solidFill>
                <a:srgbClr val="546056"/>
              </a:solidFill>
            </a:endParaRPr>
          </a:p>
          <a:p>
            <a:pPr lvl="0" marL="277368" indent="-277368" defTabSz="303783">
              <a:spcBef>
                <a:spcPts val="2100"/>
              </a:spcBef>
              <a:buBlip>
                <a:blip r:embed="rId2"/>
              </a:buBlip>
              <a:defRPr sz="1800">
                <a:solidFill>
                  <a:srgbClr val="000000"/>
                </a:solidFill>
              </a:defRPr>
            </a:pPr>
            <a:r>
              <a:rPr sz="2235">
                <a:solidFill>
                  <a:srgbClr val="546056"/>
                </a:solidFill>
              </a:rPr>
              <a:t>2009- ACOG revises EFM guidelines, induction guidelines, and has relaxed their position on women eating and drinking in labor</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Where are we today?</a:t>
            </a:r>
          </a:p>
        </p:txBody>
      </p:sp>
      <p:sp>
        <p:nvSpPr>
          <p:cNvPr id="57" name="Shape 57"/>
          <p:cNvSpPr/>
          <p:nvPr>
            <p:ph type="body" idx="1"/>
          </p:nvPr>
        </p:nvSpPr>
        <p:spPr>
          <a:xfrm>
            <a:off x="647700" y="2628900"/>
            <a:ext cx="9107835" cy="6477000"/>
          </a:xfrm>
          <a:prstGeom prst="rect">
            <a:avLst/>
          </a:prstGeom>
        </p:spPr>
        <p:txBody>
          <a:bodyPr/>
          <a:lstStyle/>
          <a:p>
            <a:pPr lvl="0">
              <a:buBlip>
                <a:blip r:embed="rId2"/>
              </a:buBlip>
              <a:defRPr sz="1800">
                <a:solidFill>
                  <a:srgbClr val="000000"/>
                </a:solidFill>
              </a:defRPr>
            </a:pPr>
            <a:r>
              <a:rPr sz="3200">
                <a:solidFill>
                  <a:srgbClr val="546056"/>
                </a:solidFill>
              </a:rPr>
              <a:t>What do you see happening in our hospitals?</a:t>
            </a:r>
            <a:endParaRPr sz="3200">
              <a:solidFill>
                <a:srgbClr val="546056"/>
              </a:solidFill>
            </a:endParaRPr>
          </a:p>
          <a:p>
            <a:pPr lvl="0">
              <a:buBlip>
                <a:blip r:embed="rId2"/>
              </a:buBlip>
              <a:defRPr sz="1800">
                <a:solidFill>
                  <a:srgbClr val="000000"/>
                </a:solidFill>
              </a:defRPr>
            </a:pPr>
            <a:endParaRPr sz="3200">
              <a:solidFill>
                <a:srgbClr val="546056"/>
              </a:solidFill>
            </a:endParaRPr>
          </a:p>
          <a:p>
            <a:pPr lvl="0" marL="0" indent="0">
              <a:buSzTx/>
              <a:buFontTx/>
              <a:buNone/>
              <a:defRPr sz="1800">
                <a:solidFill>
                  <a:srgbClr val="000000"/>
                </a:solidFill>
              </a:defRPr>
            </a:pPr>
            <a:endParaRPr sz="3200">
              <a:solidFill>
                <a:srgbClr val="546056"/>
              </a:solidFill>
            </a:endParaRPr>
          </a:p>
          <a:p>
            <a:pPr lvl="0">
              <a:buBlip>
                <a:blip r:embed="rId2"/>
              </a:buBlip>
              <a:defRPr sz="1800">
                <a:solidFill>
                  <a:srgbClr val="000000"/>
                </a:solidFill>
              </a:defRPr>
            </a:pPr>
            <a:r>
              <a:rPr sz="3200">
                <a:solidFill>
                  <a:srgbClr val="546056"/>
                </a:solidFill>
              </a:rPr>
              <a:t>What was your personal birth experience?</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9" name=""/>
          <p:cNvPicPr/>
          <p:nvPr/>
        </p:nvPicPr>
        <p:blipFill>
          <a:blip r:embed="rId2">
            <a:extLst/>
          </a:blip>
          <a:stretch>
            <a:fillRect/>
          </a:stretch>
        </p:blipFill>
        <p:spPr>
          <a:xfrm>
            <a:off x="9184578" y="2594681"/>
            <a:ext cx="3190382" cy="4564238"/>
          </a:xfrm>
          <a:prstGeom prst="rect">
            <a:avLst/>
          </a:prstGeom>
        </p:spPr>
      </p:pic>
      <p:sp>
        <p:nvSpPr>
          <p:cNvPr id="60" name="Shape 60"/>
          <p:cNvSpPr/>
          <p:nvPr>
            <p:ph type="title"/>
          </p:nvPr>
        </p:nvSpPr>
        <p:spPr>
          <a:prstGeom prst="rect">
            <a:avLst/>
          </a:prstGeom>
        </p:spPr>
        <p:txBody>
          <a:bodyPr/>
          <a:lstStyle/>
          <a:p>
            <a:pPr lvl="0">
              <a:defRPr sz="1800">
                <a:solidFill>
                  <a:srgbClr val="000000"/>
                </a:solidFill>
              </a:defRPr>
            </a:pPr>
            <a:r>
              <a:rPr sz="7000">
                <a:solidFill>
                  <a:srgbClr val="FFFFFF">
                    <a:alpha val="95000"/>
                  </a:srgbClr>
                </a:solidFill>
              </a:rPr>
              <a:t>Interventions During Labor	</a:t>
            </a:r>
          </a:p>
        </p:txBody>
      </p:sp>
      <p:sp>
        <p:nvSpPr>
          <p:cNvPr id="61" name="Shape 61"/>
          <p:cNvSpPr/>
          <p:nvPr>
            <p:ph type="body" idx="1"/>
          </p:nvPr>
        </p:nvSpPr>
        <p:spPr>
          <a:prstGeom prst="rect">
            <a:avLst/>
          </a:prstGeom>
        </p:spPr>
        <p:txBody>
          <a:bodyPr/>
          <a:lstStyle/>
          <a:p>
            <a:pPr lvl="0" marL="244093" indent="-244093" defTabSz="362204">
              <a:spcBef>
                <a:spcPts val="1400"/>
              </a:spcBef>
              <a:buBlip>
                <a:blip r:embed="rId3"/>
              </a:buBlip>
              <a:defRPr sz="1800">
                <a:solidFill>
                  <a:srgbClr val="000000"/>
                </a:solidFill>
              </a:defRPr>
            </a:pPr>
            <a:r>
              <a:rPr sz="1984">
                <a:solidFill>
                  <a:srgbClr val="546056"/>
                </a:solidFill>
              </a:rPr>
              <a:t>Induction and augmentation</a:t>
            </a:r>
            <a:endParaRPr sz="1984">
              <a:solidFill>
                <a:srgbClr val="546056"/>
              </a:solidFill>
            </a:endParaRPr>
          </a:p>
          <a:p>
            <a:pPr lvl="1" marL="488187" indent="-244093" defTabSz="362204">
              <a:spcBef>
                <a:spcPts val="1400"/>
              </a:spcBef>
              <a:buBlip>
                <a:blip r:embed="rId3"/>
              </a:buBlip>
              <a:defRPr sz="1800">
                <a:solidFill>
                  <a:srgbClr val="000000"/>
                </a:solidFill>
              </a:defRPr>
            </a:pPr>
            <a:r>
              <a:rPr sz="1984">
                <a:solidFill>
                  <a:srgbClr val="546056"/>
                </a:solidFill>
              </a:rPr>
              <a:t>Stripping or sweeping the membranes</a:t>
            </a:r>
            <a:endParaRPr sz="1984">
              <a:solidFill>
                <a:srgbClr val="546056"/>
              </a:solidFill>
            </a:endParaRPr>
          </a:p>
          <a:p>
            <a:pPr lvl="1" marL="488187" indent="-244093" defTabSz="362204">
              <a:spcBef>
                <a:spcPts val="1400"/>
              </a:spcBef>
              <a:buBlip>
                <a:blip r:embed="rId3"/>
              </a:buBlip>
              <a:defRPr sz="1800">
                <a:solidFill>
                  <a:srgbClr val="000000"/>
                </a:solidFill>
              </a:defRPr>
            </a:pPr>
            <a:r>
              <a:rPr sz="1984">
                <a:solidFill>
                  <a:srgbClr val="546056"/>
                </a:solidFill>
              </a:rPr>
              <a:t>Breaking the bag of waters</a:t>
            </a:r>
            <a:endParaRPr sz="1984">
              <a:solidFill>
                <a:srgbClr val="546056"/>
              </a:solidFill>
            </a:endParaRPr>
          </a:p>
          <a:p>
            <a:pPr lvl="1" marL="488187" indent="-244093" defTabSz="362204">
              <a:spcBef>
                <a:spcPts val="1400"/>
              </a:spcBef>
              <a:buBlip>
                <a:blip r:embed="rId3"/>
              </a:buBlip>
              <a:defRPr sz="1800">
                <a:solidFill>
                  <a:srgbClr val="000000"/>
                </a:solidFill>
              </a:defRPr>
            </a:pPr>
            <a:r>
              <a:rPr sz="1984">
                <a:solidFill>
                  <a:srgbClr val="546056"/>
                </a:solidFill>
              </a:rPr>
              <a:t>Prostaglandins</a:t>
            </a:r>
            <a:endParaRPr sz="1984">
              <a:solidFill>
                <a:srgbClr val="546056"/>
              </a:solidFill>
            </a:endParaRPr>
          </a:p>
          <a:p>
            <a:pPr lvl="1" marL="488187" indent="-244093" defTabSz="362204">
              <a:spcBef>
                <a:spcPts val="1400"/>
              </a:spcBef>
              <a:buBlip>
                <a:blip r:embed="rId3"/>
              </a:buBlip>
              <a:defRPr sz="1800">
                <a:solidFill>
                  <a:srgbClr val="000000"/>
                </a:solidFill>
              </a:defRPr>
            </a:pPr>
            <a:r>
              <a:rPr sz="1984">
                <a:solidFill>
                  <a:srgbClr val="546056"/>
                </a:solidFill>
              </a:rPr>
              <a:t>Misoprostol (cytotec)</a:t>
            </a:r>
            <a:endParaRPr sz="1984">
              <a:solidFill>
                <a:srgbClr val="546056"/>
              </a:solidFill>
            </a:endParaRPr>
          </a:p>
          <a:p>
            <a:pPr lvl="1" marL="488187" indent="-244093" defTabSz="362204">
              <a:spcBef>
                <a:spcPts val="1400"/>
              </a:spcBef>
              <a:buBlip>
                <a:blip r:embed="rId3"/>
              </a:buBlip>
              <a:defRPr sz="1800">
                <a:solidFill>
                  <a:srgbClr val="000000"/>
                </a:solidFill>
              </a:defRPr>
            </a:pPr>
            <a:r>
              <a:rPr sz="1984">
                <a:solidFill>
                  <a:srgbClr val="546056"/>
                </a:solidFill>
              </a:rPr>
              <a:t>Oxytocin (Pitocin)</a:t>
            </a:r>
            <a:endParaRPr sz="1984">
              <a:solidFill>
                <a:srgbClr val="546056"/>
              </a:solidFill>
            </a:endParaRPr>
          </a:p>
          <a:p>
            <a:pPr lvl="0" marL="244093" indent="-244093" defTabSz="362204">
              <a:spcBef>
                <a:spcPts val="1400"/>
              </a:spcBef>
              <a:buBlip>
                <a:blip r:embed="rId3"/>
              </a:buBlip>
              <a:defRPr sz="1800">
                <a:solidFill>
                  <a:srgbClr val="000000"/>
                </a:solidFill>
              </a:defRPr>
            </a:pPr>
            <a:r>
              <a:rPr sz="1984">
                <a:solidFill>
                  <a:srgbClr val="546056"/>
                </a:solidFill>
              </a:rPr>
              <a:t>Continuous Fetal Monitoring </a:t>
            </a:r>
            <a:endParaRPr sz="1984">
              <a:solidFill>
                <a:srgbClr val="546056"/>
              </a:solidFill>
            </a:endParaRPr>
          </a:p>
          <a:p>
            <a:pPr lvl="0" marL="244093" indent="-244093" defTabSz="362204">
              <a:spcBef>
                <a:spcPts val="1400"/>
              </a:spcBef>
              <a:buBlip>
                <a:blip r:embed="rId3"/>
              </a:buBlip>
              <a:defRPr sz="1800">
                <a:solidFill>
                  <a:srgbClr val="000000"/>
                </a:solidFill>
              </a:defRPr>
            </a:pPr>
            <a:r>
              <a:rPr sz="1984">
                <a:solidFill>
                  <a:srgbClr val="546056"/>
                </a:solidFill>
              </a:rPr>
              <a:t>IV Fluids</a:t>
            </a:r>
            <a:endParaRPr sz="1984">
              <a:solidFill>
                <a:srgbClr val="546056"/>
              </a:solidFill>
            </a:endParaRPr>
          </a:p>
          <a:p>
            <a:pPr lvl="0" marL="244093" indent="-244093" defTabSz="362204">
              <a:spcBef>
                <a:spcPts val="1400"/>
              </a:spcBef>
              <a:buBlip>
                <a:blip r:embed="rId3"/>
              </a:buBlip>
              <a:defRPr sz="1800">
                <a:solidFill>
                  <a:srgbClr val="000000"/>
                </a:solidFill>
              </a:defRPr>
            </a:pPr>
            <a:r>
              <a:rPr sz="1984">
                <a:solidFill>
                  <a:srgbClr val="546056"/>
                </a:solidFill>
              </a:rPr>
              <a:t>Medications</a:t>
            </a:r>
            <a:endParaRPr sz="1984">
              <a:solidFill>
                <a:srgbClr val="546056"/>
              </a:solidFill>
            </a:endParaRPr>
          </a:p>
          <a:p>
            <a:pPr lvl="1" marL="488187" indent="-244093" defTabSz="362204">
              <a:spcBef>
                <a:spcPts val="1400"/>
              </a:spcBef>
              <a:buBlip>
                <a:blip r:embed="rId3"/>
              </a:buBlip>
              <a:defRPr sz="1800">
                <a:solidFill>
                  <a:srgbClr val="000000"/>
                </a:solidFill>
              </a:defRPr>
            </a:pPr>
            <a:r>
              <a:rPr sz="1984">
                <a:solidFill>
                  <a:srgbClr val="546056"/>
                </a:solidFill>
              </a:rPr>
              <a:t>Epidural</a:t>
            </a:r>
            <a:endParaRPr sz="1984">
              <a:solidFill>
                <a:srgbClr val="546056"/>
              </a:solidFill>
            </a:endParaRPr>
          </a:p>
          <a:p>
            <a:pPr lvl="1" marL="488187" indent="-244093" defTabSz="362204">
              <a:spcBef>
                <a:spcPts val="1400"/>
              </a:spcBef>
              <a:buBlip>
                <a:blip r:embed="rId3"/>
              </a:buBlip>
              <a:defRPr sz="1800">
                <a:solidFill>
                  <a:srgbClr val="000000"/>
                </a:solidFill>
              </a:defRPr>
            </a:pPr>
            <a:r>
              <a:rPr sz="1984">
                <a:solidFill>
                  <a:srgbClr val="546056"/>
                </a:solidFill>
              </a:rPr>
              <a:t>IV medication</a:t>
            </a:r>
          </a:p>
        </p:txBody>
      </p:sp>
      <p:pic>
        <p:nvPicPr>
          <p:cNvPr id="62" name="Kim-3.jpg"/>
          <p:cNvPicPr/>
          <p:nvPr/>
        </p:nvPicPr>
        <p:blipFill>
          <a:blip r:embed="rId4">
            <a:extLst/>
          </a:blip>
          <a:stretch>
            <a:fillRect/>
          </a:stretch>
        </p:blipFill>
        <p:spPr>
          <a:xfrm>
            <a:off x="6248296" y="4118242"/>
            <a:ext cx="2489553" cy="3734327"/>
          </a:xfrm>
          <a:prstGeom prst="rect">
            <a:avLst/>
          </a:prstGeom>
          <a:ln w="12700">
            <a:miter lim="400000"/>
          </a:ln>
        </p:spPr>
      </p:pic>
      <p:pic>
        <p:nvPicPr>
          <p:cNvPr id="63" name="Kim.jpg"/>
          <p:cNvPicPr/>
          <p:nvPr/>
        </p:nvPicPr>
        <p:blipFill>
          <a:blip r:embed="rId5">
            <a:extLst/>
          </a:blip>
          <a:srcRect l="6975" t="27848" r="35718" b="14845"/>
          <a:stretch>
            <a:fillRect/>
          </a:stretch>
        </p:blipFill>
        <p:spPr>
          <a:xfrm>
            <a:off x="8181578" y="6873609"/>
            <a:ext cx="3190381" cy="2126922"/>
          </a:xfrm>
          <a:prstGeom prst="rect">
            <a:avLst/>
          </a:prstGeom>
          <a:ln w="12700">
            <a:miter lim="400000"/>
          </a:ln>
        </p:spPr>
      </p:pic>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rushedCanvas">
  <a:themeElements>
    <a:clrScheme name="BrushedCanvas">
      <a:dk1>
        <a:srgbClr val="546056"/>
      </a:dk1>
      <a:lt1>
        <a:srgbClr val="600C52"/>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1" baseline="0" cap="none" i="0" spc="0" strike="noStrike" sz="2800" u="none" kumimoji="0" normalizeH="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rushedCanvas">
  <a:themeElements>
    <a:clrScheme name="BrushedCanvas">
      <a:dk1>
        <a:srgbClr val="000000"/>
      </a:dk1>
      <a:lt1>
        <a:srgbClr val="FFFFFF"/>
      </a:lt1>
      <a:dk2>
        <a:srgbClr val="61615E"/>
      </a:dk2>
      <a:lt2>
        <a:srgbClr val="CECECA"/>
      </a:lt2>
      <a:accent1>
        <a:srgbClr val="648FC7"/>
      </a:accent1>
      <a:accent2>
        <a:srgbClr val="77B06D"/>
      </a:accent2>
      <a:accent3>
        <a:srgbClr val="E0BC59"/>
      </a:accent3>
      <a:accent4>
        <a:srgbClr val="EB925B"/>
      </a:accent4>
      <a:accent5>
        <a:srgbClr val="C56667"/>
      </a:accent5>
      <a:accent6>
        <a:srgbClr val="927AB0"/>
      </a:accent6>
      <a:hlink>
        <a:srgbClr val="0000FF"/>
      </a:hlink>
      <a:folHlink>
        <a:srgbClr val="FF00FF"/>
      </a:folHlink>
    </a:clrScheme>
    <a:fontScheme name="BrushedCanvas">
      <a:majorFont>
        <a:latin typeface="Palatino"/>
        <a:ea typeface="Palatino"/>
        <a:cs typeface="Palatino"/>
      </a:majorFont>
      <a:minorFont>
        <a:latin typeface="Palatino"/>
        <a:ea typeface="Palatino"/>
        <a:cs typeface="Palatino"/>
      </a:minorFont>
    </a:fontScheme>
    <a:fmtScheme name="BrushedCanva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1" baseline="0" cap="none" i="0" spc="0" strike="noStrike" sz="2800" u="none" kumimoji="0" normalizeH="0">
            <a:ln>
              <a:noFill/>
            </a:ln>
            <a:solidFill>
              <a:srgbClr val="F5F8EB"/>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717D75"/>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200" u="none" kumimoji="0" normalizeH="0">
            <a:ln>
              <a:noFill/>
            </a:ln>
            <a:solidFill>
              <a:srgbClr val="546056"/>
            </a:solidFill>
            <a:effectLst/>
            <a:uFillTx/>
            <a:latin typeface="+mn-lt"/>
            <a:ea typeface="+mn-ea"/>
            <a:cs typeface="+mn-cs"/>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