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sldIdLst>
    <p:sldId id="256" r:id="rId2"/>
    <p:sldId id="257" r:id="rId3"/>
    <p:sldId id="258" r:id="rId4"/>
    <p:sldId id="265" r:id="rId5"/>
    <p:sldId id="266" r:id="rId6"/>
    <p:sldId id="260" r:id="rId7"/>
    <p:sldId id="261" r:id="rId8"/>
    <p:sldId id="262" r:id="rId9"/>
    <p:sldId id="263" r:id="rId10"/>
    <p:sldId id="264" r:id="rId11"/>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87621" autoAdjust="0"/>
  </p:normalViewPr>
  <p:slideViewPr>
    <p:cSldViewPr>
      <p:cViewPr varScale="1">
        <p:scale>
          <a:sx n="82" d="100"/>
          <a:sy n="82" d="100"/>
        </p:scale>
        <p:origin x="-1096"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2/15/16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a:t>
            </a:fld>
            <a:endParaRPr lang="en-US"/>
          </a:p>
        </p:txBody>
      </p:sp>
    </p:spTree>
    <p:extLst>
      <p:ext uri="{BB962C8B-B14F-4D97-AF65-F5344CB8AC3E}">
        <p14:creationId xmlns:p14="http://schemas.microsoft.com/office/powerpoint/2010/main" val="33252956"/>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In children ages 0-5 we will  concentrate in their roles in evaluating and treating Dysphagia and all other oral-moral reflexes, efficacy</a:t>
            </a:r>
            <a:r>
              <a:rPr lang="en-US" baseline="0" dirty="0" smtClean="0"/>
              <a:t> of feeding, need for frequency, duration, and method of supplementation, and the relationship of speech acquisition to method and type of feeding in the neonate, infant, and early childhood on both short term and long term outcomes. </a:t>
            </a:r>
            <a:endParaRPr lang="en-US" dirty="0" smtClean="0"/>
          </a:p>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Swallow studies in infants:</a:t>
            </a:r>
          </a:p>
          <a:p>
            <a:r>
              <a:rPr lang="en-US" dirty="0" smtClean="0"/>
              <a:t>http://</a:t>
            </a:r>
            <a:r>
              <a:rPr lang="en-US" dirty="0" err="1" smtClean="0"/>
              <a:t>www.ncbi.nlm.nih.gov</a:t>
            </a:r>
            <a:r>
              <a:rPr lang="en-US" dirty="0" smtClean="0"/>
              <a:t>/</a:t>
            </a:r>
            <a:r>
              <a:rPr lang="en-US" dirty="0" err="1" smtClean="0"/>
              <a:t>pubmed</a:t>
            </a:r>
            <a:r>
              <a:rPr lang="en-US" dirty="0" smtClean="0"/>
              <a:t>/11436889</a:t>
            </a:r>
          </a:p>
          <a:p>
            <a:endParaRPr lang="en-US" dirty="0" smtClean="0"/>
          </a:p>
          <a:p>
            <a:r>
              <a:rPr lang="en-US" dirty="0" err="1" smtClean="0"/>
              <a:t>Hazelbaker</a:t>
            </a:r>
            <a:r>
              <a:rPr lang="en-US" dirty="0" smtClean="0"/>
              <a:t> Neonate and Infant guideline</a:t>
            </a:r>
          </a:p>
          <a:p>
            <a:r>
              <a:rPr lang="en-US" dirty="0" smtClean="0"/>
              <a:t>http://</a:t>
            </a:r>
            <a:r>
              <a:rPr lang="en-US" dirty="0" err="1" smtClean="0"/>
              <a:t>www.med.unc.edu</a:t>
            </a:r>
            <a:r>
              <a:rPr lang="en-US" dirty="0" smtClean="0"/>
              <a:t>/pediatrics/education/current-residents/rotation-information/newborn-nursery/</a:t>
            </a:r>
            <a:r>
              <a:rPr lang="en-US" dirty="0" err="1" smtClean="0"/>
              <a:t>hazelbaker_frenum.pdf</a:t>
            </a:r>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5</a:t>
            </a:fld>
            <a:endParaRPr lang="en-US"/>
          </a:p>
        </p:txBody>
      </p:sp>
    </p:spTree>
    <p:extLst>
      <p:ext uri="{BB962C8B-B14F-4D97-AF65-F5344CB8AC3E}">
        <p14:creationId xmlns:p14="http://schemas.microsoft.com/office/powerpoint/2010/main" val="1040559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r>
              <a:rPr lang="en-US" dirty="0" smtClean="0"/>
              <a:t>http://</a:t>
            </a:r>
            <a:r>
              <a:rPr lang="en-US" dirty="0" err="1" smtClean="0"/>
              <a:t>neonataltherapists.com</a:t>
            </a:r>
            <a:r>
              <a:rPr lang="en-US" dirty="0" smtClean="0"/>
              <a:t>/</a:t>
            </a:r>
            <a:r>
              <a:rPr lang="en-US" smtClean="0"/>
              <a:t>faq</a:t>
            </a:r>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extLst/>
          </a:lstStyle>
          <a:p>
            <a:pPr algn="ctr"/>
            <a:fld id="{047E157E-8DCB-4F70-A0AF-5EB586A91DD4}" type="datetime1">
              <a:rPr lang="en-US" smtClean="0">
                <a:solidFill>
                  <a:srgbClr val="FFFFFF"/>
                </a:solidFill>
              </a:rPr>
              <a:pPr algn="ctr"/>
              <a:t>2/15/16</a:t>
            </a:fld>
            <a:endParaRPr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extLst/>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extLst/>
          </a:lstStyle>
          <a:p>
            <a:fld id="{8F82E0A0-C266-4798-8C8F-B9F91E9DA37E}" type="slidenum">
              <a:rPr lang="en-US" smtClean="0">
                <a:solidFill>
                  <a:schemeClr val="tx2"/>
                </a:solidFill>
              </a:rPr>
              <a:pPr/>
              <a:t>‹#›</a:t>
            </a:fld>
            <a:endParaRPr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a:defRPr cap="all" baseline="0"/>
            </a:lvl1pPr>
            <a:extLst/>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smtClean="0"/>
              <a:t>Click to edit Master title style</a:t>
            </a:r>
            <a:endParaRPr lang="en-US" dirty="0"/>
          </a:p>
        </p:txBody>
      </p:sp>
      <p:sp>
        <p:nvSpPr>
          <p:cNvPr id="3" name="Rectangle 2"/>
          <p:cNvSpPr>
            <a:spLocks noGrp="1"/>
          </p:cNvSpPr>
          <p:nvPr>
            <p:ph type="dt" sz="half" idx="10"/>
          </p:nvPr>
        </p:nvSpPr>
        <p:spPr/>
        <p:txBody>
          <a:bodyPr/>
          <a:lstStyle>
            <a:extLst/>
          </a:lstStyle>
          <a:p>
            <a:fld id="{E4606EA6-EFEA-4C30-9264-4F9291A5780D}" type="datetime1">
              <a:rPr lang="en-US" smtClean="0"/>
              <a:pPr/>
              <a:t>2/15/16</a:t>
            </a:fld>
            <a:endParaRPr lang="en-US"/>
          </a:p>
        </p:txBody>
      </p:sp>
      <p:sp>
        <p:nvSpPr>
          <p:cNvPr id="4" name="Rectangle 3"/>
          <p:cNvSpPr>
            <a:spLocks noGrp="1"/>
          </p:cNvSpPr>
          <p:nvPr>
            <p:ph type="ftr" sz="quarter" idx="11"/>
          </p:nvPr>
        </p:nvSpPr>
        <p:spPr/>
        <p:txBody>
          <a:bodyPr/>
          <a:lstStyle>
            <a:extLst/>
          </a:lstStyle>
          <a:p>
            <a:endParaRPr lang="en-US"/>
          </a:p>
        </p:txBody>
      </p:sp>
      <p:sp>
        <p:nvSpPr>
          <p:cNvPr id="5" name="Rectangle 4"/>
          <p:cNvSpPr>
            <a:spLocks noGrp="1"/>
          </p:cNvSpPr>
          <p:nvPr>
            <p:ph type="sldNum" sz="quarter" idx="12"/>
          </p:nvPr>
        </p:nvSpPr>
        <p:spPr/>
        <p:txBody>
          <a:bodyPr/>
          <a:lstStyle>
            <a:extLst/>
          </a:lstStyle>
          <a:p>
            <a:pPr algn="ctr"/>
            <a:fld id="{8F82E0A0-C266-4798-8C8F-B9F91E9DA37E}" type="slidenum">
              <a:rPr lang="en-US" sz="1400" b="1" smtClean="0">
                <a:solidFill>
                  <a:srgbClr val="FFFFFF"/>
                </a:solidFill>
              </a:rPr>
              <a:pPr algn="ctr"/>
              <a:t>‹#›</a:t>
            </a:fld>
            <a:endParaRPr lang="en-US"/>
          </a:p>
        </p:txBody>
      </p:sp>
      <p:sp>
        <p:nvSpPr>
          <p:cNvPr id="7" name="Rectangle 6"/>
          <p:cNvSpPr>
            <a:spLocks noGrp="1"/>
          </p:cNvSpPr>
          <p:nvPr>
            <p:ph sz="quarter" idx="13"/>
          </p:nvPr>
        </p:nvSpPr>
        <p:spPr>
          <a:xfrm>
            <a:off x="609600" y="1352550"/>
            <a:ext cx="8153400" cy="32766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hasCustomPrompt="1"/>
          </p:nvPr>
        </p:nvSpPr>
        <p:spPr>
          <a:xfrm>
            <a:off x="1371600" y="1200150"/>
            <a:ext cx="7620000" cy="742950"/>
          </a:xfrm>
        </p:spPr>
        <p:txBody>
          <a:bodyPr/>
          <a:lstStyle>
            <a:lvl1pPr algn="l">
              <a:buNone/>
              <a:defRPr sz="4400" b="0" cap="none">
                <a:solidFill>
                  <a:srgbClr val="FFFFFF"/>
                </a:solidFill>
              </a:defRPr>
            </a:lvl1pPr>
            <a:extLst/>
          </a:lstStyle>
          <a:p>
            <a:r>
              <a:rPr lang="en-US" dirty="0" smtClean="0"/>
              <a:t>Click to edit master title style</a:t>
            </a:r>
            <a:endParaRPr lang="en-US" dirty="0"/>
          </a:p>
        </p:txBody>
      </p:sp>
      <p:sp>
        <p:nvSpPr>
          <p:cNvPr id="12" name="Date Placeholder 11"/>
          <p:cNvSpPr>
            <a:spLocks noGrp="1"/>
          </p:cNvSpPr>
          <p:nvPr>
            <p:ph type="dt" sz="half" idx="10"/>
          </p:nvPr>
        </p:nvSpPr>
        <p:spPr/>
        <p:txBody>
          <a:bodyPr/>
          <a:lstStyle>
            <a:extLst/>
          </a:lstStyle>
          <a:p>
            <a:fld id="{6FCF9F07-3BC7-4570-B054-79111B0A380C}" type="datetime1">
              <a:rPr lang="en-US" smtClean="0"/>
              <a:pPr/>
              <a:t>2/15/16</a:t>
            </a:fld>
            <a:endParaRPr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extLst/>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extLst/>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9" name="Content Placeholder 8"/>
          <p:cNvSpPr>
            <a:spLocks noGrp="1"/>
          </p:cNvSpPr>
          <p:nvPr>
            <p:ph sz="quarter" idx="13"/>
          </p:nvPr>
        </p:nvSpPr>
        <p:spPr>
          <a:xfrm>
            <a:off x="609600" y="1352551"/>
            <a:ext cx="3886200" cy="3268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844901" y="1352549"/>
            <a:ext cx="3886200" cy="3268625"/>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extLst/>
          </a:lstStyle>
          <a:p>
            <a:fld id="{E4606EA6-EFEA-4C30-9264-4F9291A5780D}" type="datetime1">
              <a:rPr lang="en-US" smtClean="0"/>
              <a:pPr/>
              <a:t>2/15/16</a:t>
            </a:fld>
            <a:endParaRPr lang="en-US"/>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a:t>
            </a:fld>
            <a:endParaRPr lang="en-US"/>
          </a:p>
        </p:txBody>
      </p:sp>
      <p:sp>
        <p:nvSpPr>
          <p:cNvPr id="12" name="Footer Placeholder 11"/>
          <p:cNvSpPr>
            <a:spLocks noGrp="1"/>
          </p:cNvSpPr>
          <p:nvPr>
            <p:ph type="ftr" sz="quarter" idx="17"/>
          </p:nvPr>
        </p:nvSpPr>
        <p:spPr/>
        <p:txBody>
          <a:bodyPr rtlCol="0"/>
          <a:lstStyle>
            <a:extLst/>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a:defRPr/>
            </a:lvl1pPr>
            <a:extLst/>
          </a:lstStyle>
          <a:p>
            <a:r>
              <a:rPr lang="en-US" smtClean="0"/>
              <a:t>Click to edit Master title style</a:t>
            </a:r>
            <a:endParaRPr lang="en-US" dirty="0"/>
          </a:p>
        </p:txBody>
      </p:sp>
      <p:sp>
        <p:nvSpPr>
          <p:cNvPr id="11" name="Content Placeholder 10"/>
          <p:cNvSpPr>
            <a:spLocks noGrp="1"/>
          </p:cNvSpPr>
          <p:nvPr>
            <p:ph sz="quarter" idx="13"/>
          </p:nvPr>
        </p:nvSpPr>
        <p:spPr>
          <a:xfrm>
            <a:off x="609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800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extLst/>
          </a:lstStyle>
          <a:p>
            <a:fld id="{E4606EA6-EFEA-4C30-9264-4F9291A5780D}" type="datetime1">
              <a:rPr lang="en-US" smtClean="0"/>
              <a:pPr/>
              <a:t>2/15/16</a:t>
            </a:fld>
            <a:endParaRPr lang="en-US"/>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a:t>
            </a:fld>
            <a:endParaRPr lang="en-US"/>
          </a:p>
        </p:txBody>
      </p:sp>
      <p:sp>
        <p:nvSpPr>
          <p:cNvPr id="14" name="Footer Placeholder 13"/>
          <p:cNvSpPr>
            <a:spLocks noGrp="1"/>
          </p:cNvSpPr>
          <p:nvPr>
            <p:ph type="ftr" sz="quarter" idx="17"/>
          </p:nvPr>
        </p:nvSpPr>
        <p:spPr/>
        <p:txBody>
          <a:bodyPr rtlCol="0"/>
          <a:lstStyle>
            <a:extLst/>
          </a:lstStyle>
          <a:p>
            <a:endParaRPr lang="en-U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6DFADB5D-B7A0-47E3-AD2D-B1A6F8614213}" type="datetime1">
              <a:rPr lang="en-US" smtClean="0"/>
              <a:pPr/>
              <a:t>2/15/16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rPr lang="en-US" smtClean="0"/>
              <a:pPr/>
              <a:t>2/15/16</a:t>
            </a:fld>
            <a:endParaRPr lang="en-US"/>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a:buNone/>
              <a:defRPr sz="4200" b="0"/>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F49A8198-4617-485E-9585-4840B69DBBA6}" type="datetime1">
              <a:rPr lang="en-US" smtClean="0"/>
              <a:pPr/>
              <a:t>2/15/16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9" name="Content Placeholder 8"/>
          <p:cNvSpPr>
            <a:spLocks noGrp="1"/>
          </p:cNvSpPr>
          <p:nvPr>
            <p:ph sz="quarter" idx="13"/>
          </p:nvPr>
        </p:nvSpPr>
        <p:spPr>
          <a:xfrm>
            <a:off x="2362200" y="1428750"/>
            <a:ext cx="6400800" cy="3200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a:buNone/>
              <a:defRPr sz="3200"/>
            </a:lvl1pPr>
            <a:extLst/>
          </a:lstStyle>
          <a:p>
            <a:r>
              <a:rPr lang="en-US" smtClean="0"/>
              <a:t>Click icon to add picture</a:t>
            </a:r>
            <a:endParaRPr lang="en-US" dirty="0"/>
          </a:p>
        </p:txBody>
      </p:sp>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en-US" smtClean="0"/>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600200" y="3543300"/>
            <a:ext cx="7315200" cy="457200"/>
          </a:xfrm>
        </p:spPr>
        <p:txBody>
          <a:bodyPr anchor="ctr"/>
          <a:lstStyle>
            <a:lvl1pPr algn="l">
              <a:buNone/>
              <a:defRPr sz="2800" b="0">
                <a:solidFill>
                  <a:srgbClr val="FFFFFF"/>
                </a:solidFill>
              </a:defRPr>
            </a:lvl1pPr>
            <a:extLst/>
          </a:lstStyle>
          <a:p>
            <a:r>
              <a:rPr lang="en-US" smtClean="0"/>
              <a:t>Click to edit Master title style</a:t>
            </a:r>
            <a:endParaRPr lang="en-US"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Date Placeholder 11"/>
          <p:cNvSpPr>
            <a:spLocks noGrp="1"/>
          </p:cNvSpPr>
          <p:nvPr>
            <p:ph type="dt" sz="half" idx="10"/>
          </p:nvPr>
        </p:nvSpPr>
        <p:spPr>
          <a:xfrm>
            <a:off x="6248400" y="4686300"/>
            <a:ext cx="2667000" cy="273844"/>
          </a:xfrm>
        </p:spPr>
        <p:txBody>
          <a:bodyPr rtlCol="0"/>
          <a:lstStyle>
            <a:extLst/>
          </a:lstStyle>
          <a:p>
            <a:fld id="{E4606EA6-EFEA-4C30-9264-4F9291A5780D}" type="datetime1">
              <a:rPr lang="en-US" smtClean="0"/>
              <a:pPr/>
              <a:t>2/15/16</a:t>
            </a:fld>
            <a:endParaRPr lang="en-US"/>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extLst/>
          </a:lstStyle>
          <a:p>
            <a:pPr algn="ctr"/>
            <a:fld id="{8F82E0A0-C266-4798-8C8F-B9F91E9DA37E}" type="slidenum">
              <a:rPr lang="en-US" sz="2800" b="1" smtClean="0">
                <a:solidFill>
                  <a:srgbClr val="FFFFFF"/>
                </a:solidFill>
              </a:rPr>
              <a:pPr algn="ctr"/>
              <a:t>‹#›</a:t>
            </a:fld>
            <a:endParaRPr lang="en-US" sz="2800" dirty="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a:defRPr sz="1400">
                <a:solidFill>
                  <a:schemeClr val="tx2"/>
                </a:solidFill>
              </a:defRPr>
            </a:lvl1pPr>
            <a:extLst/>
          </a:lstStyle>
          <a:p>
            <a:fld id="{E4606EA6-EFEA-4C30-9264-4F9291A5780D}" type="datetime1">
              <a:rPr lang="en-US" smtClean="0"/>
              <a:pPr/>
              <a:t>2/15/16</a:t>
            </a:fld>
            <a:endParaRPr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a:defRPr sz="1400">
                <a:solidFill>
                  <a:schemeClr val="tx2"/>
                </a:solidFill>
              </a:defRPr>
            </a:lvl1pPr>
            <a:extLst/>
          </a:lstStyle>
          <a:p>
            <a:pPr algn="r"/>
            <a:endParaRPr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a:defRPr sz="1400" b="1">
                <a:solidFill>
                  <a:srgbClr val="FFFFFF"/>
                </a:solidFill>
              </a:defRPr>
            </a:lvl1pPr>
            <a:extLst/>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0" y="3638550"/>
            <a:ext cx="6477000" cy="742950"/>
          </a:xfrm>
        </p:spPr>
        <p:txBody>
          <a:bodyPr/>
          <a:lstStyle>
            <a:extLst/>
          </a:lstStyle>
          <a:p>
            <a:r>
              <a:rPr lang="en-US" dirty="0" smtClean="0"/>
              <a:t>SLP’s and IBCLC’s</a:t>
            </a:r>
            <a:endParaRPr lang="en-US" dirty="0"/>
          </a:p>
        </p:txBody>
      </p:sp>
      <p:sp>
        <p:nvSpPr>
          <p:cNvPr id="5" name="Rectangle 4"/>
          <p:cNvSpPr>
            <a:spLocks noGrp="1"/>
          </p:cNvSpPr>
          <p:nvPr>
            <p:ph type="subTitle" idx="1"/>
          </p:nvPr>
        </p:nvSpPr>
        <p:spPr/>
        <p:txBody>
          <a:bodyPr>
            <a:normAutofit lnSpcReduction="10000"/>
          </a:bodyPr>
          <a:lstStyle>
            <a:extLst/>
          </a:lstStyle>
          <a:p>
            <a:r>
              <a:rPr lang="en-US" dirty="0" err="1" smtClean="0"/>
              <a:t>BreastFriends</a:t>
            </a:r>
            <a:r>
              <a:rPr lang="en-US" dirty="0" smtClean="0"/>
              <a:t> of the future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9144000" cy="5143500"/>
          </a:xfrm>
          <a:prstGeom prst="rect">
            <a:avLst/>
          </a:prstGeom>
          <a:noFill/>
          <a:ln w="76200" cap="flat" cmpd="sng" algn="ctr">
            <a:solidFill>
              <a:schemeClr val="accent4">
                <a:shade val="75000"/>
              </a:schemeClr>
            </a:solidFill>
            <a:prstDash val="solid"/>
            <a:miter lim="800000"/>
            <a:headEnd type="none" w="med" len="med"/>
            <a:tailEnd type="none" w="med" len="med"/>
          </a:ln>
          <a:effectLst/>
        </p:spPr>
        <p:txBody>
          <a:bodyPr vert="horz" wrap="none" lIns="91440" tIns="45720" rIns="91440" bIns="45720" anchor="ctr" compatLnSpc="1"/>
          <a:lstStyle>
            <a:extLst/>
          </a:lstStyle>
          <a:p>
            <a:endParaRPr lang="en-US"/>
          </a:p>
        </p:txBody>
      </p:sp>
      <p:sp>
        <p:nvSpPr>
          <p:cNvPr id="3" name="Shape 2"/>
          <p:cNvSpPr txBox="1">
            <a:spLocks noChangeArrowheads="1"/>
          </p:cNvSpPr>
          <p:nvPr/>
        </p:nvSpPr>
        <p:spPr>
          <a:xfrm>
            <a:off x="685800" y="285750"/>
            <a:ext cx="7772400" cy="838200"/>
          </a:xfrm>
          <a:prstGeom prst="rect">
            <a:avLst/>
          </a:prstGeom>
        </p:spPr>
        <p:txBody>
          <a:bodyPr>
            <a:normAutofit fontScale="98000"/>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x-none" sz="2041" b="0" i="0" u="none" strike="noStrike" kern="1200" cap="none" spc="0" normalizeH="0" baseline="0" noProof="0" dirty="0">
                <a:ln>
                  <a:noFill/>
                </a:ln>
                <a:solidFill>
                  <a:srgbClr val="DDDDDD">
                    <a:alpha val="100000"/>
                  </a:srgbClr>
                </a:solidFill>
                <a:effectLst/>
                <a:uLnTx/>
                <a:uFillTx/>
                <a:latin typeface="+mj-lt"/>
                <a:ea typeface="+mj-ea"/>
                <a:cs typeface="+mj-cs"/>
              </a:rPr>
              <a:t>Widescreen Test Pattern (16:9)</a:t>
            </a:r>
            <a:endParaRPr kumimoji="0" lang="en-US" sz="4898" b="0" i="0" u="none" strike="noStrike" kern="1200" cap="none" spc="0" normalizeH="0" baseline="0" noProof="0" dirty="0">
              <a:ln>
                <a:noFill/>
              </a:ln>
              <a:solidFill>
                <a:schemeClr val="tx2"/>
              </a:solidFill>
              <a:effectLst/>
              <a:uLnTx/>
              <a:uFillTx/>
              <a:latin typeface="+mj-lt"/>
              <a:ea typeface="+mj-ea"/>
              <a:cs typeface="+mj-cs"/>
            </a:endParaRPr>
          </a:p>
        </p:txBody>
      </p:sp>
      <p:sp>
        <p:nvSpPr>
          <p:cNvPr id="4" name="Straight Connector 3"/>
          <p:cNvSpPr>
            <a:spLocks noChangeShapeType="1"/>
          </p:cNvSpPr>
          <p:nvPr/>
        </p:nvSpPr>
        <p:spPr bwMode="auto">
          <a:xfrm>
            <a:off x="1143000" y="0"/>
            <a:ext cx="0" cy="5143500"/>
          </a:xfrm>
          <a:prstGeom prst="line">
            <a:avLst/>
          </a:prstGeom>
          <a:noFill/>
          <a:ln w="12700" cap="flat" cmpd="sng" algn="ctr">
            <a:solidFill>
              <a:schemeClr val="accent1"/>
            </a:solidFill>
            <a:prstDash val="dash"/>
            <a:round/>
            <a:headEnd type="none" w="med" len="med"/>
            <a:tailEnd type="none" w="med" len="med"/>
          </a:ln>
          <a:effectLst/>
        </p:spPr>
        <p:txBody>
          <a:bodyPr vert="horz" wrap="square" lIns="91440" tIns="45720" rIns="91440" bIns="45720" anchor="t" compatLnSpc="1"/>
          <a:lstStyle>
            <a:extLst/>
          </a:lstStyle>
          <a:p>
            <a:endParaRPr lang="en-US"/>
          </a:p>
        </p:txBody>
      </p:sp>
      <p:sp>
        <p:nvSpPr>
          <p:cNvPr id="5" name="Straight Connector 4"/>
          <p:cNvSpPr>
            <a:spLocks noChangeShapeType="1"/>
          </p:cNvSpPr>
          <p:nvPr/>
        </p:nvSpPr>
        <p:spPr bwMode="auto">
          <a:xfrm>
            <a:off x="8001000" y="0"/>
            <a:ext cx="0" cy="5143500"/>
          </a:xfrm>
          <a:prstGeom prst="line">
            <a:avLst/>
          </a:prstGeom>
          <a:noFill/>
          <a:ln w="12700" cap="flat" cmpd="sng" algn="ctr">
            <a:solidFill>
              <a:srgbClr val="0000FF"/>
            </a:solidFill>
            <a:prstDash val="dash"/>
            <a:round/>
            <a:headEnd type="none" w="med" len="med"/>
            <a:tailEnd type="none" w="med" len="med"/>
          </a:ln>
          <a:effectLst/>
        </p:spPr>
        <p:txBody>
          <a:bodyPr vert="horz" wrap="square" lIns="91440" tIns="45720" rIns="91440" bIns="45720" anchor="t" compatLnSpc="1"/>
          <a:lstStyle>
            <a:extLst/>
          </a:lstStyle>
          <a:p>
            <a:endParaRPr lang="en-US"/>
          </a:p>
        </p:txBody>
      </p:sp>
      <p:sp>
        <p:nvSpPr>
          <p:cNvPr id="6" name="Straight Connector 5"/>
          <p:cNvSpPr>
            <a:spLocks noChangeShapeType="1"/>
          </p:cNvSpPr>
          <p:nvPr/>
        </p:nvSpPr>
        <p:spPr bwMode="auto">
          <a:xfrm>
            <a:off x="0" y="4780298"/>
            <a:ext cx="9144000" cy="0"/>
          </a:xfrm>
          <a:prstGeom prst="line">
            <a:avLst/>
          </a:prstGeom>
          <a:noFill/>
          <a:ln w="28575" cap="flat" cmpd="sng" algn="ctr">
            <a:solidFill>
              <a:schemeClr val="accent4">
                <a:shade val="75000"/>
              </a:schemeClr>
            </a:solidFill>
            <a:prstDash val="solid"/>
            <a:round/>
            <a:headEnd type="triangle" w="med" len="med"/>
            <a:tailEnd type="triangle" w="med" len="med"/>
          </a:ln>
          <a:effectLst/>
        </p:spPr>
        <p:txBody>
          <a:bodyPr vert="horz" wrap="square" lIns="91440" tIns="45720" rIns="91440" bIns="45720" anchor="t" compatLnSpc="1"/>
          <a:lstStyle>
            <a:extLst/>
          </a:lstStyle>
          <a:p>
            <a:endParaRPr lang="en-US"/>
          </a:p>
        </p:txBody>
      </p:sp>
      <p:sp>
        <p:nvSpPr>
          <p:cNvPr id="7" name="Oval 6"/>
          <p:cNvSpPr>
            <a:spLocks noChangeArrowheads="1"/>
          </p:cNvSpPr>
          <p:nvPr/>
        </p:nvSpPr>
        <p:spPr bwMode="auto">
          <a:xfrm>
            <a:off x="3276600" y="1352550"/>
            <a:ext cx="2590800" cy="2588406"/>
          </a:xfrm>
          <a:prstGeom prst="ellipse">
            <a:avLst/>
          </a:prstGeom>
          <a:noFill/>
          <a:ln w="28575" cap="flat" cmpd="sng" algn="ctr">
            <a:solidFill>
              <a:schemeClr val="accent1"/>
            </a:solidFill>
            <a:prstDash val="solid"/>
            <a:round/>
            <a:headEnd type="none" w="med" len="med"/>
            <a:tailEnd type="none" w="med" len="med"/>
          </a:ln>
          <a:effectLst/>
        </p:spPr>
        <p:txBody>
          <a:bodyPr vert="horz" wrap="square" lIns="91440" tIns="45720" rIns="91440" bIns="45720" anchor="ctr" compatLnSpc="1">
            <a:noAutofit/>
          </a:bodyPr>
          <a:lstStyle>
            <a:extLst/>
          </a:lstStyle>
          <a:p>
            <a:pPr algn="ctr" fontAlgn="base">
              <a:spcBef>
                <a:spcPct val="0"/>
              </a:spcBef>
              <a:spcAft>
                <a:spcPct val="0"/>
              </a:spcAft>
            </a:pPr>
            <a:r>
              <a:rPr lang="en-US" altLang="x-none" b="1" dirty="0" smtClean="0">
                <a:solidFill>
                  <a:srgbClr val="DDDDDD">
                    <a:alpha val="100000"/>
                  </a:srgbClr>
                </a:solidFill>
              </a:rPr>
              <a:t>Aspect Ratio Test</a:t>
            </a:r>
            <a:endParaRPr lang="en-US" sz="4000" dirty="0"/>
          </a:p>
          <a:p>
            <a:pPr algn="ctr" fontAlgn="base">
              <a:spcBef>
                <a:spcPct val="0"/>
              </a:spcBef>
              <a:spcAft>
                <a:spcPct val="0"/>
              </a:spcAft>
            </a:pPr>
            <a:endParaRPr lang="en-US" altLang="x-none" sz="1050" dirty="0" smtClean="0">
              <a:solidFill>
                <a:srgbClr val="DDDDDD">
                  <a:alpha val="100000"/>
                </a:srgbClr>
              </a:solidFill>
            </a:endParaRPr>
          </a:p>
          <a:p>
            <a:pPr algn="ctr" fontAlgn="base">
              <a:spcBef>
                <a:spcPct val="0"/>
              </a:spcBef>
              <a:spcAft>
                <a:spcPct val="0"/>
              </a:spcAft>
            </a:pPr>
            <a:r>
              <a:rPr lang="en-US" altLang="x-none" sz="1400" dirty="0" smtClean="0">
                <a:solidFill>
                  <a:srgbClr val="DDDDDD">
                    <a:alpha val="100000"/>
                  </a:srgbClr>
                </a:solidFill>
              </a:rPr>
              <a:t>(Should appear circular)</a:t>
            </a:r>
            <a:endParaRPr lang="en-US" altLang="x-none" sz="1400" dirty="0">
              <a:solidFill>
                <a:srgbClr val="DDDDDD">
                  <a:alpha val="100000"/>
                </a:srgbClr>
              </a:solidFill>
            </a:endParaRPr>
          </a:p>
        </p:txBody>
      </p:sp>
      <p:sp>
        <p:nvSpPr>
          <p:cNvPr id="27" name="Rectangle 26"/>
          <p:cNvSpPr>
            <a:spLocks noChangeArrowheads="1"/>
          </p:cNvSpPr>
          <p:nvPr/>
        </p:nvSpPr>
        <p:spPr bwMode="auto">
          <a:xfrm>
            <a:off x="381000" y="4780299"/>
            <a:ext cx="533400" cy="244249"/>
          </a:xfrm>
          <a:prstGeom prst="rect">
            <a:avLst/>
          </a:prstGeom>
          <a:noFill/>
          <a:ln w="9525" cap="flat" cmpd="sng" algn="ctr">
            <a:noFill/>
            <a:prstDash val="solid"/>
            <a:miter lim="800000"/>
            <a:headEnd type="none" w="med" len="med"/>
            <a:tailEnd type="none" w="med" len="med"/>
          </a:ln>
          <a:effectLst/>
        </p:spPr>
        <p:txBody>
          <a:bodyPr vert="horz" wrap="square" lIns="45720" tIns="45720" rIns="45720" bIns="45720" anchor="t" compatLnSpc="1">
            <a:spAutoFit/>
          </a:bodyPr>
          <a:lstStyle>
            <a:extLst/>
          </a:lstStyle>
          <a:p>
            <a:pPr algn="l" fontAlgn="base">
              <a:spcBef>
                <a:spcPct val="0"/>
              </a:spcBef>
              <a:spcAft>
                <a:spcPct val="0"/>
              </a:spcAft>
            </a:pPr>
            <a:r>
              <a:rPr lang="en-US" altLang="x-none" sz="1000" b="1" dirty="0">
                <a:solidFill>
                  <a:schemeClr val="accent1"/>
                </a:solidFill>
                <a:latin typeface="Arial"/>
              </a:rPr>
              <a:t>16x9</a:t>
            </a:r>
            <a:endParaRPr lang="en-US" altLang="x-none" sz="1000" dirty="0">
              <a:solidFill>
                <a:schemeClr val="accent1"/>
              </a:solidFill>
              <a:latin typeface="Arial"/>
            </a:endParaRPr>
          </a:p>
        </p:txBody>
      </p:sp>
      <p:sp>
        <p:nvSpPr>
          <p:cNvPr id="28" name="Straight Connector 27"/>
          <p:cNvSpPr>
            <a:spLocks noChangeShapeType="1"/>
          </p:cNvSpPr>
          <p:nvPr/>
        </p:nvSpPr>
        <p:spPr bwMode="auto">
          <a:xfrm>
            <a:off x="1143000" y="4399651"/>
            <a:ext cx="6858000" cy="0"/>
          </a:xfrm>
          <a:prstGeom prst="line">
            <a:avLst/>
          </a:prstGeom>
          <a:noFill/>
          <a:ln w="28575" cap="flat" cmpd="sng" algn="ctr">
            <a:solidFill>
              <a:schemeClr val="accent4">
                <a:shade val="75000"/>
              </a:schemeClr>
            </a:solidFill>
            <a:prstDash val="solid"/>
            <a:round/>
            <a:headEnd type="triangle" w="med" len="med"/>
            <a:tailEnd type="triangle" w="med" len="med"/>
          </a:ln>
          <a:effectLst/>
        </p:spPr>
        <p:txBody>
          <a:bodyPr vert="horz" wrap="square" lIns="91440" tIns="45720" rIns="91440" bIns="45720" anchor="t" compatLnSpc="1"/>
          <a:lstStyle>
            <a:extLst/>
          </a:lstStyle>
          <a:p>
            <a:endParaRPr lang="en-US"/>
          </a:p>
        </p:txBody>
      </p:sp>
      <p:sp>
        <p:nvSpPr>
          <p:cNvPr id="29" name="Rectangle 28"/>
          <p:cNvSpPr>
            <a:spLocks noChangeArrowheads="1"/>
          </p:cNvSpPr>
          <p:nvPr/>
        </p:nvSpPr>
        <p:spPr bwMode="auto">
          <a:xfrm>
            <a:off x="1371600" y="4399651"/>
            <a:ext cx="533400" cy="244249"/>
          </a:xfrm>
          <a:prstGeom prst="rect">
            <a:avLst/>
          </a:prstGeom>
          <a:noFill/>
          <a:ln w="9525" cap="flat" cmpd="sng" algn="ctr">
            <a:noFill/>
            <a:prstDash val="solid"/>
            <a:miter lim="800000"/>
            <a:headEnd type="none" w="med" len="med"/>
            <a:tailEnd type="none" w="med" len="med"/>
          </a:ln>
          <a:effectLst/>
        </p:spPr>
        <p:txBody>
          <a:bodyPr vert="horz" wrap="square" lIns="45720" tIns="45720" rIns="45720" bIns="45720" anchor="t" compatLnSpc="1">
            <a:spAutoFit/>
          </a:bodyPr>
          <a:lstStyle>
            <a:extLst/>
          </a:lstStyle>
          <a:p>
            <a:pPr algn="l" fontAlgn="base">
              <a:spcBef>
                <a:spcPct val="0"/>
              </a:spcBef>
              <a:spcAft>
                <a:spcPct val="0"/>
              </a:spcAft>
            </a:pPr>
            <a:r>
              <a:rPr lang="en-US" altLang="x-none" sz="1000" b="1" dirty="0">
                <a:solidFill>
                  <a:schemeClr val="accent1"/>
                </a:solidFill>
                <a:latin typeface="Arial"/>
              </a:rPr>
              <a:t>4x3</a:t>
            </a:r>
            <a:endParaRPr lang="en-US" altLang="x-none" sz="1000" dirty="0">
              <a:solidFill>
                <a:schemeClr val="accent1"/>
              </a:solidFill>
              <a:latin typeface="Arial"/>
            </a:endParaRPr>
          </a:p>
        </p:txBody>
      </p:sp>
    </p:spTree>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dirty="0" smtClean="0"/>
              <a:t>Welcome to the Golden Hour!</a:t>
            </a:r>
            <a:endParaRPr lang="en-US" dirty="0"/>
          </a:p>
        </p:txBody>
      </p:sp>
      <p:sp>
        <p:nvSpPr>
          <p:cNvPr id="3" name="Rectangle 2"/>
          <p:cNvSpPr>
            <a:spLocks noGrp="1"/>
          </p:cNvSpPr>
          <p:nvPr>
            <p:ph sz="quarter" idx="13"/>
          </p:nvPr>
        </p:nvSpPr>
        <p:spPr>
          <a:xfrm>
            <a:off x="609600" y="1352551"/>
            <a:ext cx="3886200" cy="3276599"/>
          </a:xfrm>
        </p:spPr>
        <p:txBody>
          <a:bodyPr>
            <a:normAutofit fontScale="77500" lnSpcReduction="20000"/>
          </a:bodyPr>
          <a:lstStyle>
            <a:extLst/>
          </a:lstStyle>
          <a:p>
            <a:pPr marL="0" indent="0">
              <a:buNone/>
            </a:pPr>
            <a:r>
              <a:rPr lang="en-US" dirty="0" smtClean="0"/>
              <a:t>Today we are going to talk about:</a:t>
            </a:r>
            <a:br>
              <a:rPr lang="en-US" dirty="0" smtClean="0"/>
            </a:br>
            <a:r>
              <a:rPr lang="en-US" dirty="0" smtClean="0"/>
              <a:t>Who and what SLP’s do with infants and young children</a:t>
            </a:r>
          </a:p>
          <a:p>
            <a:pPr marL="0" indent="0">
              <a:buNone/>
            </a:pPr>
            <a:r>
              <a:rPr lang="en-US" dirty="0" smtClean="0"/>
              <a:t>How they impact breastfeeding for patients</a:t>
            </a:r>
          </a:p>
          <a:p>
            <a:pPr marL="0" indent="0">
              <a:buNone/>
            </a:pPr>
            <a:r>
              <a:rPr lang="en-US" dirty="0" smtClean="0"/>
              <a:t>What therapies and assessment  they provide that support or require support from SLP’s </a:t>
            </a:r>
            <a:endParaRPr lang="en-US" dirty="0"/>
          </a:p>
        </p:txBody>
      </p:sp>
      <p:sp>
        <p:nvSpPr>
          <p:cNvPr id="6" name="Content Placeholder 5"/>
          <p:cNvSpPr>
            <a:spLocks noGrp="1"/>
          </p:cNvSpPr>
          <p:nvPr>
            <p:ph sz="quarter" idx="14"/>
          </p:nvPr>
        </p:nvSpPr>
        <p:spPr/>
        <p:txBody>
          <a:bodyPr>
            <a:normAutofit fontScale="77500" lnSpcReduction="20000"/>
          </a:bodyPr>
          <a:lstStyle/>
          <a:p>
            <a:r>
              <a:rPr lang="en-US" dirty="0" smtClean="0"/>
              <a:t>IBCLC’s- When to refer to SLP’s</a:t>
            </a:r>
          </a:p>
          <a:p>
            <a:r>
              <a:rPr lang="en-US" dirty="0" smtClean="0"/>
              <a:t>How to support your patients while they are in therapy</a:t>
            </a:r>
          </a:p>
          <a:p>
            <a:r>
              <a:rPr lang="en-US" dirty="0" smtClean="0"/>
              <a:t>How SLP’s can help recognize the origin of and resolve breastfeeding issues </a:t>
            </a:r>
          </a:p>
          <a:p>
            <a:r>
              <a:rPr lang="en-US" dirty="0" smtClean="0"/>
              <a:t>What is needed for ideal collaborations and more </a:t>
            </a:r>
            <a:r>
              <a:rPr lang="en-US" dirty="0" err="1" smtClean="0"/>
              <a:t>wholistic</a:t>
            </a:r>
            <a:r>
              <a:rPr lang="en-US" dirty="0" smtClean="0"/>
              <a:t> care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dirty="0" smtClean="0"/>
              <a:t>Alphabet Soup: SLP vs. IBCLC</a:t>
            </a:r>
            <a:endParaRPr lang="en-US" dirty="0"/>
          </a:p>
        </p:txBody>
      </p:sp>
      <p:sp>
        <p:nvSpPr>
          <p:cNvPr id="3" name="Rectangle 2"/>
          <p:cNvSpPr>
            <a:spLocks noGrp="1"/>
          </p:cNvSpPr>
          <p:nvPr>
            <p:ph sz="quarter" idx="13"/>
          </p:nvPr>
        </p:nvSpPr>
        <p:spPr>
          <a:xfrm>
            <a:off x="609600" y="1352550"/>
            <a:ext cx="3886200" cy="3200400"/>
          </a:xfrm>
        </p:spPr>
        <p:txBody>
          <a:bodyPr anchor="ctr">
            <a:normAutofit fontScale="92500" lnSpcReduction="10000"/>
          </a:bodyPr>
          <a:lstStyle>
            <a:extLst/>
          </a:lstStyle>
          <a:p>
            <a:pPr marL="274320" lvl="1"/>
            <a:r>
              <a:rPr lang="en-US" b="1" dirty="0"/>
              <a:t>Speech</a:t>
            </a:r>
            <a:r>
              <a:rPr lang="en-US" dirty="0"/>
              <a:t>-</a:t>
            </a:r>
            <a:r>
              <a:rPr lang="en-US" b="1" dirty="0"/>
              <a:t>language pathologists</a:t>
            </a:r>
            <a:r>
              <a:rPr lang="en-US" dirty="0"/>
              <a:t> (</a:t>
            </a:r>
            <a:r>
              <a:rPr lang="en-US" b="1" dirty="0"/>
              <a:t>SLP</a:t>
            </a:r>
            <a:r>
              <a:rPr lang="en-US" dirty="0"/>
              <a:t>), sometimes called </a:t>
            </a:r>
            <a:r>
              <a:rPr lang="en-US" b="1" dirty="0"/>
              <a:t>speech</a:t>
            </a:r>
            <a:r>
              <a:rPr lang="en-US" dirty="0"/>
              <a:t> therapists, assess, diagnose, treat and help to prevent disorders related to </a:t>
            </a:r>
            <a:r>
              <a:rPr lang="en-US" b="1" dirty="0"/>
              <a:t>speech</a:t>
            </a:r>
            <a:r>
              <a:rPr lang="en-US" dirty="0"/>
              <a:t>, </a:t>
            </a:r>
            <a:r>
              <a:rPr lang="en-US" b="1" dirty="0"/>
              <a:t>language</a:t>
            </a:r>
            <a:r>
              <a:rPr lang="en-US" dirty="0"/>
              <a:t>, cognitive-communication, voice, swallowing and </a:t>
            </a:r>
            <a:r>
              <a:rPr lang="en-US" dirty="0" smtClean="0"/>
              <a:t>fluency</a:t>
            </a:r>
          </a:p>
        </p:txBody>
      </p:sp>
      <p:pic>
        <p:nvPicPr>
          <p:cNvPr id="5" name="j0314068.jpg"/>
          <p:cNvPicPr>
            <a:picLocks noGrp="1" noChangeAspect="1"/>
          </p:cNvPicPr>
          <p:nvPr>
            <p:ph sz="quarter" idx="14"/>
          </p:nvPr>
        </p:nvPicPr>
        <p:blipFill>
          <a:blip r:embed="rId3"/>
          <a:stretch>
            <a:fillRect/>
          </a:stretch>
        </p:blipFill>
        <p:spPr>
          <a:xfrm>
            <a:off x="4844901" y="1436724"/>
            <a:ext cx="3886200" cy="3268625"/>
          </a:xfr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ALPHABET SOUP: IBCLC vs. SLP</a:t>
            </a:r>
            <a:endParaRPr lang="en-US" dirty="0"/>
          </a:p>
        </p:txBody>
      </p:sp>
      <p:sp>
        <p:nvSpPr>
          <p:cNvPr id="3" name="Content Placeholder 2"/>
          <p:cNvSpPr>
            <a:spLocks noGrp="1"/>
          </p:cNvSpPr>
          <p:nvPr>
            <p:ph sz="quarter" idx="13"/>
          </p:nvPr>
        </p:nvSpPr>
        <p:spPr/>
        <p:txBody>
          <a:bodyPr>
            <a:normAutofit fontScale="70000" lnSpcReduction="20000"/>
          </a:bodyPr>
          <a:lstStyle/>
          <a:p>
            <a:r>
              <a:rPr lang="en-US" dirty="0"/>
              <a:t>An International Board Certified Lactation Consultant (</a:t>
            </a:r>
            <a:r>
              <a:rPr lang="en-US" b="1" dirty="0"/>
              <a:t>IBCLC</a:t>
            </a:r>
            <a:r>
              <a:rPr lang="en-US" dirty="0"/>
              <a:t>) is a health care professional who specializes in the clinical management of breastfeeding. </a:t>
            </a:r>
            <a:r>
              <a:rPr lang="en-US" b="1" dirty="0"/>
              <a:t>IBCLCs</a:t>
            </a:r>
            <a:r>
              <a:rPr lang="en-US" dirty="0"/>
              <a:t> are certified by the International Board of Lactation Consultant Examiners, Inc. under the direction of the US National Commission for Certifying Agencies.</a:t>
            </a:r>
            <a:endParaRPr lang="en-US" dirty="0"/>
          </a:p>
        </p:txBody>
      </p:sp>
      <p:sp>
        <p:nvSpPr>
          <p:cNvPr id="4" name="Content Placeholder 3"/>
          <p:cNvSpPr>
            <a:spLocks noGrp="1"/>
          </p:cNvSpPr>
          <p:nvPr>
            <p:ph sz="quarter" idx="14"/>
          </p:nvPr>
        </p:nvSpPr>
        <p:spPr/>
        <p:txBody>
          <a:bodyPr>
            <a:normAutofit fontScale="77500" lnSpcReduction="20000"/>
          </a:bodyPr>
          <a:lstStyle/>
          <a:p>
            <a:r>
              <a:rPr lang="en-US" dirty="0" smtClean="0"/>
              <a:t>Places where IBCLC and SLP naturally and </a:t>
            </a:r>
            <a:r>
              <a:rPr lang="en-US" dirty="0" err="1" smtClean="0"/>
              <a:t>necissarily</a:t>
            </a:r>
            <a:r>
              <a:rPr lang="en-US" dirty="0" smtClean="0"/>
              <a:t> work together:</a:t>
            </a:r>
          </a:p>
          <a:p>
            <a:pPr lvl="1"/>
            <a:r>
              <a:rPr lang="en-US" dirty="0" smtClean="0"/>
              <a:t>Outpatient:</a:t>
            </a:r>
          </a:p>
          <a:p>
            <a:pPr lvl="2"/>
            <a:r>
              <a:rPr lang="en-US" dirty="0" err="1" smtClean="0"/>
              <a:t>Peds</a:t>
            </a:r>
            <a:r>
              <a:rPr lang="en-US" dirty="0" smtClean="0"/>
              <a:t> or Allied Health offices</a:t>
            </a:r>
          </a:p>
          <a:p>
            <a:pPr lvl="2"/>
            <a:r>
              <a:rPr lang="en-US" dirty="0" smtClean="0"/>
              <a:t>Long-term care of special needs </a:t>
            </a:r>
          </a:p>
          <a:p>
            <a:pPr lvl="1"/>
            <a:r>
              <a:rPr lang="en-US" dirty="0" smtClean="0"/>
              <a:t>Inpatient: </a:t>
            </a:r>
          </a:p>
          <a:p>
            <a:pPr lvl="2"/>
            <a:r>
              <a:rPr lang="en-US" dirty="0" smtClean="0"/>
              <a:t>NICU</a:t>
            </a:r>
          </a:p>
          <a:p>
            <a:pPr lvl="2"/>
            <a:r>
              <a:rPr lang="en-US" dirty="0" smtClean="0"/>
              <a:t>PICU</a:t>
            </a:r>
          </a:p>
        </p:txBody>
      </p:sp>
    </p:spTree>
    <p:extLst>
      <p:ext uri="{BB962C8B-B14F-4D97-AF65-F5344CB8AC3E}">
        <p14:creationId xmlns:p14="http://schemas.microsoft.com/office/powerpoint/2010/main" val="1298702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an SLP look for, and How?</a:t>
            </a:r>
            <a:endParaRPr lang="en-US" dirty="0"/>
          </a:p>
        </p:txBody>
      </p:sp>
      <p:sp>
        <p:nvSpPr>
          <p:cNvPr id="3" name="Content Placeholder 2"/>
          <p:cNvSpPr>
            <a:spLocks noGrp="1"/>
          </p:cNvSpPr>
          <p:nvPr>
            <p:ph sz="quarter" idx="13"/>
          </p:nvPr>
        </p:nvSpPr>
        <p:spPr/>
        <p:txBody>
          <a:bodyPr>
            <a:normAutofit lnSpcReduction="10000"/>
          </a:bodyPr>
          <a:lstStyle/>
          <a:p>
            <a:r>
              <a:rPr lang="en-US" dirty="0" err="1" smtClean="0"/>
              <a:t>Evalutation</a:t>
            </a:r>
            <a:r>
              <a:rPr lang="en-US" dirty="0" smtClean="0"/>
              <a:t> </a:t>
            </a:r>
            <a:endParaRPr lang="en-US" dirty="0"/>
          </a:p>
          <a:p>
            <a:pPr lvl="1"/>
            <a:r>
              <a:rPr lang="en-US" dirty="0" smtClean="0"/>
              <a:t>Dysphagia</a:t>
            </a:r>
          </a:p>
          <a:p>
            <a:pPr lvl="2"/>
            <a:r>
              <a:rPr lang="en-US" dirty="0" smtClean="0"/>
              <a:t>Swallow Studies</a:t>
            </a:r>
          </a:p>
          <a:p>
            <a:pPr lvl="3"/>
            <a:r>
              <a:rPr lang="en-US" dirty="0" smtClean="0"/>
              <a:t>GERD and Reflux as related to prematurity </a:t>
            </a:r>
          </a:p>
          <a:p>
            <a:pPr lvl="3"/>
            <a:r>
              <a:rPr lang="en-US" dirty="0" smtClean="0"/>
              <a:t>Other co-morbidities or predispositions to abnormal reflexes in swallowing</a:t>
            </a:r>
            <a:endParaRPr lang="en-US" dirty="0"/>
          </a:p>
          <a:p>
            <a:pPr marL="685800" lvl="2" indent="0">
              <a:buNone/>
            </a:pPr>
            <a:endParaRPr lang="en-US" dirty="0" smtClean="0"/>
          </a:p>
        </p:txBody>
      </p:sp>
      <p:sp>
        <p:nvSpPr>
          <p:cNvPr id="4" name="Content Placeholder 3"/>
          <p:cNvSpPr>
            <a:spLocks noGrp="1"/>
          </p:cNvSpPr>
          <p:nvPr>
            <p:ph sz="quarter" idx="14"/>
          </p:nvPr>
        </p:nvSpPr>
        <p:spPr/>
        <p:txBody>
          <a:bodyPr/>
          <a:lstStyle/>
          <a:p>
            <a:r>
              <a:rPr lang="en-US" dirty="0" smtClean="0"/>
              <a:t>Assessment:</a:t>
            </a:r>
          </a:p>
          <a:p>
            <a:pPr lvl="1"/>
            <a:r>
              <a:rPr lang="en-US" dirty="0" smtClean="0"/>
              <a:t>Lingual and Labial </a:t>
            </a:r>
            <a:r>
              <a:rPr lang="en-US" dirty="0" err="1" smtClean="0"/>
              <a:t>Ankyloglossia</a:t>
            </a:r>
            <a:endParaRPr lang="en-US" dirty="0" smtClean="0"/>
          </a:p>
          <a:p>
            <a:pPr lvl="2"/>
            <a:r>
              <a:rPr lang="en-US" dirty="0" err="1" smtClean="0"/>
              <a:t>Hazelbaker</a:t>
            </a:r>
            <a:r>
              <a:rPr lang="en-US" dirty="0" smtClean="0"/>
              <a:t> Assessment for Frenulum Function</a:t>
            </a:r>
          </a:p>
          <a:p>
            <a:pPr lvl="3"/>
            <a:r>
              <a:rPr lang="en-US" dirty="0" smtClean="0"/>
              <a:t>Variations on treatment in ULT/PTT</a:t>
            </a:r>
            <a:endParaRPr lang="en-US" dirty="0"/>
          </a:p>
        </p:txBody>
      </p:sp>
    </p:spTree>
    <p:extLst>
      <p:ext uri="{BB962C8B-B14F-4D97-AF65-F5344CB8AC3E}">
        <p14:creationId xmlns:p14="http://schemas.microsoft.com/office/powerpoint/2010/main" val="3971146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09600" y="76200"/>
            <a:ext cx="8077200" cy="1047750"/>
          </a:xfrm>
        </p:spPr>
        <p:txBody>
          <a:bodyPr anchor="b">
            <a:normAutofit/>
          </a:bodyPr>
          <a:lstStyle>
            <a:extLst/>
          </a:lstStyle>
          <a:p>
            <a:r>
              <a:rPr lang="en-US" dirty="0" smtClean="0"/>
              <a:t>Populations and cohorts:</a:t>
            </a:r>
            <a:endParaRPr lang="en-US" dirty="0"/>
          </a:p>
        </p:txBody>
      </p:sp>
      <p:sp>
        <p:nvSpPr>
          <p:cNvPr id="3" name="Rectangle 2"/>
          <p:cNvSpPr>
            <a:spLocks noGrp="1"/>
          </p:cNvSpPr>
          <p:nvPr>
            <p:ph type="body" idx="1"/>
          </p:nvPr>
        </p:nvSpPr>
        <p:spPr>
          <a:xfrm>
            <a:off x="609600" y="1504950"/>
            <a:ext cx="1600200" cy="3067050"/>
          </a:xfrm>
        </p:spPr>
        <p:txBody>
          <a:bodyPr>
            <a:normAutofit lnSpcReduction="10000"/>
          </a:bodyPr>
          <a:lstStyle>
            <a:extLst/>
          </a:lstStyle>
          <a:p>
            <a:r>
              <a:rPr lang="en-US" dirty="0" smtClean="0"/>
              <a:t>Though SLP’s, OT’s and PT’s have distinct specializations, they have largely overlapping responsibilities in neonate and infants  populations. </a:t>
            </a:r>
            <a:endParaRPr lang="en-US" dirty="0"/>
          </a:p>
        </p:txBody>
      </p:sp>
      <p:sp>
        <p:nvSpPr>
          <p:cNvPr id="4" name="Content Placeholder 3"/>
          <p:cNvSpPr>
            <a:spLocks noGrp="1"/>
          </p:cNvSpPr>
          <p:nvPr>
            <p:ph sz="quarter" idx="13"/>
          </p:nvPr>
        </p:nvSpPr>
        <p:spPr/>
        <p:txBody>
          <a:bodyPr/>
          <a:lstStyle/>
          <a:p>
            <a:r>
              <a:rPr lang="en-US" dirty="0" smtClean="0"/>
              <a:t>NICU:</a:t>
            </a:r>
          </a:p>
          <a:p>
            <a:pPr lvl="1"/>
            <a:r>
              <a:rPr lang="en-US" dirty="0" smtClean="0"/>
              <a:t>Significant prematurity (&gt;35 weeks)</a:t>
            </a:r>
          </a:p>
          <a:p>
            <a:pPr lvl="1"/>
            <a:r>
              <a:rPr lang="en-US" dirty="0" smtClean="0"/>
              <a:t>Congenital variations</a:t>
            </a:r>
          </a:p>
          <a:p>
            <a:pPr lvl="2"/>
            <a:r>
              <a:rPr lang="en-US" dirty="0" smtClean="0"/>
              <a:t>Pierre-Robin’s</a:t>
            </a:r>
          </a:p>
          <a:p>
            <a:pPr lvl="2"/>
            <a:r>
              <a:rPr lang="en-US" dirty="0" smtClean="0"/>
              <a:t>Cleft Palate</a:t>
            </a:r>
          </a:p>
          <a:p>
            <a:pPr lvl="2"/>
            <a:r>
              <a:rPr lang="en-US" dirty="0" err="1" smtClean="0"/>
              <a:t>Nuerologic</a:t>
            </a:r>
            <a:r>
              <a:rPr lang="en-US" dirty="0" smtClean="0"/>
              <a:t> disorders</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Rectangle 2"/>
          <p:cNvSpPr>
            <a:spLocks noGrp="1"/>
          </p:cNvSpPr>
          <p:nvPr>
            <p:ph type="body" sz="half" idx="2"/>
          </p:nvPr>
        </p:nvSpPr>
        <p:spPr/>
        <p:txBody>
          <a:bodyPr>
            <a:normAutofit fontScale="92500" lnSpcReduction="20000"/>
          </a:bodyPr>
          <a:lstStyle>
            <a:extLst/>
          </a:lstStyle>
          <a:p>
            <a:r>
              <a:rPr lang="en-US" dirty="0" smtClean="0"/>
              <a:t>How to support our patients using Speech Language Therapists from discharge and beyond</a:t>
            </a:r>
            <a:endParaRPr lang="en-US" dirty="0"/>
          </a:p>
        </p:txBody>
      </p:sp>
      <p:sp>
        <p:nvSpPr>
          <p:cNvPr id="4" name="Rectangle 3"/>
          <p:cNvSpPr>
            <a:spLocks noGrp="1"/>
          </p:cNvSpPr>
          <p:nvPr>
            <p:ph type="title"/>
          </p:nvPr>
        </p:nvSpPr>
        <p:spPr/>
        <p:txBody>
          <a:bodyPr>
            <a:normAutofit fontScale="90000"/>
          </a:bodyPr>
          <a:lstStyle>
            <a:extLst/>
          </a:lstStyle>
          <a:p>
            <a:r>
              <a:rPr lang="en-US" dirty="0" smtClean="0"/>
              <a:t>So what can I do? </a:t>
            </a:r>
            <a:endParaRPr lang="en-US" dirty="0"/>
          </a:p>
        </p:txBody>
      </p:sp>
      <p:pic>
        <p:nvPicPr>
          <p:cNvPr id="8" name="j0178459.jpg"/>
          <p:cNvPicPr>
            <a:picLocks noGrp="1" noChangeAspect="1"/>
          </p:cNvPicPr>
          <p:nvPr>
            <p:ph type="pic" idx="1"/>
          </p:nvPr>
        </p:nvPicPr>
        <p:blipFill>
          <a:blip r:embed="rId3"/>
          <a:srcRect t="16280" b="16280"/>
          <a:stretch>
            <a:fillRect/>
          </a:stretch>
        </p:blipFill>
        <p:spPr/>
      </p:pic>
    </p:spTree>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dirty="0" smtClean="0"/>
              <a:t>How and When to refer in outpatient </a:t>
            </a:r>
            <a:endParaRPr lang="en-US" dirty="0"/>
          </a:p>
        </p:txBody>
      </p:sp>
      <p:sp>
        <p:nvSpPr>
          <p:cNvPr id="8" name="Rectangle 7"/>
          <p:cNvSpPr/>
          <p:nvPr/>
        </p:nvSpPr>
        <p:spPr>
          <a:xfrm>
            <a:off x="5105400" y="1428750"/>
            <a:ext cx="3657600" cy="1014893"/>
          </a:xfrm>
          <a:prstGeom prst="rect">
            <a:avLst/>
          </a:prstGeom>
        </p:spPr>
        <p:style>
          <a:lnRef idx="3">
            <a:schemeClr val="lt1"/>
          </a:lnRef>
          <a:fillRef idx="1">
            <a:schemeClr val="accent2"/>
          </a:fillRef>
          <a:effectRef idx="1">
            <a:schemeClr val="accent2"/>
          </a:effectRef>
          <a:fontRef idx="minor">
            <a:schemeClr val="lt1"/>
          </a:fontRef>
        </p:style>
        <p:txBody>
          <a:bodyPr wrap="square" lIns="182880" tIns="182880" rIns="182880" bIns="91440" rtlCol="0" anchor="ctr">
            <a:spAutoFit/>
          </a:bodyPr>
          <a:lstStyle>
            <a:extLst/>
          </a:lstStyle>
          <a:p>
            <a:pPr>
              <a:lnSpc>
                <a:spcPct val="85000"/>
              </a:lnSpc>
            </a:pPr>
            <a:r>
              <a:rPr lang="en-US" altLang="x-none" sz="1400" dirty="0"/>
              <a:t>If all of the resources, tools, and evaluation from the IBCLC have been exhausted (or non-conclusive) in the following: </a:t>
            </a:r>
          </a:p>
          <a:p>
            <a:pPr>
              <a:lnSpc>
                <a:spcPct val="85000"/>
              </a:lnSpc>
            </a:pPr>
            <a:endParaRPr lang="en-US" sz="1400" dirty="0">
              <a:solidFill>
                <a:schemeClr val="bg1"/>
              </a:solidFill>
            </a:endParaRPr>
          </a:p>
        </p:txBody>
      </p:sp>
      <p:sp>
        <p:nvSpPr>
          <p:cNvPr id="6" name="Rectangle 5"/>
          <p:cNvSpPr>
            <a:spLocks noGrp="1"/>
          </p:cNvSpPr>
          <p:nvPr>
            <p:ph sz="quarter" idx="13"/>
          </p:nvPr>
        </p:nvSpPr>
        <p:spPr>
          <a:xfrm>
            <a:off x="609600" y="1428751"/>
            <a:ext cx="3962400" cy="3352799"/>
          </a:xfrm>
        </p:spPr>
        <p:txBody>
          <a:bodyPr>
            <a:normAutofit fontScale="92500" lnSpcReduction="20000"/>
          </a:bodyPr>
          <a:lstStyle>
            <a:extLst/>
          </a:lstStyle>
          <a:p>
            <a:pPr marL="0" lvl="1" indent="0">
              <a:buNone/>
            </a:pPr>
            <a:r>
              <a:rPr lang="en-US" altLang="x-none" dirty="0" smtClean="0"/>
              <a:t>Abnormal Reflexes</a:t>
            </a:r>
          </a:p>
          <a:p>
            <a:pPr marL="548640" lvl="2"/>
            <a:r>
              <a:rPr lang="en-US" altLang="x-none" dirty="0" smtClean="0"/>
              <a:t>Particularly </a:t>
            </a:r>
            <a:r>
              <a:rPr lang="en-US" altLang="x-none" dirty="0"/>
              <a:t>as it relates to persistent disorganization with sucking, swallowing and </a:t>
            </a:r>
            <a:r>
              <a:rPr lang="en-US" altLang="x-none" dirty="0" smtClean="0"/>
              <a:t>breathing</a:t>
            </a:r>
            <a:endParaRPr lang="en-US" altLang="x-none" dirty="0" smtClean="0"/>
          </a:p>
          <a:p>
            <a:pPr marL="274320" lvl="1"/>
            <a:r>
              <a:rPr lang="en-US" altLang="x-none" dirty="0" err="1" smtClean="0"/>
              <a:t>Maxofacial</a:t>
            </a:r>
            <a:r>
              <a:rPr lang="en-US" altLang="x-none" dirty="0" smtClean="0"/>
              <a:t> </a:t>
            </a:r>
            <a:r>
              <a:rPr lang="en-US" altLang="x-none" dirty="0" err="1" smtClean="0"/>
              <a:t>anomolies</a:t>
            </a:r>
            <a:r>
              <a:rPr lang="en-US" altLang="x-none" dirty="0" smtClean="0"/>
              <a:t> either in appearance or function</a:t>
            </a:r>
          </a:p>
          <a:p>
            <a:pPr marL="548640" lvl="2"/>
            <a:r>
              <a:rPr lang="en-US" altLang="x-none" dirty="0" smtClean="0"/>
              <a:t>Post-revision </a:t>
            </a:r>
          </a:p>
          <a:p>
            <a:pPr marL="1005840" lvl="3"/>
            <a:r>
              <a:rPr lang="en-US" altLang="x-none" dirty="0" err="1" smtClean="0"/>
              <a:t>Buccal</a:t>
            </a:r>
            <a:r>
              <a:rPr lang="en-US" altLang="x-none" dirty="0" smtClean="0"/>
              <a:t> or full ULT/ATT/PTT</a:t>
            </a:r>
          </a:p>
          <a:p>
            <a:pPr marL="1005840" lvl="3"/>
            <a:r>
              <a:rPr lang="en-US" altLang="x-none" dirty="0" smtClean="0"/>
              <a:t>Recovery in PR or Cleft Palate</a:t>
            </a:r>
          </a:p>
          <a:p>
            <a:pPr marL="1005840" lvl="3"/>
            <a:endParaRPr lang="en-US" altLang="x-none" dirty="0" smtClean="0"/>
          </a:p>
          <a:p>
            <a:pPr marL="548640" lvl="2"/>
            <a:endParaRPr lang="en-US" altLang="x-none" dirty="0" smtClean="0"/>
          </a:p>
          <a:p>
            <a:pPr marL="274320" lvl="1"/>
            <a:endParaRPr lang="en-US" altLang="x-none" dirty="0" smtClean="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dirty="0" smtClean="0"/>
              <a:t>When to refer in outpatient, cont.</a:t>
            </a:r>
            <a:endParaRPr lang="en-US" dirty="0"/>
          </a:p>
        </p:txBody>
      </p:sp>
      <p:sp>
        <p:nvSpPr>
          <p:cNvPr id="4" name="Rectangle 3"/>
          <p:cNvSpPr>
            <a:spLocks noGrp="1"/>
          </p:cNvSpPr>
          <p:nvPr>
            <p:ph sz="quarter" idx="14"/>
          </p:nvPr>
        </p:nvSpPr>
        <p:spPr>
          <a:xfrm>
            <a:off x="4419600" y="1428750"/>
            <a:ext cx="4495800" cy="3505200"/>
          </a:xfrm>
        </p:spPr>
        <p:txBody>
          <a:bodyPr>
            <a:normAutofit/>
          </a:bodyPr>
          <a:lstStyle>
            <a:extLst/>
          </a:lstStyle>
          <a:p>
            <a:pPr marL="274320" lvl="1"/>
            <a:r>
              <a:rPr lang="en-US" altLang="x-none" dirty="0"/>
              <a:t>Severe </a:t>
            </a:r>
            <a:r>
              <a:rPr lang="en-US" altLang="x-none" dirty="0" smtClean="0"/>
              <a:t>GERD</a:t>
            </a:r>
          </a:p>
          <a:p>
            <a:pPr marL="548640" lvl="2"/>
            <a:r>
              <a:rPr lang="en-US" altLang="x-none" dirty="0" smtClean="0"/>
              <a:t>Rule out:</a:t>
            </a:r>
          </a:p>
          <a:p>
            <a:pPr marL="1005840" lvl="3"/>
            <a:r>
              <a:rPr lang="en-US" altLang="x-none" dirty="0" smtClean="0"/>
              <a:t>Bovine Protein Intolerance </a:t>
            </a:r>
          </a:p>
          <a:p>
            <a:pPr marL="1005840" lvl="3"/>
            <a:r>
              <a:rPr lang="en-US" altLang="x-none" dirty="0" smtClean="0"/>
              <a:t>Any allergies or gastrointestinal irritation due to ingestion sources</a:t>
            </a:r>
          </a:p>
          <a:p>
            <a:pPr marL="1005840" lvl="3"/>
            <a:r>
              <a:rPr lang="en-US" altLang="x-none" dirty="0" smtClean="0"/>
              <a:t>Unresolved by pharmacological treatment</a:t>
            </a:r>
          </a:p>
          <a:p>
            <a:pPr marL="1005840" lvl="3"/>
            <a:r>
              <a:rPr lang="en-US" altLang="x-none" dirty="0" smtClean="0"/>
              <a:t>If baby has been intubated, always consider consulting. </a:t>
            </a:r>
          </a:p>
        </p:txBody>
      </p:sp>
      <p:pic>
        <p:nvPicPr>
          <p:cNvPr id="5" name="Rectangle 4"/>
          <p:cNvPicPr>
            <a:picLocks noChangeAspect="1"/>
          </p:cNvPicPr>
          <p:nvPr/>
        </p:nvPicPr>
        <p:blipFill>
          <a:blip r:embed="rId3"/>
          <a:stretch>
            <a:fillRect/>
          </a:stretch>
        </p:blipFill>
        <p:spPr>
          <a:xfrm>
            <a:off x="609600" y="1352550"/>
            <a:ext cx="3581400" cy="2414427"/>
          </a:xfrm>
          <a:prstGeom prst="rect">
            <a:avLst/>
          </a:prstGeom>
          <a:noFill/>
          <a:ln>
            <a:noFill/>
          </a:ln>
        </p:spPr>
      </p:pic>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 Presentation.potx</Template>
  <TotalTime>0</TotalTime>
  <Words>559</Words>
  <Application>Microsoft Macintosh PowerPoint</Application>
  <PresentationFormat>On-screen Show (16:9)</PresentationFormat>
  <Paragraphs>79</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WidescreenPresentation</vt:lpstr>
      <vt:lpstr>SLP’s and IBCLC’s</vt:lpstr>
      <vt:lpstr>Welcome to the Golden Hour!</vt:lpstr>
      <vt:lpstr>Alphabet Soup: SLP vs. IBCLC</vt:lpstr>
      <vt:lpstr>ALPHABET SOUP: IBCLC vs. SLP</vt:lpstr>
      <vt:lpstr>What does an SLP look for, and How?</vt:lpstr>
      <vt:lpstr>Populations and cohorts:</vt:lpstr>
      <vt:lpstr>So what can I do? </vt:lpstr>
      <vt:lpstr>How and When to refer in outpatient </vt:lpstr>
      <vt:lpstr>When to refer in outpatient, cont.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2010-04-19T20:53:40Z</dcterms:created>
  <dcterms:modified xsi:type="dcterms:W3CDTF">2016-02-16T08:26:38Z</dcterms:modified>
</cp:coreProperties>
</file>