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0" r:id="rId1"/>
    <p:sldMasterId id="2147483691" r:id="rId2"/>
  </p:sldMasterIdLst>
  <p:notesMasterIdLst>
    <p:notesMasterId r:id="rId27"/>
  </p:notesMasterIdLst>
  <p:handoutMasterIdLst>
    <p:handoutMasterId r:id="rId28"/>
  </p:handoutMasterIdLst>
  <p:sldIdLst>
    <p:sldId id="256" r:id="rId3"/>
    <p:sldId id="280" r:id="rId4"/>
    <p:sldId id="264" r:id="rId5"/>
    <p:sldId id="265" r:id="rId6"/>
    <p:sldId id="263" r:id="rId7"/>
    <p:sldId id="274" r:id="rId8"/>
    <p:sldId id="262" r:id="rId9"/>
    <p:sldId id="257" r:id="rId10"/>
    <p:sldId id="260" r:id="rId11"/>
    <p:sldId id="261" r:id="rId12"/>
    <p:sldId id="277" r:id="rId13"/>
    <p:sldId id="278" r:id="rId14"/>
    <p:sldId id="279" r:id="rId15"/>
    <p:sldId id="275" r:id="rId16"/>
    <p:sldId id="281" r:id="rId17"/>
    <p:sldId id="276" r:id="rId18"/>
    <p:sldId id="266" r:id="rId19"/>
    <p:sldId id="267" r:id="rId20"/>
    <p:sldId id="258" r:id="rId21"/>
    <p:sldId id="270" r:id="rId22"/>
    <p:sldId id="271" r:id="rId23"/>
    <p:sldId id="272" r:id="rId24"/>
    <p:sldId id="273" r:id="rId25"/>
    <p:sldId id="26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972A"/>
    <a:srgbClr val="003469"/>
    <a:srgbClr val="893B81"/>
    <a:srgbClr val="BCD62A"/>
    <a:srgbClr val="8A3A81"/>
    <a:srgbClr val="8A8C91"/>
    <a:srgbClr val="00343D"/>
    <a:srgbClr val="0E20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418" autoAdjust="0"/>
  </p:normalViewPr>
  <p:slideViewPr>
    <p:cSldViewPr snapToGrid="0" snapToObjects="1">
      <p:cViewPr varScale="1">
        <p:scale>
          <a:sx n="98" d="100"/>
          <a:sy n="98" d="100"/>
        </p:scale>
        <p:origin x="157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8" d="100"/>
          <a:sy n="108" d="100"/>
        </p:scale>
        <p:origin x="-3920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Relationship Id="rId14" Type="http://schemas.openxmlformats.org/officeDocument/2006/relationships/image" Target="../media/image21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Relationship Id="rId1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DA51D9-BF15-4BED-84A2-755D38B73FD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4900E12-5D89-48EE-8430-8612EB872CF3}">
      <dgm:prSet/>
      <dgm:spPr/>
      <dgm:t>
        <a:bodyPr/>
        <a:lstStyle/>
        <a:p>
          <a:r>
            <a:rPr lang="en-US" b="1"/>
            <a:t>1. It helps us problem-solve</a:t>
          </a:r>
          <a:endParaRPr lang="en-US"/>
        </a:p>
      </dgm:t>
    </dgm:pt>
    <dgm:pt modelId="{BB246EFE-3754-4213-A96D-EBFAC01F35A5}" type="parTrans" cxnId="{9B4E92D1-0444-4320-B47C-FBFC23956498}">
      <dgm:prSet/>
      <dgm:spPr/>
      <dgm:t>
        <a:bodyPr/>
        <a:lstStyle/>
        <a:p>
          <a:endParaRPr lang="en-US"/>
        </a:p>
      </dgm:t>
    </dgm:pt>
    <dgm:pt modelId="{1BA90809-BD39-4BA0-8F49-880221EAB137}" type="sibTrans" cxnId="{9B4E92D1-0444-4320-B47C-FBFC23956498}">
      <dgm:prSet/>
      <dgm:spPr/>
      <dgm:t>
        <a:bodyPr/>
        <a:lstStyle/>
        <a:p>
          <a:endParaRPr lang="en-US"/>
        </a:p>
      </dgm:t>
    </dgm:pt>
    <dgm:pt modelId="{470DC0F4-C309-4898-9D47-4E8ED08A86BD}">
      <dgm:prSet/>
      <dgm:spPr/>
      <dgm:t>
        <a:bodyPr/>
        <a:lstStyle/>
        <a:p>
          <a:r>
            <a:rPr lang="en-US" b="1"/>
            <a:t>2. Collaboration brings people (and organizations) closer together</a:t>
          </a:r>
          <a:endParaRPr lang="en-US"/>
        </a:p>
      </dgm:t>
    </dgm:pt>
    <dgm:pt modelId="{5E76DEAC-542A-43C0-99A7-962F8C2FF9A7}" type="parTrans" cxnId="{C1C5A8EB-BDB3-4CDA-8CEB-994A5A8646E6}">
      <dgm:prSet/>
      <dgm:spPr/>
      <dgm:t>
        <a:bodyPr/>
        <a:lstStyle/>
        <a:p>
          <a:endParaRPr lang="en-US"/>
        </a:p>
      </dgm:t>
    </dgm:pt>
    <dgm:pt modelId="{D0ED2DA4-0B84-422B-89E2-42AB8E1D8B87}" type="sibTrans" cxnId="{C1C5A8EB-BDB3-4CDA-8CEB-994A5A8646E6}">
      <dgm:prSet/>
      <dgm:spPr/>
      <dgm:t>
        <a:bodyPr/>
        <a:lstStyle/>
        <a:p>
          <a:endParaRPr lang="en-US"/>
        </a:p>
      </dgm:t>
    </dgm:pt>
    <dgm:pt modelId="{7913492F-81B8-4C60-A20A-2CCC7EEA11D5}">
      <dgm:prSet/>
      <dgm:spPr/>
      <dgm:t>
        <a:bodyPr/>
        <a:lstStyle/>
        <a:p>
          <a:r>
            <a:rPr lang="en-US" b="1"/>
            <a:t>3. Collaboration helps people learn from each other</a:t>
          </a:r>
          <a:endParaRPr lang="en-US"/>
        </a:p>
      </dgm:t>
    </dgm:pt>
    <dgm:pt modelId="{433C6C35-4B32-41CF-8A00-A4D35C076229}" type="parTrans" cxnId="{C5D8C18C-76A1-4F4A-BB1D-A41A12FF8993}">
      <dgm:prSet/>
      <dgm:spPr/>
      <dgm:t>
        <a:bodyPr/>
        <a:lstStyle/>
        <a:p>
          <a:endParaRPr lang="en-US"/>
        </a:p>
      </dgm:t>
    </dgm:pt>
    <dgm:pt modelId="{132CAFD0-20E4-4E56-933C-028CD43ABEE6}" type="sibTrans" cxnId="{C5D8C18C-76A1-4F4A-BB1D-A41A12FF8993}">
      <dgm:prSet/>
      <dgm:spPr/>
      <dgm:t>
        <a:bodyPr/>
        <a:lstStyle/>
        <a:p>
          <a:endParaRPr lang="en-US"/>
        </a:p>
      </dgm:t>
    </dgm:pt>
    <dgm:pt modelId="{45E33088-7628-4D9A-9308-3117F8B72B97}">
      <dgm:prSet/>
      <dgm:spPr/>
      <dgm:t>
        <a:bodyPr/>
        <a:lstStyle/>
        <a:p>
          <a:r>
            <a:rPr lang="en-US" b="1"/>
            <a:t>4. It opens up new channels for communication</a:t>
          </a:r>
          <a:endParaRPr lang="en-US"/>
        </a:p>
      </dgm:t>
    </dgm:pt>
    <dgm:pt modelId="{AAC9F1F8-0C46-4394-9E45-C5266DA49A37}" type="parTrans" cxnId="{5DCA2D5B-7D49-46B9-B64A-D0177696E5F5}">
      <dgm:prSet/>
      <dgm:spPr/>
      <dgm:t>
        <a:bodyPr/>
        <a:lstStyle/>
        <a:p>
          <a:endParaRPr lang="en-US"/>
        </a:p>
      </dgm:t>
    </dgm:pt>
    <dgm:pt modelId="{7F03C742-6757-492D-A7CF-7C1ABE6201CB}" type="sibTrans" cxnId="{5DCA2D5B-7D49-46B9-B64A-D0177696E5F5}">
      <dgm:prSet/>
      <dgm:spPr/>
      <dgm:t>
        <a:bodyPr/>
        <a:lstStyle/>
        <a:p>
          <a:endParaRPr lang="en-US"/>
        </a:p>
      </dgm:t>
    </dgm:pt>
    <dgm:pt modelId="{A1DC5CCB-2BEB-4FAD-B90C-3F103B04041B}">
      <dgm:prSet/>
      <dgm:spPr/>
      <dgm:t>
        <a:bodyPr/>
        <a:lstStyle/>
        <a:p>
          <a:r>
            <a:rPr lang="en-US" b="1"/>
            <a:t>5. Collaboration boosts morale across your organization</a:t>
          </a:r>
          <a:endParaRPr lang="en-US"/>
        </a:p>
      </dgm:t>
    </dgm:pt>
    <dgm:pt modelId="{989E2FAD-D1EE-423E-9B85-5D76C7AAD347}" type="parTrans" cxnId="{C1320D3E-4567-4580-9888-F5E0723DE76F}">
      <dgm:prSet/>
      <dgm:spPr/>
      <dgm:t>
        <a:bodyPr/>
        <a:lstStyle/>
        <a:p>
          <a:endParaRPr lang="en-US"/>
        </a:p>
      </dgm:t>
    </dgm:pt>
    <dgm:pt modelId="{E2519EA3-55F6-4E34-B42F-9917B7E45575}" type="sibTrans" cxnId="{C1320D3E-4567-4580-9888-F5E0723DE76F}">
      <dgm:prSet/>
      <dgm:spPr/>
      <dgm:t>
        <a:bodyPr/>
        <a:lstStyle/>
        <a:p>
          <a:endParaRPr lang="en-US"/>
        </a:p>
      </dgm:t>
    </dgm:pt>
    <dgm:pt modelId="{CD00B261-006D-4858-A222-0392E1907F9D}">
      <dgm:prSet/>
      <dgm:spPr/>
      <dgm:t>
        <a:bodyPr/>
        <a:lstStyle/>
        <a:p>
          <a:r>
            <a:rPr lang="en-US" b="1"/>
            <a:t>6. It leads to higher retention rates</a:t>
          </a:r>
          <a:endParaRPr lang="en-US"/>
        </a:p>
      </dgm:t>
    </dgm:pt>
    <dgm:pt modelId="{01B064AB-C1BE-4D35-9B1B-2F2867045E28}" type="parTrans" cxnId="{4073DE07-000B-4E20-9A17-C1C1D87B4CB6}">
      <dgm:prSet/>
      <dgm:spPr/>
      <dgm:t>
        <a:bodyPr/>
        <a:lstStyle/>
        <a:p>
          <a:endParaRPr lang="en-US"/>
        </a:p>
      </dgm:t>
    </dgm:pt>
    <dgm:pt modelId="{F0504D1B-5019-479D-8F3C-599A4D29BE04}" type="sibTrans" cxnId="{4073DE07-000B-4E20-9A17-C1C1D87B4CB6}">
      <dgm:prSet/>
      <dgm:spPr/>
      <dgm:t>
        <a:bodyPr/>
        <a:lstStyle/>
        <a:p>
          <a:endParaRPr lang="en-US"/>
        </a:p>
      </dgm:t>
    </dgm:pt>
    <dgm:pt modelId="{44A3DDF7-BECE-45B6-8D49-79D63347977F}">
      <dgm:prSet/>
      <dgm:spPr/>
      <dgm:t>
        <a:bodyPr/>
        <a:lstStyle/>
        <a:p>
          <a:r>
            <a:rPr lang="en-US" b="1"/>
            <a:t>7. Collaboration makes us more efficient workers</a:t>
          </a:r>
          <a:endParaRPr lang="en-US"/>
        </a:p>
      </dgm:t>
    </dgm:pt>
    <dgm:pt modelId="{0E3FEA88-E3B5-40C4-A58F-E846FA476E80}" type="parTrans" cxnId="{5F4129B3-257A-45C4-A3B0-2A0E7CFE05F5}">
      <dgm:prSet/>
      <dgm:spPr/>
      <dgm:t>
        <a:bodyPr/>
        <a:lstStyle/>
        <a:p>
          <a:endParaRPr lang="en-US"/>
        </a:p>
      </dgm:t>
    </dgm:pt>
    <dgm:pt modelId="{BD1B5325-1E6E-456A-B93B-03995A8FC71B}" type="sibTrans" cxnId="{5F4129B3-257A-45C4-A3B0-2A0E7CFE05F5}">
      <dgm:prSet/>
      <dgm:spPr/>
      <dgm:t>
        <a:bodyPr/>
        <a:lstStyle/>
        <a:p>
          <a:endParaRPr lang="en-US"/>
        </a:p>
      </dgm:t>
    </dgm:pt>
    <dgm:pt modelId="{9C64F793-A11C-4FBF-8434-12CA4F1B8CE2}" type="pres">
      <dgm:prSet presAssocID="{4ADA51D9-BF15-4BED-84A2-755D38B73FD8}" presName="root" presStyleCnt="0">
        <dgm:presLayoutVars>
          <dgm:dir/>
          <dgm:resizeHandles val="exact"/>
        </dgm:presLayoutVars>
      </dgm:prSet>
      <dgm:spPr/>
    </dgm:pt>
    <dgm:pt modelId="{80471634-4DF7-4A26-9ADC-D6F262A391F5}" type="pres">
      <dgm:prSet presAssocID="{E4900E12-5D89-48EE-8430-8612EB872CF3}" presName="compNode" presStyleCnt="0"/>
      <dgm:spPr/>
    </dgm:pt>
    <dgm:pt modelId="{ABF977AD-6ABB-4960-8AF5-F650D3EF05BC}" type="pres">
      <dgm:prSet presAssocID="{E4900E12-5D89-48EE-8430-8612EB872CF3}" presName="bgRect" presStyleLbl="bgShp" presStyleIdx="0" presStyleCnt="7"/>
      <dgm:spPr/>
    </dgm:pt>
    <dgm:pt modelId="{5ABAA652-555D-454F-85B0-4070964822C4}" type="pres">
      <dgm:prSet presAssocID="{E4900E12-5D89-48EE-8430-8612EB872CF3}" presName="iconRect" presStyleLbl="node1" presStyleIdx="0" presStyleCnt="7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9320A1FD-86A4-4F5C-B16C-9C29693B9762}" type="pres">
      <dgm:prSet presAssocID="{E4900E12-5D89-48EE-8430-8612EB872CF3}" presName="spaceRect" presStyleCnt="0"/>
      <dgm:spPr/>
    </dgm:pt>
    <dgm:pt modelId="{37644701-6891-4B7D-9E40-BFEB32A3CA11}" type="pres">
      <dgm:prSet presAssocID="{E4900E12-5D89-48EE-8430-8612EB872CF3}" presName="parTx" presStyleLbl="revTx" presStyleIdx="0" presStyleCnt="7">
        <dgm:presLayoutVars>
          <dgm:chMax val="0"/>
          <dgm:chPref val="0"/>
        </dgm:presLayoutVars>
      </dgm:prSet>
      <dgm:spPr/>
    </dgm:pt>
    <dgm:pt modelId="{30B8AF9B-73AC-4FB8-AD0B-69A275E57103}" type="pres">
      <dgm:prSet presAssocID="{1BA90809-BD39-4BA0-8F49-880221EAB137}" presName="sibTrans" presStyleCnt="0"/>
      <dgm:spPr/>
    </dgm:pt>
    <dgm:pt modelId="{5C27B40C-1A93-4411-898D-FD607A1FD2A0}" type="pres">
      <dgm:prSet presAssocID="{470DC0F4-C309-4898-9D47-4E8ED08A86BD}" presName="compNode" presStyleCnt="0"/>
      <dgm:spPr/>
    </dgm:pt>
    <dgm:pt modelId="{A57E009C-F2C7-4AFE-91AE-2ACF90720394}" type="pres">
      <dgm:prSet presAssocID="{470DC0F4-C309-4898-9D47-4E8ED08A86BD}" presName="bgRect" presStyleLbl="bgShp" presStyleIdx="1" presStyleCnt="7"/>
      <dgm:spPr/>
    </dgm:pt>
    <dgm:pt modelId="{B1564FE8-BF5C-4482-A707-93829BE23B66}" type="pres">
      <dgm:prSet presAssocID="{470DC0F4-C309-4898-9D47-4E8ED08A86BD}" presName="iconRect" presStyleLbl="node1" presStyleIdx="1" presStyleCnt="7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6BD493A7-E8E5-4A84-BC64-F1FEEB3B209E}" type="pres">
      <dgm:prSet presAssocID="{470DC0F4-C309-4898-9D47-4E8ED08A86BD}" presName="spaceRect" presStyleCnt="0"/>
      <dgm:spPr/>
    </dgm:pt>
    <dgm:pt modelId="{53CBB537-D270-4CF5-90A4-25108D1D7997}" type="pres">
      <dgm:prSet presAssocID="{470DC0F4-C309-4898-9D47-4E8ED08A86BD}" presName="parTx" presStyleLbl="revTx" presStyleIdx="1" presStyleCnt="7">
        <dgm:presLayoutVars>
          <dgm:chMax val="0"/>
          <dgm:chPref val="0"/>
        </dgm:presLayoutVars>
      </dgm:prSet>
      <dgm:spPr/>
    </dgm:pt>
    <dgm:pt modelId="{C4965E83-7CBD-4499-A974-2B613CB89B51}" type="pres">
      <dgm:prSet presAssocID="{D0ED2DA4-0B84-422B-89E2-42AB8E1D8B87}" presName="sibTrans" presStyleCnt="0"/>
      <dgm:spPr/>
    </dgm:pt>
    <dgm:pt modelId="{4CF7A47D-C314-4C42-952D-2DB4C495BEF5}" type="pres">
      <dgm:prSet presAssocID="{7913492F-81B8-4C60-A20A-2CCC7EEA11D5}" presName="compNode" presStyleCnt="0"/>
      <dgm:spPr/>
    </dgm:pt>
    <dgm:pt modelId="{D36A7ABF-19E4-4F57-9B1D-75D657CEED83}" type="pres">
      <dgm:prSet presAssocID="{7913492F-81B8-4C60-A20A-2CCC7EEA11D5}" presName="bgRect" presStyleLbl="bgShp" presStyleIdx="2" presStyleCnt="7"/>
      <dgm:spPr/>
    </dgm:pt>
    <dgm:pt modelId="{8927D94C-EC7C-4289-8613-FDF6A7C44BE1}" type="pres">
      <dgm:prSet presAssocID="{7913492F-81B8-4C60-A20A-2CCC7EEA11D5}" presName="iconRect" presStyleLbl="node1" presStyleIdx="2" presStyleCnt="7"/>
      <dgm:spPr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AAFC8C55-C4F1-4652-8269-398BC947549A}" type="pres">
      <dgm:prSet presAssocID="{7913492F-81B8-4C60-A20A-2CCC7EEA11D5}" presName="spaceRect" presStyleCnt="0"/>
      <dgm:spPr/>
    </dgm:pt>
    <dgm:pt modelId="{14EE5417-7A81-4BD5-8BC2-7E2E35A7CF8D}" type="pres">
      <dgm:prSet presAssocID="{7913492F-81B8-4C60-A20A-2CCC7EEA11D5}" presName="parTx" presStyleLbl="revTx" presStyleIdx="2" presStyleCnt="7">
        <dgm:presLayoutVars>
          <dgm:chMax val="0"/>
          <dgm:chPref val="0"/>
        </dgm:presLayoutVars>
      </dgm:prSet>
      <dgm:spPr/>
    </dgm:pt>
    <dgm:pt modelId="{F1F79393-A6AA-45AD-AB9C-C632B2EBF4B9}" type="pres">
      <dgm:prSet presAssocID="{132CAFD0-20E4-4E56-933C-028CD43ABEE6}" presName="sibTrans" presStyleCnt="0"/>
      <dgm:spPr/>
    </dgm:pt>
    <dgm:pt modelId="{918C5B10-9585-4B08-8CEB-232D9748EF2A}" type="pres">
      <dgm:prSet presAssocID="{45E33088-7628-4D9A-9308-3117F8B72B97}" presName="compNode" presStyleCnt="0"/>
      <dgm:spPr/>
    </dgm:pt>
    <dgm:pt modelId="{5D8844B4-381C-4453-8E20-470CC47CCEAB}" type="pres">
      <dgm:prSet presAssocID="{45E33088-7628-4D9A-9308-3117F8B72B97}" presName="bgRect" presStyleLbl="bgShp" presStyleIdx="3" presStyleCnt="7"/>
      <dgm:spPr/>
    </dgm:pt>
    <dgm:pt modelId="{2D526963-A3A7-49C7-A49F-DBFFB591BBFD}" type="pres">
      <dgm:prSet presAssocID="{45E33088-7628-4D9A-9308-3117F8B72B97}" presName="iconRect" presStyleLbl="node1" presStyleIdx="3" presStyleCnt="7"/>
      <dgm:spPr>
        <a:blipFill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envelope"/>
        </a:ext>
      </dgm:extLst>
    </dgm:pt>
    <dgm:pt modelId="{72DC7591-3BA4-4E61-9309-CBB80C485082}" type="pres">
      <dgm:prSet presAssocID="{45E33088-7628-4D9A-9308-3117F8B72B97}" presName="spaceRect" presStyleCnt="0"/>
      <dgm:spPr/>
    </dgm:pt>
    <dgm:pt modelId="{89801A13-803F-4FB7-B432-430A4D237B3C}" type="pres">
      <dgm:prSet presAssocID="{45E33088-7628-4D9A-9308-3117F8B72B97}" presName="parTx" presStyleLbl="revTx" presStyleIdx="3" presStyleCnt="7">
        <dgm:presLayoutVars>
          <dgm:chMax val="0"/>
          <dgm:chPref val="0"/>
        </dgm:presLayoutVars>
      </dgm:prSet>
      <dgm:spPr/>
    </dgm:pt>
    <dgm:pt modelId="{B688D27D-9C68-4BED-971D-2BBA0A448CCB}" type="pres">
      <dgm:prSet presAssocID="{7F03C742-6757-492D-A7CF-7C1ABE6201CB}" presName="sibTrans" presStyleCnt="0"/>
      <dgm:spPr/>
    </dgm:pt>
    <dgm:pt modelId="{A3802872-CDB9-4C43-9E1C-25EF87650747}" type="pres">
      <dgm:prSet presAssocID="{A1DC5CCB-2BEB-4FAD-B90C-3F103B04041B}" presName="compNode" presStyleCnt="0"/>
      <dgm:spPr/>
    </dgm:pt>
    <dgm:pt modelId="{38A23135-F7A8-4014-9311-D184F61F0504}" type="pres">
      <dgm:prSet presAssocID="{A1DC5CCB-2BEB-4FAD-B90C-3F103B04041B}" presName="bgRect" presStyleLbl="bgShp" presStyleIdx="4" presStyleCnt="7"/>
      <dgm:spPr/>
    </dgm:pt>
    <dgm:pt modelId="{D2399B2A-12B1-4E1B-92B9-13E70AE42A80}" type="pres">
      <dgm:prSet presAssocID="{A1DC5CCB-2BEB-4FAD-B90C-3F103B04041B}" presName="iconRect" presStyleLbl="node1" presStyleIdx="4" presStyleCnt="7"/>
      <dgm:spPr>
        <a:blipFill>
          <a:blip xmlns:r="http://schemas.openxmlformats.org/officeDocument/2006/relationships" r:embed="rId9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ers"/>
        </a:ext>
      </dgm:extLst>
    </dgm:pt>
    <dgm:pt modelId="{3120F2C0-7958-467F-8A88-6D73316E1F44}" type="pres">
      <dgm:prSet presAssocID="{A1DC5CCB-2BEB-4FAD-B90C-3F103B04041B}" presName="spaceRect" presStyleCnt="0"/>
      <dgm:spPr/>
    </dgm:pt>
    <dgm:pt modelId="{B00F3DD1-80AC-4AE5-9063-0E3035AFDA0A}" type="pres">
      <dgm:prSet presAssocID="{A1DC5CCB-2BEB-4FAD-B90C-3F103B04041B}" presName="parTx" presStyleLbl="revTx" presStyleIdx="4" presStyleCnt="7">
        <dgm:presLayoutVars>
          <dgm:chMax val="0"/>
          <dgm:chPref val="0"/>
        </dgm:presLayoutVars>
      </dgm:prSet>
      <dgm:spPr/>
    </dgm:pt>
    <dgm:pt modelId="{BDE3E661-D41A-4D35-ADE1-F95CC3968D6A}" type="pres">
      <dgm:prSet presAssocID="{E2519EA3-55F6-4E34-B42F-9917B7E45575}" presName="sibTrans" presStyleCnt="0"/>
      <dgm:spPr/>
    </dgm:pt>
    <dgm:pt modelId="{274FFB7D-DDCA-4B3A-8B49-F993959E89C6}" type="pres">
      <dgm:prSet presAssocID="{CD00B261-006D-4858-A222-0392E1907F9D}" presName="compNode" presStyleCnt="0"/>
      <dgm:spPr/>
    </dgm:pt>
    <dgm:pt modelId="{788DF53E-3F14-4FAF-910B-83CB4DB08631}" type="pres">
      <dgm:prSet presAssocID="{CD00B261-006D-4858-A222-0392E1907F9D}" presName="bgRect" presStyleLbl="bgShp" presStyleIdx="5" presStyleCnt="7"/>
      <dgm:spPr/>
    </dgm:pt>
    <dgm:pt modelId="{6B65101C-D83B-450A-9F10-996B0B33C865}" type="pres">
      <dgm:prSet presAssocID="{CD00B261-006D-4858-A222-0392E1907F9D}" presName="iconRect" presStyleLbl="node1" presStyleIdx="5" presStyleCnt="7"/>
      <dgm:spPr>
        <a:blipFill>
          <a:blip xmlns:r="http://schemas.openxmlformats.org/officeDocument/2006/relationships" r:embed="rId11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19A557C4-2464-45C0-82DF-D821C7554C2D}" type="pres">
      <dgm:prSet presAssocID="{CD00B261-006D-4858-A222-0392E1907F9D}" presName="spaceRect" presStyleCnt="0"/>
      <dgm:spPr/>
    </dgm:pt>
    <dgm:pt modelId="{7B8E248A-0692-45AE-A389-382A1D7C60D2}" type="pres">
      <dgm:prSet presAssocID="{CD00B261-006D-4858-A222-0392E1907F9D}" presName="parTx" presStyleLbl="revTx" presStyleIdx="5" presStyleCnt="7">
        <dgm:presLayoutVars>
          <dgm:chMax val="0"/>
          <dgm:chPref val="0"/>
        </dgm:presLayoutVars>
      </dgm:prSet>
      <dgm:spPr/>
    </dgm:pt>
    <dgm:pt modelId="{77DD218C-28A7-4C1C-AACB-9541659DE063}" type="pres">
      <dgm:prSet presAssocID="{F0504D1B-5019-479D-8F3C-599A4D29BE04}" presName="sibTrans" presStyleCnt="0"/>
      <dgm:spPr/>
    </dgm:pt>
    <dgm:pt modelId="{FB8D3DBF-1BAC-45FB-AFB9-049E8574DFC9}" type="pres">
      <dgm:prSet presAssocID="{44A3DDF7-BECE-45B6-8D49-79D63347977F}" presName="compNode" presStyleCnt="0"/>
      <dgm:spPr/>
    </dgm:pt>
    <dgm:pt modelId="{4B955FE9-42BE-42CA-9172-3CCF5B0791D3}" type="pres">
      <dgm:prSet presAssocID="{44A3DDF7-BECE-45B6-8D49-79D63347977F}" presName="bgRect" presStyleLbl="bgShp" presStyleIdx="6" presStyleCnt="7"/>
      <dgm:spPr/>
    </dgm:pt>
    <dgm:pt modelId="{D2536C85-4935-4E23-9CB7-6CDDCB14EE74}" type="pres">
      <dgm:prSet presAssocID="{44A3DDF7-BECE-45B6-8D49-79D63347977F}" presName="iconRect" presStyleLbl="node1" presStyleIdx="6" presStyleCnt="7"/>
      <dgm:spPr>
        <a:blipFill>
          <a:blip xmlns:r="http://schemas.openxmlformats.org/officeDocument/2006/relationships" r:embed="rId1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m"/>
        </a:ext>
      </dgm:extLst>
    </dgm:pt>
    <dgm:pt modelId="{8668831C-0695-4E34-9D9C-603CADDFD1C2}" type="pres">
      <dgm:prSet presAssocID="{44A3DDF7-BECE-45B6-8D49-79D63347977F}" presName="spaceRect" presStyleCnt="0"/>
      <dgm:spPr/>
    </dgm:pt>
    <dgm:pt modelId="{C7181EB7-7FA5-4126-BB54-AF9401B6000C}" type="pres">
      <dgm:prSet presAssocID="{44A3DDF7-BECE-45B6-8D49-79D63347977F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4073DE07-000B-4E20-9A17-C1C1D87B4CB6}" srcId="{4ADA51D9-BF15-4BED-84A2-755D38B73FD8}" destId="{CD00B261-006D-4858-A222-0392E1907F9D}" srcOrd="5" destOrd="0" parTransId="{01B064AB-C1BE-4D35-9B1B-2F2867045E28}" sibTransId="{F0504D1B-5019-479D-8F3C-599A4D29BE04}"/>
    <dgm:cxn modelId="{1F215C25-E4A2-4472-AE86-C0DCB8FE454E}" type="presOf" srcId="{CD00B261-006D-4858-A222-0392E1907F9D}" destId="{7B8E248A-0692-45AE-A389-382A1D7C60D2}" srcOrd="0" destOrd="0" presId="urn:microsoft.com/office/officeart/2018/2/layout/IconVerticalSolidList"/>
    <dgm:cxn modelId="{6B6FE533-A903-4F67-9C9D-DE7A5A92C135}" type="presOf" srcId="{4ADA51D9-BF15-4BED-84A2-755D38B73FD8}" destId="{9C64F793-A11C-4FBF-8434-12CA4F1B8CE2}" srcOrd="0" destOrd="0" presId="urn:microsoft.com/office/officeart/2018/2/layout/IconVerticalSolidList"/>
    <dgm:cxn modelId="{C1320D3E-4567-4580-9888-F5E0723DE76F}" srcId="{4ADA51D9-BF15-4BED-84A2-755D38B73FD8}" destId="{A1DC5CCB-2BEB-4FAD-B90C-3F103B04041B}" srcOrd="4" destOrd="0" parTransId="{989E2FAD-D1EE-423E-9B85-5D76C7AAD347}" sibTransId="{E2519EA3-55F6-4E34-B42F-9917B7E45575}"/>
    <dgm:cxn modelId="{5DCA2D5B-7D49-46B9-B64A-D0177696E5F5}" srcId="{4ADA51D9-BF15-4BED-84A2-755D38B73FD8}" destId="{45E33088-7628-4D9A-9308-3117F8B72B97}" srcOrd="3" destOrd="0" parTransId="{AAC9F1F8-0C46-4394-9E45-C5266DA49A37}" sibTransId="{7F03C742-6757-492D-A7CF-7C1ABE6201CB}"/>
    <dgm:cxn modelId="{85102548-4421-4CA3-9349-7D5DD03290E2}" type="presOf" srcId="{7913492F-81B8-4C60-A20A-2CCC7EEA11D5}" destId="{14EE5417-7A81-4BD5-8BC2-7E2E35A7CF8D}" srcOrd="0" destOrd="0" presId="urn:microsoft.com/office/officeart/2018/2/layout/IconVerticalSolidList"/>
    <dgm:cxn modelId="{A887C24C-2F68-4E00-B800-5AFE2C1298AA}" type="presOf" srcId="{A1DC5CCB-2BEB-4FAD-B90C-3F103B04041B}" destId="{B00F3DD1-80AC-4AE5-9063-0E3035AFDA0A}" srcOrd="0" destOrd="0" presId="urn:microsoft.com/office/officeart/2018/2/layout/IconVerticalSolidList"/>
    <dgm:cxn modelId="{D91DC77A-859D-4E33-BE52-2858E312553D}" type="presOf" srcId="{470DC0F4-C309-4898-9D47-4E8ED08A86BD}" destId="{53CBB537-D270-4CF5-90A4-25108D1D7997}" srcOrd="0" destOrd="0" presId="urn:microsoft.com/office/officeart/2018/2/layout/IconVerticalSolidList"/>
    <dgm:cxn modelId="{C5D8C18C-76A1-4F4A-BB1D-A41A12FF8993}" srcId="{4ADA51D9-BF15-4BED-84A2-755D38B73FD8}" destId="{7913492F-81B8-4C60-A20A-2CCC7EEA11D5}" srcOrd="2" destOrd="0" parTransId="{433C6C35-4B32-41CF-8A00-A4D35C076229}" sibTransId="{132CAFD0-20E4-4E56-933C-028CD43ABEE6}"/>
    <dgm:cxn modelId="{598A03A5-B303-4283-A61D-DDDE380A1650}" type="presOf" srcId="{44A3DDF7-BECE-45B6-8D49-79D63347977F}" destId="{C7181EB7-7FA5-4126-BB54-AF9401B6000C}" srcOrd="0" destOrd="0" presId="urn:microsoft.com/office/officeart/2018/2/layout/IconVerticalSolidList"/>
    <dgm:cxn modelId="{E9E6D5A9-8197-4ECC-A98C-BFADE929D673}" type="presOf" srcId="{E4900E12-5D89-48EE-8430-8612EB872CF3}" destId="{37644701-6891-4B7D-9E40-BFEB32A3CA11}" srcOrd="0" destOrd="0" presId="urn:microsoft.com/office/officeart/2018/2/layout/IconVerticalSolidList"/>
    <dgm:cxn modelId="{5F4129B3-257A-45C4-A3B0-2A0E7CFE05F5}" srcId="{4ADA51D9-BF15-4BED-84A2-755D38B73FD8}" destId="{44A3DDF7-BECE-45B6-8D49-79D63347977F}" srcOrd="6" destOrd="0" parTransId="{0E3FEA88-E3B5-40C4-A58F-E846FA476E80}" sibTransId="{BD1B5325-1E6E-456A-B93B-03995A8FC71B}"/>
    <dgm:cxn modelId="{9B4E92D1-0444-4320-B47C-FBFC23956498}" srcId="{4ADA51D9-BF15-4BED-84A2-755D38B73FD8}" destId="{E4900E12-5D89-48EE-8430-8612EB872CF3}" srcOrd="0" destOrd="0" parTransId="{BB246EFE-3754-4213-A96D-EBFAC01F35A5}" sibTransId="{1BA90809-BD39-4BA0-8F49-880221EAB137}"/>
    <dgm:cxn modelId="{C1C5A8EB-BDB3-4CDA-8CEB-994A5A8646E6}" srcId="{4ADA51D9-BF15-4BED-84A2-755D38B73FD8}" destId="{470DC0F4-C309-4898-9D47-4E8ED08A86BD}" srcOrd="1" destOrd="0" parTransId="{5E76DEAC-542A-43C0-99A7-962F8C2FF9A7}" sibTransId="{D0ED2DA4-0B84-422B-89E2-42AB8E1D8B87}"/>
    <dgm:cxn modelId="{EF06C3EF-06A1-4F33-AFD7-6CEB7C93935C}" type="presOf" srcId="{45E33088-7628-4D9A-9308-3117F8B72B97}" destId="{89801A13-803F-4FB7-B432-430A4D237B3C}" srcOrd="0" destOrd="0" presId="urn:microsoft.com/office/officeart/2018/2/layout/IconVerticalSolidList"/>
    <dgm:cxn modelId="{EDDA34C5-B8C5-413D-9014-22F4C4352D44}" type="presParOf" srcId="{9C64F793-A11C-4FBF-8434-12CA4F1B8CE2}" destId="{80471634-4DF7-4A26-9ADC-D6F262A391F5}" srcOrd="0" destOrd="0" presId="urn:microsoft.com/office/officeart/2018/2/layout/IconVerticalSolidList"/>
    <dgm:cxn modelId="{34C000D4-07D0-4202-BB2B-2028EF7549F5}" type="presParOf" srcId="{80471634-4DF7-4A26-9ADC-D6F262A391F5}" destId="{ABF977AD-6ABB-4960-8AF5-F650D3EF05BC}" srcOrd="0" destOrd="0" presId="urn:microsoft.com/office/officeart/2018/2/layout/IconVerticalSolidList"/>
    <dgm:cxn modelId="{45B3588A-44B9-46D5-9AA0-0B9E27DBBF04}" type="presParOf" srcId="{80471634-4DF7-4A26-9ADC-D6F262A391F5}" destId="{5ABAA652-555D-454F-85B0-4070964822C4}" srcOrd="1" destOrd="0" presId="urn:microsoft.com/office/officeart/2018/2/layout/IconVerticalSolidList"/>
    <dgm:cxn modelId="{5DEB639A-ADAF-43CD-9F17-5FD6894931DA}" type="presParOf" srcId="{80471634-4DF7-4A26-9ADC-D6F262A391F5}" destId="{9320A1FD-86A4-4F5C-B16C-9C29693B9762}" srcOrd="2" destOrd="0" presId="urn:microsoft.com/office/officeart/2018/2/layout/IconVerticalSolidList"/>
    <dgm:cxn modelId="{F0BB4E21-0948-4596-8046-8860AEEE3668}" type="presParOf" srcId="{80471634-4DF7-4A26-9ADC-D6F262A391F5}" destId="{37644701-6891-4B7D-9E40-BFEB32A3CA11}" srcOrd="3" destOrd="0" presId="urn:microsoft.com/office/officeart/2018/2/layout/IconVerticalSolidList"/>
    <dgm:cxn modelId="{89C30E77-2505-49F6-9677-D94B27314E31}" type="presParOf" srcId="{9C64F793-A11C-4FBF-8434-12CA4F1B8CE2}" destId="{30B8AF9B-73AC-4FB8-AD0B-69A275E57103}" srcOrd="1" destOrd="0" presId="urn:microsoft.com/office/officeart/2018/2/layout/IconVerticalSolidList"/>
    <dgm:cxn modelId="{FCDC7FE6-EBB6-48DD-86D2-24002AB703FB}" type="presParOf" srcId="{9C64F793-A11C-4FBF-8434-12CA4F1B8CE2}" destId="{5C27B40C-1A93-4411-898D-FD607A1FD2A0}" srcOrd="2" destOrd="0" presId="urn:microsoft.com/office/officeart/2018/2/layout/IconVerticalSolidList"/>
    <dgm:cxn modelId="{430E49D0-9CE8-4600-B96B-0C9B50EDCBA1}" type="presParOf" srcId="{5C27B40C-1A93-4411-898D-FD607A1FD2A0}" destId="{A57E009C-F2C7-4AFE-91AE-2ACF90720394}" srcOrd="0" destOrd="0" presId="urn:microsoft.com/office/officeart/2018/2/layout/IconVerticalSolidList"/>
    <dgm:cxn modelId="{8C563E5D-B362-4A2B-843F-C7D9C321EA8C}" type="presParOf" srcId="{5C27B40C-1A93-4411-898D-FD607A1FD2A0}" destId="{B1564FE8-BF5C-4482-A707-93829BE23B66}" srcOrd="1" destOrd="0" presId="urn:microsoft.com/office/officeart/2018/2/layout/IconVerticalSolidList"/>
    <dgm:cxn modelId="{90227D24-081F-4287-9267-9D84B3B731A7}" type="presParOf" srcId="{5C27B40C-1A93-4411-898D-FD607A1FD2A0}" destId="{6BD493A7-E8E5-4A84-BC64-F1FEEB3B209E}" srcOrd="2" destOrd="0" presId="urn:microsoft.com/office/officeart/2018/2/layout/IconVerticalSolidList"/>
    <dgm:cxn modelId="{71B1EB61-D4A8-4266-9EDD-36930F990CC2}" type="presParOf" srcId="{5C27B40C-1A93-4411-898D-FD607A1FD2A0}" destId="{53CBB537-D270-4CF5-90A4-25108D1D7997}" srcOrd="3" destOrd="0" presId="urn:microsoft.com/office/officeart/2018/2/layout/IconVerticalSolidList"/>
    <dgm:cxn modelId="{1DCD16B2-8D0D-4B63-AB0E-7E6CD3F65E5B}" type="presParOf" srcId="{9C64F793-A11C-4FBF-8434-12CA4F1B8CE2}" destId="{C4965E83-7CBD-4499-A974-2B613CB89B51}" srcOrd="3" destOrd="0" presId="urn:microsoft.com/office/officeart/2018/2/layout/IconVerticalSolidList"/>
    <dgm:cxn modelId="{70EC679E-A6A0-43EF-8847-C126977AAB22}" type="presParOf" srcId="{9C64F793-A11C-4FBF-8434-12CA4F1B8CE2}" destId="{4CF7A47D-C314-4C42-952D-2DB4C495BEF5}" srcOrd="4" destOrd="0" presId="urn:microsoft.com/office/officeart/2018/2/layout/IconVerticalSolidList"/>
    <dgm:cxn modelId="{906B492C-B79C-4A08-9735-92D7E796C0AA}" type="presParOf" srcId="{4CF7A47D-C314-4C42-952D-2DB4C495BEF5}" destId="{D36A7ABF-19E4-4F57-9B1D-75D657CEED83}" srcOrd="0" destOrd="0" presId="urn:microsoft.com/office/officeart/2018/2/layout/IconVerticalSolidList"/>
    <dgm:cxn modelId="{17D57711-254E-4AC2-BF38-653EDFAA7698}" type="presParOf" srcId="{4CF7A47D-C314-4C42-952D-2DB4C495BEF5}" destId="{8927D94C-EC7C-4289-8613-FDF6A7C44BE1}" srcOrd="1" destOrd="0" presId="urn:microsoft.com/office/officeart/2018/2/layout/IconVerticalSolidList"/>
    <dgm:cxn modelId="{F10AED3A-B020-426E-BB27-9226AFDFB192}" type="presParOf" srcId="{4CF7A47D-C314-4C42-952D-2DB4C495BEF5}" destId="{AAFC8C55-C4F1-4652-8269-398BC947549A}" srcOrd="2" destOrd="0" presId="urn:microsoft.com/office/officeart/2018/2/layout/IconVerticalSolidList"/>
    <dgm:cxn modelId="{DA17B713-2BDF-4A86-AF74-06892A386D93}" type="presParOf" srcId="{4CF7A47D-C314-4C42-952D-2DB4C495BEF5}" destId="{14EE5417-7A81-4BD5-8BC2-7E2E35A7CF8D}" srcOrd="3" destOrd="0" presId="urn:microsoft.com/office/officeart/2018/2/layout/IconVerticalSolidList"/>
    <dgm:cxn modelId="{FB00D98A-9516-4919-88DC-F087DA68FE69}" type="presParOf" srcId="{9C64F793-A11C-4FBF-8434-12CA4F1B8CE2}" destId="{F1F79393-A6AA-45AD-AB9C-C632B2EBF4B9}" srcOrd="5" destOrd="0" presId="urn:microsoft.com/office/officeart/2018/2/layout/IconVerticalSolidList"/>
    <dgm:cxn modelId="{5865D28E-DA74-437B-BD5D-3CEBF94B0DCB}" type="presParOf" srcId="{9C64F793-A11C-4FBF-8434-12CA4F1B8CE2}" destId="{918C5B10-9585-4B08-8CEB-232D9748EF2A}" srcOrd="6" destOrd="0" presId="urn:microsoft.com/office/officeart/2018/2/layout/IconVerticalSolidList"/>
    <dgm:cxn modelId="{F88F250E-0854-477D-850A-CFEC31F8F13D}" type="presParOf" srcId="{918C5B10-9585-4B08-8CEB-232D9748EF2A}" destId="{5D8844B4-381C-4453-8E20-470CC47CCEAB}" srcOrd="0" destOrd="0" presId="urn:microsoft.com/office/officeart/2018/2/layout/IconVerticalSolidList"/>
    <dgm:cxn modelId="{F61AD0DA-0558-45F4-9506-14BC506C9D84}" type="presParOf" srcId="{918C5B10-9585-4B08-8CEB-232D9748EF2A}" destId="{2D526963-A3A7-49C7-A49F-DBFFB591BBFD}" srcOrd="1" destOrd="0" presId="urn:microsoft.com/office/officeart/2018/2/layout/IconVerticalSolidList"/>
    <dgm:cxn modelId="{397701E3-B955-4506-8CE6-EC8E39DEEC42}" type="presParOf" srcId="{918C5B10-9585-4B08-8CEB-232D9748EF2A}" destId="{72DC7591-3BA4-4E61-9309-CBB80C485082}" srcOrd="2" destOrd="0" presId="urn:microsoft.com/office/officeart/2018/2/layout/IconVerticalSolidList"/>
    <dgm:cxn modelId="{1BB31BA6-A220-4738-A643-4A7C62AF0AF8}" type="presParOf" srcId="{918C5B10-9585-4B08-8CEB-232D9748EF2A}" destId="{89801A13-803F-4FB7-B432-430A4D237B3C}" srcOrd="3" destOrd="0" presId="urn:microsoft.com/office/officeart/2018/2/layout/IconVerticalSolidList"/>
    <dgm:cxn modelId="{0C33A54E-BBD0-4E03-BE5B-08C80C7DA582}" type="presParOf" srcId="{9C64F793-A11C-4FBF-8434-12CA4F1B8CE2}" destId="{B688D27D-9C68-4BED-971D-2BBA0A448CCB}" srcOrd="7" destOrd="0" presId="urn:microsoft.com/office/officeart/2018/2/layout/IconVerticalSolidList"/>
    <dgm:cxn modelId="{98A3862C-6362-4D65-AA74-51DCED520729}" type="presParOf" srcId="{9C64F793-A11C-4FBF-8434-12CA4F1B8CE2}" destId="{A3802872-CDB9-4C43-9E1C-25EF87650747}" srcOrd="8" destOrd="0" presId="urn:microsoft.com/office/officeart/2018/2/layout/IconVerticalSolidList"/>
    <dgm:cxn modelId="{77394C4D-7817-4324-9A99-78D5A43D39A0}" type="presParOf" srcId="{A3802872-CDB9-4C43-9E1C-25EF87650747}" destId="{38A23135-F7A8-4014-9311-D184F61F0504}" srcOrd="0" destOrd="0" presId="urn:microsoft.com/office/officeart/2018/2/layout/IconVerticalSolidList"/>
    <dgm:cxn modelId="{38257C85-9A49-4319-8E5F-B6175CE8C720}" type="presParOf" srcId="{A3802872-CDB9-4C43-9E1C-25EF87650747}" destId="{D2399B2A-12B1-4E1B-92B9-13E70AE42A80}" srcOrd="1" destOrd="0" presId="urn:microsoft.com/office/officeart/2018/2/layout/IconVerticalSolidList"/>
    <dgm:cxn modelId="{73DC60E3-D80C-434F-983D-CBE8E6666524}" type="presParOf" srcId="{A3802872-CDB9-4C43-9E1C-25EF87650747}" destId="{3120F2C0-7958-467F-8A88-6D73316E1F44}" srcOrd="2" destOrd="0" presId="urn:microsoft.com/office/officeart/2018/2/layout/IconVerticalSolidList"/>
    <dgm:cxn modelId="{3B3B560E-CDA7-4E6B-883B-46BF5B09D752}" type="presParOf" srcId="{A3802872-CDB9-4C43-9E1C-25EF87650747}" destId="{B00F3DD1-80AC-4AE5-9063-0E3035AFDA0A}" srcOrd="3" destOrd="0" presId="urn:microsoft.com/office/officeart/2018/2/layout/IconVerticalSolidList"/>
    <dgm:cxn modelId="{6B3371AA-A3BC-423B-A182-5F5F3FDE9EC4}" type="presParOf" srcId="{9C64F793-A11C-4FBF-8434-12CA4F1B8CE2}" destId="{BDE3E661-D41A-4D35-ADE1-F95CC3968D6A}" srcOrd="9" destOrd="0" presId="urn:microsoft.com/office/officeart/2018/2/layout/IconVerticalSolidList"/>
    <dgm:cxn modelId="{24DF2BEA-D723-463D-B0DF-6551F1FA9972}" type="presParOf" srcId="{9C64F793-A11C-4FBF-8434-12CA4F1B8CE2}" destId="{274FFB7D-DDCA-4B3A-8B49-F993959E89C6}" srcOrd="10" destOrd="0" presId="urn:microsoft.com/office/officeart/2018/2/layout/IconVerticalSolidList"/>
    <dgm:cxn modelId="{25E6E47E-B8E8-4BE4-987F-714FD9017F3B}" type="presParOf" srcId="{274FFB7D-DDCA-4B3A-8B49-F993959E89C6}" destId="{788DF53E-3F14-4FAF-910B-83CB4DB08631}" srcOrd="0" destOrd="0" presId="urn:microsoft.com/office/officeart/2018/2/layout/IconVerticalSolidList"/>
    <dgm:cxn modelId="{3CA32D13-52A5-4880-9E60-0C4E6AE55660}" type="presParOf" srcId="{274FFB7D-DDCA-4B3A-8B49-F993959E89C6}" destId="{6B65101C-D83B-450A-9F10-996B0B33C865}" srcOrd="1" destOrd="0" presId="urn:microsoft.com/office/officeart/2018/2/layout/IconVerticalSolidList"/>
    <dgm:cxn modelId="{14F24876-216C-4CB9-9791-CDA6A7C66EFA}" type="presParOf" srcId="{274FFB7D-DDCA-4B3A-8B49-F993959E89C6}" destId="{19A557C4-2464-45C0-82DF-D821C7554C2D}" srcOrd="2" destOrd="0" presId="urn:microsoft.com/office/officeart/2018/2/layout/IconVerticalSolidList"/>
    <dgm:cxn modelId="{610E7864-38BE-4BAA-84B7-7C85FF560F09}" type="presParOf" srcId="{274FFB7D-DDCA-4B3A-8B49-F993959E89C6}" destId="{7B8E248A-0692-45AE-A389-382A1D7C60D2}" srcOrd="3" destOrd="0" presId="urn:microsoft.com/office/officeart/2018/2/layout/IconVerticalSolidList"/>
    <dgm:cxn modelId="{1721D45B-B5E5-41B8-9B35-F4FB22568629}" type="presParOf" srcId="{9C64F793-A11C-4FBF-8434-12CA4F1B8CE2}" destId="{77DD218C-28A7-4C1C-AACB-9541659DE063}" srcOrd="11" destOrd="0" presId="urn:microsoft.com/office/officeart/2018/2/layout/IconVerticalSolidList"/>
    <dgm:cxn modelId="{08AF935C-8B8A-4B64-94AB-51929102EAB0}" type="presParOf" srcId="{9C64F793-A11C-4FBF-8434-12CA4F1B8CE2}" destId="{FB8D3DBF-1BAC-45FB-AFB9-049E8574DFC9}" srcOrd="12" destOrd="0" presId="urn:microsoft.com/office/officeart/2018/2/layout/IconVerticalSolidList"/>
    <dgm:cxn modelId="{962C8DB1-F133-4BCA-83DA-33EEE7B18ADD}" type="presParOf" srcId="{FB8D3DBF-1BAC-45FB-AFB9-049E8574DFC9}" destId="{4B955FE9-42BE-42CA-9172-3CCF5B0791D3}" srcOrd="0" destOrd="0" presId="urn:microsoft.com/office/officeart/2018/2/layout/IconVerticalSolidList"/>
    <dgm:cxn modelId="{5E764B38-58C2-418A-B47D-080997DB0DFF}" type="presParOf" srcId="{FB8D3DBF-1BAC-45FB-AFB9-049E8574DFC9}" destId="{D2536C85-4935-4E23-9CB7-6CDDCB14EE74}" srcOrd="1" destOrd="0" presId="urn:microsoft.com/office/officeart/2018/2/layout/IconVerticalSolidList"/>
    <dgm:cxn modelId="{07DE07E9-57EE-4BD1-99F0-EBD827010BAA}" type="presParOf" srcId="{FB8D3DBF-1BAC-45FB-AFB9-049E8574DFC9}" destId="{8668831C-0695-4E34-9D9C-603CADDFD1C2}" srcOrd="2" destOrd="0" presId="urn:microsoft.com/office/officeart/2018/2/layout/IconVerticalSolidList"/>
    <dgm:cxn modelId="{3F218A31-73ED-4707-AE98-4EF36FE8D149}" type="presParOf" srcId="{FB8D3DBF-1BAC-45FB-AFB9-049E8574DFC9}" destId="{C7181EB7-7FA5-4126-BB54-AF9401B6000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F977AD-6ABB-4960-8AF5-F650D3EF05BC}">
      <dsp:nvSpPr>
        <dsp:cNvPr id="0" name=""/>
        <dsp:cNvSpPr/>
      </dsp:nvSpPr>
      <dsp:spPr>
        <a:xfrm>
          <a:off x="0" y="377"/>
          <a:ext cx="4885203" cy="51921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BAA652-555D-454F-85B0-4070964822C4}">
      <dsp:nvSpPr>
        <dsp:cNvPr id="0" name=""/>
        <dsp:cNvSpPr/>
      </dsp:nvSpPr>
      <dsp:spPr>
        <a:xfrm>
          <a:off x="157062" y="117200"/>
          <a:ext cx="285567" cy="285567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644701-6891-4B7D-9E40-BFEB32A3CA11}">
      <dsp:nvSpPr>
        <dsp:cNvPr id="0" name=""/>
        <dsp:cNvSpPr/>
      </dsp:nvSpPr>
      <dsp:spPr>
        <a:xfrm>
          <a:off x="599691" y="377"/>
          <a:ext cx="4285511" cy="519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950" tIns="54950" rIns="54950" bIns="5495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1. It helps us problem-solve</a:t>
          </a:r>
          <a:endParaRPr lang="en-US" sz="1400" kern="1200"/>
        </a:p>
      </dsp:txBody>
      <dsp:txXfrm>
        <a:off x="599691" y="377"/>
        <a:ext cx="4285511" cy="519213"/>
      </dsp:txXfrm>
    </dsp:sp>
    <dsp:sp modelId="{A57E009C-F2C7-4AFE-91AE-2ACF90720394}">
      <dsp:nvSpPr>
        <dsp:cNvPr id="0" name=""/>
        <dsp:cNvSpPr/>
      </dsp:nvSpPr>
      <dsp:spPr>
        <a:xfrm>
          <a:off x="0" y="649394"/>
          <a:ext cx="4885203" cy="51921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564FE8-BF5C-4482-A707-93829BE23B66}">
      <dsp:nvSpPr>
        <dsp:cNvPr id="0" name=""/>
        <dsp:cNvSpPr/>
      </dsp:nvSpPr>
      <dsp:spPr>
        <a:xfrm>
          <a:off x="157062" y="766217"/>
          <a:ext cx="285567" cy="285567"/>
        </a:xfrm>
        <a:prstGeom prst="rect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CBB537-D270-4CF5-90A4-25108D1D7997}">
      <dsp:nvSpPr>
        <dsp:cNvPr id="0" name=""/>
        <dsp:cNvSpPr/>
      </dsp:nvSpPr>
      <dsp:spPr>
        <a:xfrm>
          <a:off x="599691" y="649394"/>
          <a:ext cx="4285511" cy="519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950" tIns="54950" rIns="54950" bIns="5495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2. Collaboration brings people (and organizations) closer together</a:t>
          </a:r>
          <a:endParaRPr lang="en-US" sz="1400" kern="1200"/>
        </a:p>
      </dsp:txBody>
      <dsp:txXfrm>
        <a:off x="599691" y="649394"/>
        <a:ext cx="4285511" cy="519213"/>
      </dsp:txXfrm>
    </dsp:sp>
    <dsp:sp modelId="{D36A7ABF-19E4-4F57-9B1D-75D657CEED83}">
      <dsp:nvSpPr>
        <dsp:cNvPr id="0" name=""/>
        <dsp:cNvSpPr/>
      </dsp:nvSpPr>
      <dsp:spPr>
        <a:xfrm>
          <a:off x="0" y="1298411"/>
          <a:ext cx="4885203" cy="51921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27D94C-EC7C-4289-8613-FDF6A7C44BE1}">
      <dsp:nvSpPr>
        <dsp:cNvPr id="0" name=""/>
        <dsp:cNvSpPr/>
      </dsp:nvSpPr>
      <dsp:spPr>
        <a:xfrm>
          <a:off x="157062" y="1415234"/>
          <a:ext cx="285567" cy="285567"/>
        </a:xfrm>
        <a:prstGeom prst="rect">
          <a:avLst/>
        </a:prstGeom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EE5417-7A81-4BD5-8BC2-7E2E35A7CF8D}">
      <dsp:nvSpPr>
        <dsp:cNvPr id="0" name=""/>
        <dsp:cNvSpPr/>
      </dsp:nvSpPr>
      <dsp:spPr>
        <a:xfrm>
          <a:off x="599691" y="1298411"/>
          <a:ext cx="4285511" cy="519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950" tIns="54950" rIns="54950" bIns="5495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3. Collaboration helps people learn from each other</a:t>
          </a:r>
          <a:endParaRPr lang="en-US" sz="1400" kern="1200"/>
        </a:p>
      </dsp:txBody>
      <dsp:txXfrm>
        <a:off x="599691" y="1298411"/>
        <a:ext cx="4285511" cy="519213"/>
      </dsp:txXfrm>
    </dsp:sp>
    <dsp:sp modelId="{5D8844B4-381C-4453-8E20-470CC47CCEAB}">
      <dsp:nvSpPr>
        <dsp:cNvPr id="0" name=""/>
        <dsp:cNvSpPr/>
      </dsp:nvSpPr>
      <dsp:spPr>
        <a:xfrm>
          <a:off x="0" y="1947428"/>
          <a:ext cx="4885203" cy="51921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526963-A3A7-49C7-A49F-DBFFB591BBFD}">
      <dsp:nvSpPr>
        <dsp:cNvPr id="0" name=""/>
        <dsp:cNvSpPr/>
      </dsp:nvSpPr>
      <dsp:spPr>
        <a:xfrm>
          <a:off x="157062" y="2064251"/>
          <a:ext cx="285567" cy="285567"/>
        </a:xfrm>
        <a:prstGeom prst="rect">
          <a:avLst/>
        </a:prstGeom>
        <a:blipFill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801A13-803F-4FB7-B432-430A4D237B3C}">
      <dsp:nvSpPr>
        <dsp:cNvPr id="0" name=""/>
        <dsp:cNvSpPr/>
      </dsp:nvSpPr>
      <dsp:spPr>
        <a:xfrm>
          <a:off x="599691" y="1947428"/>
          <a:ext cx="4285511" cy="519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950" tIns="54950" rIns="54950" bIns="5495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4. It opens up new channels for communication</a:t>
          </a:r>
          <a:endParaRPr lang="en-US" sz="1400" kern="1200"/>
        </a:p>
      </dsp:txBody>
      <dsp:txXfrm>
        <a:off x="599691" y="1947428"/>
        <a:ext cx="4285511" cy="519213"/>
      </dsp:txXfrm>
    </dsp:sp>
    <dsp:sp modelId="{38A23135-F7A8-4014-9311-D184F61F0504}">
      <dsp:nvSpPr>
        <dsp:cNvPr id="0" name=""/>
        <dsp:cNvSpPr/>
      </dsp:nvSpPr>
      <dsp:spPr>
        <a:xfrm>
          <a:off x="0" y="2596445"/>
          <a:ext cx="4885203" cy="51921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399B2A-12B1-4E1B-92B9-13E70AE42A80}">
      <dsp:nvSpPr>
        <dsp:cNvPr id="0" name=""/>
        <dsp:cNvSpPr/>
      </dsp:nvSpPr>
      <dsp:spPr>
        <a:xfrm>
          <a:off x="157062" y="2713268"/>
          <a:ext cx="285567" cy="285567"/>
        </a:xfrm>
        <a:prstGeom prst="rect">
          <a:avLst/>
        </a:prstGeom>
        <a:blipFill>
          <a:blip xmlns:r="http://schemas.openxmlformats.org/officeDocument/2006/relationships" r:embed="rId9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0F3DD1-80AC-4AE5-9063-0E3035AFDA0A}">
      <dsp:nvSpPr>
        <dsp:cNvPr id="0" name=""/>
        <dsp:cNvSpPr/>
      </dsp:nvSpPr>
      <dsp:spPr>
        <a:xfrm>
          <a:off x="599691" y="2596445"/>
          <a:ext cx="4285511" cy="519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950" tIns="54950" rIns="54950" bIns="5495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5. Collaboration boosts morale across your organization</a:t>
          </a:r>
          <a:endParaRPr lang="en-US" sz="1400" kern="1200"/>
        </a:p>
      </dsp:txBody>
      <dsp:txXfrm>
        <a:off x="599691" y="2596445"/>
        <a:ext cx="4285511" cy="519213"/>
      </dsp:txXfrm>
    </dsp:sp>
    <dsp:sp modelId="{788DF53E-3F14-4FAF-910B-83CB4DB08631}">
      <dsp:nvSpPr>
        <dsp:cNvPr id="0" name=""/>
        <dsp:cNvSpPr/>
      </dsp:nvSpPr>
      <dsp:spPr>
        <a:xfrm>
          <a:off x="0" y="3245462"/>
          <a:ext cx="4885203" cy="51921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65101C-D83B-450A-9F10-996B0B33C865}">
      <dsp:nvSpPr>
        <dsp:cNvPr id="0" name=""/>
        <dsp:cNvSpPr/>
      </dsp:nvSpPr>
      <dsp:spPr>
        <a:xfrm>
          <a:off x="157062" y="3362285"/>
          <a:ext cx="285567" cy="285567"/>
        </a:xfrm>
        <a:prstGeom prst="rect">
          <a:avLst/>
        </a:prstGeom>
        <a:blipFill>
          <a:blip xmlns:r="http://schemas.openxmlformats.org/officeDocument/2006/relationships" r:embed="rId11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8E248A-0692-45AE-A389-382A1D7C60D2}">
      <dsp:nvSpPr>
        <dsp:cNvPr id="0" name=""/>
        <dsp:cNvSpPr/>
      </dsp:nvSpPr>
      <dsp:spPr>
        <a:xfrm>
          <a:off x="599691" y="3245462"/>
          <a:ext cx="4285511" cy="519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950" tIns="54950" rIns="54950" bIns="5495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6. It leads to higher retention rates</a:t>
          </a:r>
          <a:endParaRPr lang="en-US" sz="1400" kern="1200"/>
        </a:p>
      </dsp:txBody>
      <dsp:txXfrm>
        <a:off x="599691" y="3245462"/>
        <a:ext cx="4285511" cy="519213"/>
      </dsp:txXfrm>
    </dsp:sp>
    <dsp:sp modelId="{4B955FE9-42BE-42CA-9172-3CCF5B0791D3}">
      <dsp:nvSpPr>
        <dsp:cNvPr id="0" name=""/>
        <dsp:cNvSpPr/>
      </dsp:nvSpPr>
      <dsp:spPr>
        <a:xfrm>
          <a:off x="0" y="3894479"/>
          <a:ext cx="4885203" cy="51921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536C85-4935-4E23-9CB7-6CDDCB14EE74}">
      <dsp:nvSpPr>
        <dsp:cNvPr id="0" name=""/>
        <dsp:cNvSpPr/>
      </dsp:nvSpPr>
      <dsp:spPr>
        <a:xfrm>
          <a:off x="157062" y="4011302"/>
          <a:ext cx="285567" cy="285567"/>
        </a:xfrm>
        <a:prstGeom prst="rect">
          <a:avLst/>
        </a:prstGeom>
        <a:blipFill>
          <a:blip xmlns:r="http://schemas.openxmlformats.org/officeDocument/2006/relationships" r:embed="rId1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181EB7-7FA5-4126-BB54-AF9401B6000C}">
      <dsp:nvSpPr>
        <dsp:cNvPr id="0" name=""/>
        <dsp:cNvSpPr/>
      </dsp:nvSpPr>
      <dsp:spPr>
        <a:xfrm>
          <a:off x="599691" y="3894479"/>
          <a:ext cx="4285511" cy="519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950" tIns="54950" rIns="54950" bIns="5495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7. Collaboration makes us more efficient workers</a:t>
          </a:r>
          <a:endParaRPr lang="en-US" sz="1400" kern="1200"/>
        </a:p>
      </dsp:txBody>
      <dsp:txXfrm>
        <a:off x="599691" y="3894479"/>
        <a:ext cx="4285511" cy="5192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A4FF4-699F-BC4B-B154-6705EC2C7C44}" type="datetime1">
              <a:rPr lang="en-US" smtClean="0"/>
              <a:t>2/6/2020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D138A-7E5A-454E-80B6-3AA759CC3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871104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62EC5-AE31-824A-A6CF-0D601FC9C181}" type="datetime1">
              <a:rPr lang="en-US" smtClean="0"/>
              <a:t>2/6/2020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67045-AED8-7945-8C2B-B479983C9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679646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UHS CornerstoneBoarder3.ai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8"/>
          <a:stretch/>
        </p:blipFill>
        <p:spPr>
          <a:xfrm>
            <a:off x="0" y="0"/>
            <a:ext cx="9156633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600200" y="1143000"/>
            <a:ext cx="7086600" cy="1828800"/>
          </a:xfrm>
        </p:spPr>
        <p:txBody>
          <a:bodyPr anchor="b" anchorCtr="1"/>
          <a:lstStyle>
            <a:lvl1pPr>
              <a:lnSpc>
                <a:spcPts val="4600"/>
              </a:lnSpc>
              <a:defRPr>
                <a:solidFill>
                  <a:srgbClr val="003469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828800" y="3200400"/>
            <a:ext cx="6629400" cy="1600200"/>
          </a:xfrm>
        </p:spPr>
        <p:txBody>
          <a:bodyPr anchor="t" anchorCtr="1"/>
          <a:lstStyle>
            <a:lvl1pPr marL="0" indent="0" algn="ctr">
              <a:buNone/>
              <a:defRPr>
                <a:solidFill>
                  <a:srgbClr val="8A8C9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400800"/>
            <a:ext cx="9144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29B63-6DA0-6B42-8766-858B842843D2}" type="datetime1">
              <a:rPr lang="en-US" smtClean="0"/>
              <a:t>2/6/2020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495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- Ver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" cy="6858000"/>
          </a:xfrm>
          <a:prstGeom prst="rect">
            <a:avLst/>
          </a:prstGeom>
          <a:solidFill>
            <a:srgbClr val="F8972A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400800"/>
            <a:ext cx="9144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3EEED-3947-8B41-A8EE-12D501F7E983}" type="datetime1">
              <a:rPr lang="en-US" smtClean="0"/>
              <a:t>2/6/2020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828800"/>
            <a:ext cx="7315200" cy="1828800"/>
          </a:xfrm>
        </p:spPr>
        <p:txBody>
          <a:bodyPr anchor="b" anchorCtr="1"/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315200" cy="1600200"/>
          </a:xfrm>
        </p:spPr>
        <p:txBody>
          <a:bodyPr anchor="t" anchorCtr="1"/>
          <a:lstStyle>
            <a:lvl1pPr marL="0" indent="0" algn="ctr">
              <a:buNone/>
              <a:defRPr>
                <a:solidFill>
                  <a:srgbClr val="8A8C9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02223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- Ver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" cy="6858000"/>
          </a:xfrm>
          <a:prstGeom prst="rect">
            <a:avLst/>
          </a:prstGeom>
          <a:solidFill>
            <a:srgbClr val="BCD62A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400800"/>
            <a:ext cx="9144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E3DA6-F793-CC4D-B54D-E131A7CB7144}" type="datetime1">
              <a:rPr lang="en-US" smtClean="0"/>
              <a:t>2/6/2020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828800"/>
            <a:ext cx="7315200" cy="1828800"/>
          </a:xfrm>
        </p:spPr>
        <p:txBody>
          <a:bodyPr anchor="b" anchorCtr="1"/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315200" cy="1600200"/>
          </a:xfrm>
        </p:spPr>
        <p:txBody>
          <a:bodyPr anchor="t" anchorCtr="1"/>
          <a:lstStyle>
            <a:lvl1pPr marL="0" indent="0" algn="ctr">
              <a:buNone/>
              <a:defRPr>
                <a:solidFill>
                  <a:srgbClr val="8A8C9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13129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- Ver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" cy="6858000"/>
          </a:xfrm>
          <a:prstGeom prst="rect">
            <a:avLst/>
          </a:prstGeom>
          <a:solidFill>
            <a:srgbClr val="893B8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400800"/>
            <a:ext cx="9144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18B8C-BFE8-1940-A56A-B459BE5F8B26}" type="datetime1">
              <a:rPr lang="en-US" smtClean="0"/>
              <a:t>2/6/2020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828800"/>
            <a:ext cx="7315200" cy="1828800"/>
          </a:xfrm>
        </p:spPr>
        <p:txBody>
          <a:bodyPr anchor="b" anchorCtr="1"/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315200" cy="1600200"/>
          </a:xfrm>
        </p:spPr>
        <p:txBody>
          <a:bodyPr anchor="t" anchorCtr="1"/>
          <a:lstStyle>
            <a:lvl1pPr marL="0" indent="0" algn="ctr">
              <a:buNone/>
              <a:defRPr>
                <a:solidFill>
                  <a:srgbClr val="8A8C9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42005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- Title Onl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227724" cy="6858000"/>
          </a:xfrm>
          <a:prstGeom prst="rect">
            <a:avLst/>
          </a:prstGeom>
          <a:solidFill>
            <a:srgbClr val="00346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40080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72FAF-A488-E94C-8F38-746E2B9B3C0B}" type="datetime1">
              <a:rPr lang="en-US" smtClean="0"/>
              <a:t>2/6/2020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220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- 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227724" cy="6858000"/>
          </a:xfrm>
          <a:prstGeom prst="rect">
            <a:avLst/>
          </a:prstGeom>
          <a:solidFill>
            <a:srgbClr val="00346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93192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40080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49BDC-7703-954B-8D10-EBF3812C80B9}" type="datetime1">
              <a:rPr lang="en-US" smtClean="0"/>
              <a:t>2/6/2020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448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- Two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393192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828800"/>
            <a:ext cx="3931920" cy="3886200"/>
          </a:xfrm>
        </p:spPr>
        <p:txBody>
          <a:bodyPr anchor="t" anchorCtr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-8146" y="0"/>
            <a:ext cx="227939" cy="68580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6400800"/>
            <a:ext cx="9144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BB6BD-75D0-6C46-98AE-F7680F46FE91}" type="datetime1">
              <a:rPr lang="en-US" smtClean="0"/>
              <a:t>2/6/2020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522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py Slide - Two Content Comparis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8146" y="0"/>
            <a:ext cx="227939" cy="68580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6400800"/>
            <a:ext cx="9144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545D3-98CC-8746-882B-7DC091D9522F}" type="datetime1">
              <a:rPr lang="en-US" smtClean="0"/>
              <a:t>2/6/2020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39319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43199"/>
            <a:ext cx="3931920" cy="2971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754880" y="1828800"/>
            <a:ext cx="39319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5"/>
          <p:cNvSpPr>
            <a:spLocks noGrp="1"/>
          </p:cNvSpPr>
          <p:nvPr>
            <p:ph sz="quarter" idx="12"/>
          </p:nvPr>
        </p:nvSpPr>
        <p:spPr>
          <a:xfrm>
            <a:off x="4754880" y="2743200"/>
            <a:ext cx="3931920" cy="2971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6762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py Slide - Title Only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227724" cy="6858000"/>
          </a:xfrm>
          <a:prstGeom prst="rect">
            <a:avLst/>
          </a:prstGeom>
          <a:solidFill>
            <a:srgbClr val="F8972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40080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04404-ECE1-0A49-9902-749AA9266E45}" type="datetime1">
              <a:rPr lang="en-US" smtClean="0"/>
              <a:t>2/6/2020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262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py Slide - Title and Conten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227724" cy="6858000"/>
          </a:xfrm>
          <a:prstGeom prst="rect">
            <a:avLst/>
          </a:prstGeom>
          <a:solidFill>
            <a:srgbClr val="F8972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40080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EE84D-9939-324F-B27A-AACD494A23B3}" type="datetime1">
              <a:rPr lang="en-US" smtClean="0"/>
              <a:t>2/6/2020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93192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78754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py Slide - Two Conten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393192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828800"/>
            <a:ext cx="3931920" cy="3886200"/>
          </a:xfrm>
        </p:spPr>
        <p:txBody>
          <a:bodyPr anchor="t" anchorCtr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-8146" y="0"/>
            <a:ext cx="227939" cy="6858000"/>
          </a:xfrm>
          <a:prstGeom prst="rect">
            <a:avLst/>
          </a:prstGeom>
          <a:solidFill>
            <a:srgbClr val="F8972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6400800"/>
            <a:ext cx="9144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57888-5ACE-244C-B4D6-997750E9636B}" type="datetime1">
              <a:rPr lang="en-US" smtClean="0"/>
              <a:t>2/6/2020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860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hite Scree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UHS CornerstoneBoarder3.ai"/>
          <p:cNvPicPr>
            <a:picLocks noChangeAspect="1"/>
          </p:cNvPicPr>
          <p:nvPr userDrawn="1"/>
        </p:nvPicPr>
        <p:blipFill rotWithShape="1">
          <a:blip r:embed="rId2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8"/>
          <a:stretch/>
        </p:blipFill>
        <p:spPr>
          <a:xfrm>
            <a:off x="0" y="0"/>
            <a:ext cx="9156633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600200" y="1143000"/>
            <a:ext cx="7086600" cy="1828800"/>
          </a:xfrm>
        </p:spPr>
        <p:txBody>
          <a:bodyPr anchor="b" anchorCtr="1"/>
          <a:lstStyle>
            <a:lvl1pPr>
              <a:lnSpc>
                <a:spcPts val="4600"/>
              </a:lnSpc>
              <a:defRPr>
                <a:solidFill>
                  <a:srgbClr val="003469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828800" y="3200400"/>
            <a:ext cx="6629400" cy="1600200"/>
          </a:xfrm>
        </p:spPr>
        <p:txBody>
          <a:bodyPr anchor="t" anchorCtr="1"/>
          <a:lstStyle>
            <a:lvl1pPr marL="0" indent="0" algn="ctr">
              <a:buNone/>
              <a:defRPr>
                <a:solidFill>
                  <a:srgbClr val="8A8C9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400800"/>
            <a:ext cx="9144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E7929-DB83-8B43-89DE-4C7B18CA6B81}" type="datetime1">
              <a:rPr lang="en-US" smtClean="0"/>
              <a:t>2/6/2020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8248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py Slide - Two Content Comparison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8146" y="0"/>
            <a:ext cx="227939" cy="6858000"/>
          </a:xfrm>
          <a:prstGeom prst="rect">
            <a:avLst/>
          </a:prstGeom>
          <a:solidFill>
            <a:srgbClr val="F8972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6400800"/>
            <a:ext cx="9144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A0EF9-BB69-8E4F-8971-B8FAB6798AC4}" type="datetime1">
              <a:rPr lang="en-US" smtClean="0"/>
              <a:t>2/6/2020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39319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43199"/>
            <a:ext cx="3931920" cy="2971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754880" y="1828800"/>
            <a:ext cx="39319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5"/>
          <p:cNvSpPr>
            <a:spLocks noGrp="1"/>
          </p:cNvSpPr>
          <p:nvPr>
            <p:ph sz="quarter" idx="12"/>
          </p:nvPr>
        </p:nvSpPr>
        <p:spPr>
          <a:xfrm>
            <a:off x="4754880" y="2743200"/>
            <a:ext cx="3931920" cy="2971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36088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py Slide - Title Only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227724" cy="6858000"/>
          </a:xfrm>
          <a:prstGeom prst="rect">
            <a:avLst/>
          </a:prstGeom>
          <a:solidFill>
            <a:srgbClr val="BCD62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40080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DEB52-2389-CA4F-B8C4-6F353338A3E0}" type="datetime1">
              <a:rPr lang="en-US" smtClean="0"/>
              <a:t>2/6/2020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9685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py Slide - Title and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227724" cy="6858000"/>
          </a:xfrm>
          <a:prstGeom prst="rect">
            <a:avLst/>
          </a:prstGeom>
          <a:solidFill>
            <a:srgbClr val="BCD62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40080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76C1C-36E2-074A-8DDD-A5FC3F6C42C0}" type="datetime1">
              <a:rPr lang="en-US" smtClean="0"/>
              <a:t>2/6/2020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93192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45559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py Slide - Two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393192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828800"/>
            <a:ext cx="3931920" cy="3886200"/>
          </a:xfrm>
        </p:spPr>
        <p:txBody>
          <a:bodyPr anchor="t" anchorCtr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-8146" y="0"/>
            <a:ext cx="227939" cy="6858000"/>
          </a:xfrm>
          <a:prstGeom prst="rect">
            <a:avLst/>
          </a:prstGeom>
          <a:solidFill>
            <a:srgbClr val="BCD62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6400800"/>
            <a:ext cx="9144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AC42F-C345-D940-AB7F-4C585BDC34E1}" type="datetime1">
              <a:rPr lang="en-US" smtClean="0"/>
              <a:t>2/6/2020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6478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py Slide - Two Content Comparison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8146" y="0"/>
            <a:ext cx="227939" cy="6858000"/>
          </a:xfrm>
          <a:prstGeom prst="rect">
            <a:avLst/>
          </a:prstGeom>
          <a:solidFill>
            <a:srgbClr val="BCD62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6400800"/>
            <a:ext cx="9144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696EA-7EE6-7845-8BDF-98848005FFB7}" type="datetime1">
              <a:rPr lang="en-US" smtClean="0"/>
              <a:t>2/6/2020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39319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43199"/>
            <a:ext cx="3931920" cy="2971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754880" y="1828800"/>
            <a:ext cx="39319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5"/>
          <p:cNvSpPr>
            <a:spLocks noGrp="1"/>
          </p:cNvSpPr>
          <p:nvPr>
            <p:ph sz="quarter" idx="12"/>
          </p:nvPr>
        </p:nvSpPr>
        <p:spPr>
          <a:xfrm>
            <a:off x="4754880" y="2743200"/>
            <a:ext cx="3931920" cy="2971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08081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py Slide - Title Only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227724" cy="6858000"/>
          </a:xfrm>
          <a:prstGeom prst="rect">
            <a:avLst/>
          </a:prstGeom>
          <a:solidFill>
            <a:srgbClr val="893B8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40080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4371E-94A7-EC4B-8084-0CAFF61CA7E4}" type="datetime1">
              <a:rPr lang="en-US" smtClean="0"/>
              <a:t>2/6/2020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6688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py Slide - Title and Conten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40080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045D7-8EB9-0F49-9C44-C3D64FADF8F8}" type="datetime1">
              <a:rPr lang="en-US" smtClean="0"/>
              <a:t>2/6/2020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93192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227724" cy="6858000"/>
          </a:xfrm>
          <a:prstGeom prst="rect">
            <a:avLst/>
          </a:prstGeom>
          <a:solidFill>
            <a:srgbClr val="893B8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0942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py Slide - Two Conten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393192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828800"/>
            <a:ext cx="3931920" cy="3886200"/>
          </a:xfrm>
        </p:spPr>
        <p:txBody>
          <a:bodyPr anchor="t" anchorCtr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6400800"/>
            <a:ext cx="9144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96ECC-F0CA-7747-9895-7BDA0DE2453C}" type="datetime1">
              <a:rPr lang="en-US" smtClean="0"/>
              <a:t>2/6/2020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227724" cy="6858000"/>
          </a:xfrm>
          <a:prstGeom prst="rect">
            <a:avLst/>
          </a:prstGeom>
          <a:solidFill>
            <a:srgbClr val="893B8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515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py Slide - Two Content Comparison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6400800"/>
            <a:ext cx="9144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9252F-DDA4-4E47-A56F-9EF0EB9C8F06}" type="datetime1">
              <a:rPr lang="en-US" smtClean="0"/>
              <a:t>2/6/2020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39319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43199"/>
            <a:ext cx="3931920" cy="2971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754880" y="1828800"/>
            <a:ext cx="39319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5"/>
          <p:cNvSpPr>
            <a:spLocks noGrp="1"/>
          </p:cNvSpPr>
          <p:nvPr>
            <p:ph sz="quarter" idx="12"/>
          </p:nvPr>
        </p:nvSpPr>
        <p:spPr>
          <a:xfrm>
            <a:off x="4754880" y="2743200"/>
            <a:ext cx="3931920" cy="2971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227724" cy="6858000"/>
          </a:xfrm>
          <a:prstGeom prst="rect">
            <a:avLst/>
          </a:prstGeom>
          <a:solidFill>
            <a:srgbClr val="893B8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423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2971800" cy="1143000"/>
          </a:xfrm>
        </p:spPr>
        <p:txBody>
          <a:bodyPr anchor="b"/>
          <a:lstStyle>
            <a:lvl1pPr algn="l">
              <a:lnSpc>
                <a:spcPts val="2200"/>
              </a:lnSpc>
              <a:defRPr sz="2000" b="1"/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0300" y="457201"/>
            <a:ext cx="5016500" cy="5257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27200"/>
            <a:ext cx="2971800" cy="39878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5446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UHS CornerstoneBoarder.ai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1" t="18827" r="26117" b="42710"/>
          <a:stretch/>
        </p:blipFill>
        <p:spPr>
          <a:xfrm>
            <a:off x="1" y="0"/>
            <a:ext cx="9143999" cy="6935901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600200" y="1143000"/>
            <a:ext cx="7086600" cy="1828800"/>
          </a:xfrm>
        </p:spPr>
        <p:txBody>
          <a:bodyPr anchor="b" anchorCtr="1"/>
          <a:lstStyle>
            <a:lvl1pPr>
              <a:lnSpc>
                <a:spcPts val="46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828800" y="3200400"/>
            <a:ext cx="6629400" cy="1600200"/>
          </a:xfrm>
        </p:spPr>
        <p:txBody>
          <a:bodyPr anchor="t" anchorCtr="1"/>
          <a:lstStyle>
            <a:lvl1pPr marL="0" indent="0" algn="ctr">
              <a:buNone/>
              <a:defRPr>
                <a:solidFill>
                  <a:srgbClr val="8A8C9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400800"/>
            <a:ext cx="9144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AEA1D-5743-8D42-A5D4-C1EE4DEFD16F}" type="datetime1">
              <a:rPr lang="en-US" smtClean="0"/>
              <a:t>2/6/2020</a:t>
            </a:fld>
            <a:endParaRPr lang="en-US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3036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681728"/>
            <a:ext cx="5486400" cy="6858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685800"/>
            <a:ext cx="5486400" cy="3886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486400"/>
            <a:ext cx="5486400" cy="4619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6400800"/>
            <a:ext cx="9144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5C488-4E58-A345-8DE7-184D658C552A}" type="datetime1">
              <a:rPr lang="en-US" smtClean="0"/>
              <a:t>2/6/2020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570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3999" cy="228600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" y="6629400"/>
            <a:ext cx="9143999" cy="2286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612" y="2331720"/>
            <a:ext cx="3703686" cy="1351193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400800"/>
            <a:ext cx="9144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5D13B-884C-554D-9C2C-4E1D6D3AF66F}" type="datetime1">
              <a:rPr lang="en-US" smtClean="0"/>
              <a:t>2/6/2020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9336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DFAFE-4AB7-4C91-A8B2-ADAC8FC944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C118D9-7CB3-48A0-B091-FAE9AAB106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E39F58-2185-43F6-961F-B8C689D05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4921C-FF47-4A48-A0B2-76333DFC56C4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4AE20-0376-453D-AD47-5F3926F29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81938-48C5-4503-96FA-D18E65C7F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B935-B2A8-484B-9DCD-68194669F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699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EE587-3339-44EE-93EE-8894C11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E39CB-4C8E-4461-8FB5-E4C12C725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F8586A-9A78-4F70-9E49-8AB711243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4921C-FF47-4A48-A0B2-76333DFC56C4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76980A-333C-463E-A44C-83699421B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BEB334-BBE4-40CA-970D-E346AEC5A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B935-B2A8-484B-9DCD-68194669F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1020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B84AC-46D8-4ABA-8A56-5483450A3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B2C253-A3B3-40D4-B069-CDD7963C9B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8BA36A-E68C-4089-AA99-A34A914C4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4921C-FF47-4A48-A0B2-76333DFC56C4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63BCD-F579-4F1F-8CF1-70DF747AD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EE711-FDC2-4122-BDD4-E5C1906E2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B935-B2A8-484B-9DCD-68194669F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7739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F92D2-C146-42BD-A8FA-CA41949A3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FD341-9B49-44A0-9F5A-CA2B688311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952398-B331-41AC-8F77-ACF66379F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7F6C96-CDA3-441B-8FEC-A7CBDD955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4921C-FF47-4A48-A0B2-76333DFC56C4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339750-1385-4153-A13B-009B9430A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5A6546-AF5E-4E6A-B528-97E682CE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B935-B2A8-484B-9DCD-68194669F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8291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7D1DE-D7BB-4B35-A3D0-915A89F47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CC5848-5054-4E5D-91AA-CE46AABCE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4AE182-9F0E-465E-B712-C0CCACF959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15D722-F3A5-4ACE-BB1E-7E11D8CE0B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0F67EF-F001-4A5E-AA54-37334D9104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5BFED4-2701-4640-B252-23B088127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4921C-FF47-4A48-A0B2-76333DFC56C4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B52166-C0E3-4C13-8AE2-57CB22259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946F0F-A5C5-463F-9033-A3519A7DE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B935-B2A8-484B-9DCD-68194669F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7211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53C33-A93A-45C1-A648-FD5F0E8AB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162C64-7B68-422A-99D5-064B04080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4921C-FF47-4A48-A0B2-76333DFC56C4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989878-BF3C-4F42-BE3E-2B687A64D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3D0A1D-4CA4-44D8-A4EA-040FBED59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B935-B2A8-484B-9DCD-68194669F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5597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A2EA81-2900-4A87-8A6A-9468D3FDC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4921C-FF47-4A48-A0B2-76333DFC56C4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3D8655-7576-40BD-B7B1-5D8480D0A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4D99F0-BB7D-4F43-B105-F156E9A47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B935-B2A8-484B-9DCD-68194669F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4071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2BC20-3073-4FC1-AD56-6D39E1294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69080-7485-4396-A240-284B6DB43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B7EFF2-03F9-473F-83EC-3394B5DBD0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82C7A9-0C14-493E-87D7-28B721545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4921C-FF47-4A48-A0B2-76333DFC56C4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9BB04B-6DFA-4CB6-9BE8-BDAB7E6BF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D532D2-8601-407F-92D2-DBE43F8B4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B935-B2A8-484B-9DCD-68194669F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804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lue Scree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UHS CornerstoneBoarder2.ai"/>
          <p:cNvPicPr>
            <a:picLocks noChangeAspect="1"/>
          </p:cNvPicPr>
          <p:nvPr userDrawn="1"/>
        </p:nvPicPr>
        <p:blipFill>
          <a:blip r:embed="rId2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5216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600200" y="1143000"/>
            <a:ext cx="7086600" cy="1828800"/>
          </a:xfrm>
        </p:spPr>
        <p:txBody>
          <a:bodyPr anchor="b" anchorCtr="1"/>
          <a:lstStyle>
            <a:lvl1pPr>
              <a:lnSpc>
                <a:spcPts val="4600"/>
              </a:lnSpc>
              <a:defRPr>
                <a:solidFill>
                  <a:srgbClr val="003469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600200" y="3200400"/>
            <a:ext cx="7086600" cy="2743200"/>
          </a:xfrm>
        </p:spPr>
        <p:txBody>
          <a:bodyPr anchor="t" anchorCtr="1"/>
          <a:lstStyle>
            <a:lvl1pPr marL="0" indent="0" algn="ctr">
              <a:buNone/>
              <a:defRPr>
                <a:solidFill>
                  <a:srgbClr val="8A8C9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400800"/>
            <a:ext cx="9144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118AD-DF09-3E4B-A053-7E52489C844D}" type="datetime1">
              <a:rPr lang="en-US" smtClean="0"/>
              <a:t>2/6/2020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1325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16D68-DD47-4FC8-A4D5-3F9799BED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4E5D2F-AE22-471C-9A5E-D02EF68465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728F93-5A96-4796-B935-9B1E03DE20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618FE1-6247-4464-88DA-94A19FD1A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4921C-FF47-4A48-A0B2-76333DFC56C4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73E11C-164A-43A4-856B-EA65235A5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03032D-57B6-4372-B42D-BC32A271A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B935-B2A8-484B-9DCD-68194669F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908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A365B-B3F5-473D-B569-8F80A02D7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3E08E5-BD6C-4CE8-94BD-C9CF3A30D3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F739C-9F9B-4886-A949-D57DC5E96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4921C-FF47-4A48-A0B2-76333DFC56C4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1678E-185D-4241-8CF7-D11B0B3EE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B5BA0B-98C1-429B-AF6F-2CE7C06D6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B935-B2A8-484B-9DCD-68194669F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832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6485AF-9255-495D-A650-2F247480DA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0E7AEA-2869-41F2-81FF-EC99AB8D68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27AF29-A347-4D9C-8609-C784DC159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4921C-FF47-4A48-A0B2-76333DFC56C4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79E0E-7C78-4A12-89C8-B83B18A70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8E41AF-44FC-49AC-A727-7CD0BDB2F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B935-B2A8-484B-9DCD-68194669F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246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reaker Slide - Horiz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00784"/>
            <a:ext cx="9144000" cy="3196897"/>
          </a:xfrm>
          <a:prstGeom prst="rect">
            <a:avLst/>
          </a:prstGeom>
          <a:solidFill>
            <a:srgbClr val="00346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59000"/>
            <a:ext cx="8229600" cy="2286000"/>
          </a:xfrm>
        </p:spPr>
        <p:txBody>
          <a:bodyPr anchor="ctr" anchorCtr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400800"/>
            <a:ext cx="9144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5E8CC-1EF5-824B-9684-D6A739127D97}" type="datetime1">
              <a:rPr lang="en-US" smtClean="0"/>
              <a:t>2/6/2020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346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- Horiz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00784"/>
            <a:ext cx="9144000" cy="3196897"/>
          </a:xfrm>
          <a:prstGeom prst="rect">
            <a:avLst/>
          </a:prstGeom>
          <a:solidFill>
            <a:srgbClr val="F8972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159000"/>
            <a:ext cx="8229600" cy="2286000"/>
          </a:xfrm>
        </p:spPr>
        <p:txBody>
          <a:bodyPr anchor="ctr" anchorCtr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400800"/>
            <a:ext cx="9144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DF650-CA4A-3A48-B707-43B85B7D5426}" type="datetime1">
              <a:rPr lang="en-US" smtClean="0"/>
              <a:t>2/6/2020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898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- Horiz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00784"/>
            <a:ext cx="9144000" cy="3196897"/>
          </a:xfrm>
          <a:prstGeom prst="rect">
            <a:avLst/>
          </a:prstGeom>
          <a:solidFill>
            <a:srgbClr val="BCD62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159000"/>
            <a:ext cx="8229600" cy="2286000"/>
          </a:xfrm>
        </p:spPr>
        <p:txBody>
          <a:bodyPr anchor="ctr" anchorCtr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400800"/>
            <a:ext cx="9144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F351A-D498-C444-B6CF-C0F356DCAD41}" type="datetime1">
              <a:rPr lang="en-US" smtClean="0"/>
              <a:t>2/6/2020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046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- Horiz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700784"/>
            <a:ext cx="9144000" cy="3196897"/>
          </a:xfrm>
          <a:prstGeom prst="rect">
            <a:avLst/>
          </a:prstGeom>
          <a:solidFill>
            <a:srgbClr val="893B8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159000"/>
            <a:ext cx="8229600" cy="2286000"/>
          </a:xfrm>
        </p:spPr>
        <p:txBody>
          <a:bodyPr anchor="ctr" anchorCtr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400800"/>
            <a:ext cx="9144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E396E-AE53-664B-B73F-46E6BA5B8301}" type="datetime1">
              <a:rPr lang="en-US" smtClean="0"/>
              <a:t>2/6/2020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650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- Ver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" cy="6858000"/>
          </a:xfrm>
          <a:prstGeom prst="rect">
            <a:avLst/>
          </a:prstGeom>
          <a:solidFill>
            <a:srgbClr val="003469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400800"/>
            <a:ext cx="9144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DE2E2-3BE5-CF49-95B0-67426CE48C97}" type="datetime1">
              <a:rPr lang="en-US" smtClean="0"/>
              <a:t>2/6/2020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828800"/>
            <a:ext cx="7315200" cy="1828800"/>
          </a:xfrm>
        </p:spPr>
        <p:txBody>
          <a:bodyPr anchor="b" anchorCtr="1"/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315200" cy="1600200"/>
          </a:xfrm>
        </p:spPr>
        <p:txBody>
          <a:bodyPr anchor="t" anchorCtr="1"/>
          <a:lstStyle>
            <a:lvl1pPr marL="0" indent="0" algn="ctr">
              <a:buNone/>
              <a:defRPr>
                <a:solidFill>
                  <a:srgbClr val="8A8C9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63443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884782" y="6018719"/>
            <a:ext cx="408288" cy="36737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393192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015" y="5989320"/>
            <a:ext cx="1700052" cy="620219"/>
          </a:xfrm>
          <a:prstGeom prst="rect">
            <a:avLst/>
          </a:prstGeom>
        </p:spPr>
      </p:pic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400800"/>
            <a:ext cx="9144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87A1A-AA9A-B044-8F62-CBD937703812}" type="datetime1">
              <a:rPr lang="en-US" smtClean="0"/>
              <a:t>2/6/2020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186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7" r:id="rId2"/>
    <p:sldLayoutId id="2147483674" r:id="rId3"/>
    <p:sldLayoutId id="2147483675" r:id="rId4"/>
    <p:sldLayoutId id="2147483662" r:id="rId5"/>
    <p:sldLayoutId id="2147483670" r:id="rId6"/>
    <p:sldLayoutId id="2147483671" r:id="rId7"/>
    <p:sldLayoutId id="2147483676" r:id="rId8"/>
    <p:sldLayoutId id="2147483651" r:id="rId9"/>
    <p:sldLayoutId id="2147483667" r:id="rId10"/>
    <p:sldLayoutId id="2147483668" r:id="rId11"/>
    <p:sldLayoutId id="2147483669" r:id="rId12"/>
    <p:sldLayoutId id="2147483677" r:id="rId13"/>
    <p:sldLayoutId id="2147483652" r:id="rId14"/>
    <p:sldLayoutId id="2147483654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58" r:id="rId29"/>
    <p:sldLayoutId id="2147483659" r:id="rId30"/>
    <p:sldLayoutId id="2147483666" r:id="rId31"/>
  </p:sldLayoutIdLst>
  <p:hf sldNum="0" hdr="0" ftr="0" dt="0"/>
  <p:txStyles>
    <p:titleStyle>
      <a:lvl1pPr algn="ctr" defTabSz="914400" rtl="0" eaLnBrk="1" latinLnBrk="0" hangingPunct="1">
        <a:lnSpc>
          <a:spcPts val="4600"/>
        </a:lnSpc>
        <a:spcBef>
          <a:spcPct val="0"/>
        </a:spcBef>
        <a:buNone/>
        <a:defRPr sz="4400" u="none" kern="1200" baseline="0">
          <a:solidFill>
            <a:srgbClr val="003469"/>
          </a:solidFill>
          <a:uFill>
            <a:solidFill>
              <a:schemeClr val="tx2">
                <a:lumMod val="40000"/>
                <a:lumOff val="60000"/>
              </a:schemeClr>
            </a:solidFill>
          </a:uFill>
          <a:latin typeface="Open Sans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3469"/>
          </a:solidFill>
          <a:latin typeface="Open Sans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3469"/>
          </a:solidFill>
          <a:latin typeface="Open Sans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3469"/>
          </a:solidFill>
          <a:latin typeface="Open Sans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3469"/>
          </a:solidFill>
          <a:latin typeface="Open Sans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3469"/>
          </a:solidFill>
          <a:latin typeface="Open Sans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6EF29B-6FA5-4C1B-8AA8-D4898D113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B9841C-D218-4194-A7A4-435C6AB37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828A0-DF04-44EB-9793-1A77D61421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4921C-FF47-4A48-A0B2-76333DFC56C4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5FA43-136C-44D8-87F6-E88EB80DBA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994BFF-0610-465C-B461-B027104DB5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AB935-B2A8-484B-9DCD-68194669F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083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369652"/>
            <a:ext cx="7203332" cy="1157592"/>
          </a:xfrm>
        </p:spPr>
        <p:txBody>
          <a:bodyPr>
            <a:noAutofit/>
          </a:bodyPr>
          <a:lstStyle/>
          <a:p>
            <a:r>
              <a:rPr lang="en-US" sz="4800" b="1" dirty="0"/>
              <a:t>Implementation of          AB 2507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0238" y="1527244"/>
            <a:ext cx="7723762" cy="391051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“Pumping Behind Bars”</a:t>
            </a:r>
          </a:p>
          <a:p>
            <a:r>
              <a:rPr lang="en-US" sz="2400" b="1" dirty="0">
                <a:solidFill>
                  <a:srgbClr val="893B81"/>
                </a:solidFill>
              </a:rPr>
              <a:t>Kayellen Young &amp; Susana </a:t>
            </a:r>
            <a:r>
              <a:rPr lang="en-US" sz="2400" b="1" dirty="0" err="1">
                <a:solidFill>
                  <a:srgbClr val="893B81"/>
                </a:solidFill>
              </a:rPr>
              <a:t>Berumen</a:t>
            </a:r>
            <a:r>
              <a:rPr lang="en-US" sz="2400" b="1" dirty="0">
                <a:solidFill>
                  <a:srgbClr val="893B81"/>
                </a:solidFill>
              </a:rPr>
              <a:t>-Public Health</a:t>
            </a:r>
          </a:p>
          <a:p>
            <a:r>
              <a:rPr lang="en-US" sz="2400" b="1" dirty="0" err="1">
                <a:solidFill>
                  <a:srgbClr val="893B81"/>
                </a:solidFill>
              </a:rPr>
              <a:t>Shena</a:t>
            </a:r>
            <a:r>
              <a:rPr lang="en-US" sz="2400" b="1" dirty="0">
                <a:solidFill>
                  <a:srgbClr val="893B81"/>
                </a:solidFill>
              </a:rPr>
              <a:t> Patel, Letisha Stillwell </a:t>
            </a:r>
            <a:r>
              <a:rPr lang="en-US" sz="2400" b="1">
                <a:solidFill>
                  <a:srgbClr val="893B81"/>
                </a:solidFill>
              </a:rPr>
              <a:t>&amp; Maureen </a:t>
            </a:r>
            <a:r>
              <a:rPr lang="en-US" sz="2400" b="1" dirty="0">
                <a:solidFill>
                  <a:srgbClr val="893B81"/>
                </a:solidFill>
              </a:rPr>
              <a:t>Burns-Correctional Health</a:t>
            </a:r>
          </a:p>
          <a:p>
            <a:r>
              <a:rPr lang="en-US" sz="2400" b="1" dirty="0">
                <a:solidFill>
                  <a:srgbClr val="893B81"/>
                </a:solidFill>
              </a:rPr>
              <a:t>Lt. Thomas Tanner-Riverside Sheriff Department</a:t>
            </a:r>
          </a:p>
          <a:p>
            <a:endParaRPr lang="en-US" sz="2400" b="1" dirty="0">
              <a:solidFill>
                <a:srgbClr val="F8972A"/>
              </a:solidFill>
            </a:endParaRPr>
          </a:p>
          <a:p>
            <a:r>
              <a:rPr lang="en-US" sz="2400" b="1" dirty="0">
                <a:solidFill>
                  <a:srgbClr val="F8972A"/>
                </a:solidFill>
              </a:rPr>
              <a:t>January 28, 2020</a:t>
            </a:r>
          </a:p>
          <a:p>
            <a:endParaRPr lang="en-US" sz="2400" dirty="0">
              <a:solidFill>
                <a:srgbClr val="893B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783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96BB139-3816-474A-9D89-40B58CAD8BC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296549"/>
            <a:ext cx="3932238" cy="29507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EB4E52-B7CA-43AA-8E9E-32B2CF6FE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Referrals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0B13DFD-0E21-4F7E-8D79-6FAFE38C165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Families to the WIC Program</a:t>
            </a:r>
          </a:p>
          <a:p>
            <a:r>
              <a:rPr lang="en-US" dirty="0"/>
              <a:t>Loving Support Breastfeeding Helpline</a:t>
            </a:r>
          </a:p>
          <a:p>
            <a:r>
              <a:rPr lang="en-US" dirty="0"/>
              <a:t>Medications and Mother’s Milk Books or App</a:t>
            </a:r>
          </a:p>
        </p:txBody>
      </p:sp>
    </p:spTree>
    <p:extLst>
      <p:ext uri="{BB962C8B-B14F-4D97-AF65-F5344CB8AC3E}">
        <p14:creationId xmlns:p14="http://schemas.microsoft.com/office/powerpoint/2010/main" val="2946271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Care of the Female Inmate </a:t>
            </a:r>
            <a:br>
              <a:rPr lang="en-US" sz="3600" b="1" dirty="0"/>
            </a:br>
            <a:r>
              <a:rPr lang="en-US" sz="3600" b="1" dirty="0"/>
              <a:t>Policy J-103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8484" y="1828800"/>
            <a:ext cx="7461115" cy="39322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All female inmates have the right to summon and receive Ob-Gyn services while in custody.</a:t>
            </a:r>
          </a:p>
          <a:p>
            <a:r>
              <a:rPr lang="en-US" dirty="0"/>
              <a:t>Counseling and assistance are provided in accordance with the pregnant inmate’s expressed desires regarding her pregnancy.  </a:t>
            </a:r>
          </a:p>
          <a:p>
            <a:r>
              <a:rPr lang="en-US" dirty="0"/>
              <a:t>Prenatal care in accordance with national guidelines</a:t>
            </a:r>
          </a:p>
          <a:p>
            <a:r>
              <a:rPr lang="en-US" dirty="0"/>
              <a:t>Emergency Delivery Kits</a:t>
            </a:r>
          </a:p>
        </p:txBody>
      </p:sp>
    </p:spTree>
    <p:extLst>
      <p:ext uri="{BB962C8B-B14F-4D97-AF65-F5344CB8AC3E}">
        <p14:creationId xmlns:p14="http://schemas.microsoft.com/office/powerpoint/2010/main" val="85805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RPDC 2019 Pregnancy Tracking Log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71208" y="1828800"/>
            <a:ext cx="7558391" cy="39322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77 pregnant inmates booked into facility</a:t>
            </a:r>
          </a:p>
          <a:p>
            <a:r>
              <a:rPr lang="en-US" dirty="0"/>
              <a:t>7 pregnant inmates admitted to Methadone Clinic</a:t>
            </a:r>
          </a:p>
          <a:p>
            <a:r>
              <a:rPr lang="en-US" dirty="0"/>
              <a:t>5 inmates gave birth while in custody in  2019</a:t>
            </a:r>
          </a:p>
          <a:p>
            <a:r>
              <a:rPr lang="en-US" dirty="0"/>
              <a:t>The team identified missed opportunities and need for Lactation program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388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CHS Lactation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352144" y="1485900"/>
            <a:ext cx="6877455" cy="42751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Criteria: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Caregiver to pick up milk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Negative HIV and drug test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Agree to random drug test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No medication contraindicate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Agree to pump regularly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r>
              <a:rPr lang="en-US" dirty="0"/>
              <a:t>Rules: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Milk must be frozen immediately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Clean pump supplies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Designated pumping areas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Upon release breastmilk is picked up w/I 3 days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534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7AF234-DEC1-4C24-8FA0-C2A9A8D7A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338" y="268448"/>
            <a:ext cx="6848271" cy="569422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0744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Lactation Program Procedure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4183"/>
            <a:ext cx="8229600" cy="4376537"/>
          </a:xfrm>
        </p:spPr>
        <p:txBody>
          <a:bodyPr>
            <a:normAutofit fontScale="92500" lnSpcReduction="10000"/>
          </a:bodyPr>
          <a:lstStyle/>
          <a:p>
            <a:r>
              <a:rPr lang="en-US" sz="2600" u="sng" dirty="0"/>
              <a:t>Receiving Screening</a:t>
            </a:r>
          </a:p>
          <a:p>
            <a:pPr lvl="1"/>
            <a:r>
              <a:rPr lang="en-US" sz="2600" dirty="0"/>
              <a:t>CHS nurse identify lactating arrestees</a:t>
            </a:r>
          </a:p>
          <a:p>
            <a:r>
              <a:rPr lang="en-US" sz="2600" u="sng" dirty="0"/>
              <a:t>Female Intake</a:t>
            </a:r>
          </a:p>
          <a:p>
            <a:pPr lvl="1"/>
            <a:r>
              <a:rPr lang="en-US" sz="2600" dirty="0"/>
              <a:t>Brief review of Lactation Program and support services offered in setting</a:t>
            </a:r>
          </a:p>
          <a:p>
            <a:pPr lvl="1"/>
            <a:r>
              <a:rPr lang="en-US" sz="2600" dirty="0"/>
              <a:t>Drug test and referrals to DBH/Discharge Planning</a:t>
            </a:r>
          </a:p>
          <a:p>
            <a:r>
              <a:rPr lang="en-US" sz="2600" u="sng" dirty="0"/>
              <a:t>Nurse Sick Call</a:t>
            </a:r>
          </a:p>
          <a:p>
            <a:pPr lvl="1"/>
            <a:r>
              <a:rPr lang="en-US" sz="2600" dirty="0"/>
              <a:t>CHS nurse reviews program criteria/rules</a:t>
            </a:r>
          </a:p>
          <a:p>
            <a:pPr lvl="1"/>
            <a:r>
              <a:rPr lang="en-US" sz="2600" dirty="0"/>
              <a:t>Provides lactation supplies </a:t>
            </a:r>
          </a:p>
          <a:p>
            <a:pPr lvl="1"/>
            <a:r>
              <a:rPr lang="en-US" sz="2600" dirty="0"/>
              <a:t>Communication with HCP and Sheriff Personal to ensure health care needs or met.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975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1FAAD2-3631-47A4-A060-7F86CAA2B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584" y="136185"/>
            <a:ext cx="6887182" cy="585764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1160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B4957CF6-8B6C-4F8A-A539-DC9F04D6D5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90555" y="4196419"/>
            <a:ext cx="3033446" cy="2275085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C170A48C-4F11-493F-AE35-E0366A433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94553"/>
            <a:ext cx="8307421" cy="9144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RPDC-Robert Presley                    Detention Center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8164938-95AA-408D-B603-124702B12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821" y="2383241"/>
            <a:ext cx="3932261" cy="295072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4311014-B318-496B-8ADF-F8281C5E9CC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06" y="1323754"/>
            <a:ext cx="3748393" cy="2811294"/>
          </a:xfrm>
        </p:spPr>
      </p:pic>
    </p:spTree>
    <p:extLst>
      <p:ext uri="{BB962C8B-B14F-4D97-AF65-F5344CB8AC3E}">
        <p14:creationId xmlns:p14="http://schemas.microsoft.com/office/powerpoint/2010/main" val="415013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23">
            <a:extLst>
              <a:ext uri="{FF2B5EF4-FFF2-40B4-BE49-F238E27FC236}">
                <a16:creationId xmlns:a16="http://schemas.microsoft.com/office/drawing/2014/main" id="{1C8054EA-4461-429E-A3FA-FC6D73433F1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1013" y="2314575"/>
            <a:ext cx="3886200" cy="2914650"/>
          </a:xfrm>
        </p:spPr>
      </p:pic>
      <p:pic>
        <p:nvPicPr>
          <p:cNvPr id="26" name="Content Placeholder 25">
            <a:extLst>
              <a:ext uri="{FF2B5EF4-FFF2-40B4-BE49-F238E27FC236}">
                <a16:creationId xmlns:a16="http://schemas.microsoft.com/office/drawing/2014/main" id="{FB14DAAE-11D7-42F8-87B6-0A6DE5E4B1A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76788" y="2313781"/>
            <a:ext cx="3886200" cy="2914650"/>
          </a:xfrm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0BE0BDC5-C30C-4629-B5AB-1590AE6E5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RPDC-Lactation Room</a:t>
            </a:r>
          </a:p>
        </p:txBody>
      </p:sp>
    </p:spTree>
    <p:extLst>
      <p:ext uri="{BB962C8B-B14F-4D97-AF65-F5344CB8AC3E}">
        <p14:creationId xmlns:p14="http://schemas.microsoft.com/office/powerpoint/2010/main" val="15173884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E531D2-C290-4F11-BB04-637CF9E13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341" y="306917"/>
            <a:ext cx="5332951" cy="580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158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Objectives</a:t>
            </a:r>
          </a:p>
        </p:txBody>
      </p:sp>
      <p:sp>
        <p:nvSpPr>
          <p:cNvPr id="5" name="Rectangle 4"/>
          <p:cNvSpPr/>
          <p:nvPr/>
        </p:nvSpPr>
        <p:spPr>
          <a:xfrm>
            <a:off x="657225" y="1582341"/>
            <a:ext cx="770572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brandon-grot-w01-light"/>
              </a:rPr>
              <a:t> </a:t>
            </a:r>
            <a:endParaRPr lang="en-US" dirty="0"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Open Sans"/>
              </a:rPr>
              <a:t>By the end of this presentation you will be able to: 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Open Sans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Open Sans"/>
              </a:rPr>
              <a:t>-Discuss the steps for successful implementation of AB2507 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Open Sans"/>
              </a:rPr>
              <a:t>-Describe tips for simplifying the policy writing process 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Open Sans"/>
              </a:rPr>
              <a:t>-Explain potential challenges 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Open Sans"/>
              </a:rPr>
              <a:t>-Demonstrate understanding for the next steps 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Open Sans"/>
              </a:rPr>
              <a:t>-Discuss steps that RUHS staff are taking to advocate for incarcerated mothers at the Medical Center</a:t>
            </a:r>
            <a:endParaRPr lang="en-US" sz="2400" dirty="0"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310287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/>
              <a:t>RSD Corrections Division Policy </a:t>
            </a:r>
            <a:br>
              <a:rPr lang="en-US" sz="3200" b="1" dirty="0"/>
            </a:br>
            <a:r>
              <a:rPr lang="en-US" sz="3200" b="1" dirty="0"/>
              <a:t>508.21 – Lactating Inmates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Revised policy published to department personnel</a:t>
            </a:r>
          </a:p>
          <a:p>
            <a:r>
              <a:rPr lang="en-US" dirty="0"/>
              <a:t>Additional training bulletin published through the department’s “DocRead” internet application.</a:t>
            </a:r>
          </a:p>
        </p:txBody>
      </p:sp>
    </p:spTree>
    <p:extLst>
      <p:ext uri="{BB962C8B-B14F-4D97-AF65-F5344CB8AC3E}">
        <p14:creationId xmlns:p14="http://schemas.microsoft.com/office/powerpoint/2010/main" val="40873350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84E3A-01E0-4ACB-BC27-BA5AF7475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Corrections Division Policy 508.21 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ACB12-8168-4EB9-A98C-FCA337E1F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Incarcerated mothers who are lactating will be given the opportunity to provide breast milk for their child while in custody.</a:t>
            </a:r>
          </a:p>
          <a:p>
            <a:r>
              <a:rPr lang="en-US" dirty="0"/>
              <a:t>Initial request to be submitted through medical for initial set-up and screening.</a:t>
            </a:r>
          </a:p>
        </p:txBody>
      </p:sp>
    </p:spTree>
    <p:extLst>
      <p:ext uri="{BB962C8B-B14F-4D97-AF65-F5344CB8AC3E}">
        <p14:creationId xmlns:p14="http://schemas.microsoft.com/office/powerpoint/2010/main" val="13863551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38567-9D03-4692-9DD9-C4FAC8D6E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Corrections Staff Responsibility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EF823-109A-4BD0-854D-9915C87AC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Upon request, taking the inmate to the designated lactation area.</a:t>
            </a:r>
          </a:p>
          <a:p>
            <a:r>
              <a:rPr lang="en-US" dirty="0"/>
              <a:t>Notification of medical staff.</a:t>
            </a:r>
          </a:p>
          <a:p>
            <a:r>
              <a:rPr lang="en-US" dirty="0"/>
              <a:t>Corrections staff to provide security.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6568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43827-A7A6-4E94-BBAA-8FEEAF2B8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Child births while at the Hospital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795D5-02EC-417C-8E9E-86EA0031C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Expectant mothers</a:t>
            </a:r>
          </a:p>
          <a:p>
            <a:pPr lvl="1"/>
            <a:r>
              <a:rPr lang="en-US" dirty="0"/>
              <a:t>To be allowed a reasonable amount of time for bonding/breastfeeding.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660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3998790-AAC6-4B12-BE54-F160628E6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Next Steps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FD9D56-D9D8-45C2-81DA-71B2EE1DE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51295"/>
            <a:ext cx="8229600" cy="430942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Expand the program to all facilities that house female inmates and juvenile facilities</a:t>
            </a:r>
          </a:p>
          <a:p>
            <a:r>
              <a:rPr lang="en-US" dirty="0"/>
              <a:t>Continue meeting, with all partner, to monitor the program, making corrections or changes as needed</a:t>
            </a:r>
          </a:p>
          <a:p>
            <a:r>
              <a:rPr lang="en-US" dirty="0"/>
              <a:t>Identify additional stakeholders- CPS</a:t>
            </a:r>
          </a:p>
          <a:p>
            <a:r>
              <a:rPr lang="en-US" dirty="0"/>
              <a:t>Make Lactation Program signs for female </a:t>
            </a:r>
            <a:r>
              <a:rPr lang="en-US"/>
              <a:t>housing locations/Receiving </a:t>
            </a:r>
            <a:r>
              <a:rPr lang="en-US" dirty="0"/>
              <a:t>Screening </a:t>
            </a:r>
          </a:p>
          <a:p>
            <a:r>
              <a:rPr lang="en-US" dirty="0"/>
              <a:t>Collect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924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4BF07E0-A131-4ED0-A2E2-CDF292DDDCE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44749" y="2795720"/>
            <a:ext cx="2433562" cy="1912467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E33D04-EA6C-4B34-B8EC-3B6FF37D0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12851" y="2159540"/>
            <a:ext cx="5573949" cy="3784060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600" dirty="0">
                <a:solidFill>
                  <a:prstClr val="black"/>
                </a:solidFill>
                <a:latin typeface="Trebuchet MS"/>
                <a:cs typeface="Calibri" panose="020F0502020204030204"/>
              </a:rPr>
              <a:t>A county sheriff or the administrator of a county jail to develop and implement an infant and toddler </a:t>
            </a:r>
            <a:r>
              <a:rPr lang="en-US" sz="1600" b="1" dirty="0">
                <a:solidFill>
                  <a:prstClr val="black"/>
                </a:solidFill>
                <a:latin typeface="Trebuchet MS"/>
                <a:cs typeface="Calibri" panose="020F0502020204030204"/>
              </a:rPr>
              <a:t>breast</a:t>
            </a:r>
            <a:r>
              <a:rPr lang="en-US" sz="1600" dirty="0">
                <a:solidFill>
                  <a:prstClr val="black"/>
                </a:solidFill>
                <a:latin typeface="Trebuchet MS"/>
                <a:cs typeface="Calibri" panose="020F0502020204030204"/>
              </a:rPr>
              <a:t> milk </a:t>
            </a:r>
            <a:r>
              <a:rPr lang="en-US" sz="1600" b="1" dirty="0">
                <a:solidFill>
                  <a:prstClr val="black"/>
                </a:solidFill>
                <a:latin typeface="Trebuchet MS"/>
                <a:cs typeface="Calibri" panose="020F0502020204030204"/>
              </a:rPr>
              <a:t>feed</a:t>
            </a:r>
            <a:r>
              <a:rPr lang="en-US" sz="1600" dirty="0">
                <a:solidFill>
                  <a:prstClr val="black"/>
                </a:solidFill>
                <a:latin typeface="Trebuchet MS"/>
                <a:cs typeface="Calibri" panose="020F0502020204030204"/>
              </a:rPr>
              <a:t>ing policy for lactating inmates detained in or sentenced to a county jail and must be posted in the jail and communicated to all faculty. </a:t>
            </a:r>
          </a:p>
          <a:p>
            <a:pPr marL="0" lvl="0" indent="0"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600" dirty="0">
                <a:solidFill>
                  <a:prstClr val="black"/>
                </a:solidFill>
                <a:latin typeface="Trebuchet MS"/>
                <a:cs typeface="Calibri" panose="020F0502020204030204"/>
              </a:rPr>
              <a:t>The policy would include the following provisions: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en-US" sz="1600" dirty="0">
                <a:solidFill>
                  <a:prstClr val="black"/>
                </a:solidFill>
                <a:latin typeface="Trebuchet MS"/>
                <a:ea typeface="+mn-lt"/>
                <a:cs typeface="Calibri" panose="020F0502020204030204"/>
              </a:rPr>
              <a:t>Procedures  for providing medically appropriate support and care related to the cessation of lactation or weaning.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en-US" sz="1600" dirty="0">
                <a:solidFill>
                  <a:prstClr val="black"/>
                </a:solidFill>
                <a:latin typeface="Trebuchet MS"/>
                <a:cs typeface="Calibri" panose="020F0502020204030204"/>
              </a:rPr>
              <a:t>Inmates participation of drug screening</a:t>
            </a:r>
            <a:endParaRPr lang="en-US" sz="1600" dirty="0">
              <a:solidFill>
                <a:prstClr val="black"/>
              </a:solidFill>
              <a:latin typeface="Trebuchet MS"/>
              <a:ea typeface="+mn-lt"/>
              <a:cs typeface="Calibri" panose="020F0502020204030204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en-US" sz="1600" dirty="0">
                <a:solidFill>
                  <a:prstClr val="black"/>
                </a:solidFill>
                <a:latin typeface="Trebuchet MS"/>
                <a:ea typeface="+mn-lt"/>
                <a:cs typeface="Calibri" panose="020F0502020204030204"/>
              </a:rPr>
              <a:t>Procedures providing for human milk expression, disposal and same day storage for later retrieval and delivery to an infant or toddler by an approved person. 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AB 2507 Lactation in the       County Jail effective 1-1-20</a:t>
            </a:r>
          </a:p>
        </p:txBody>
      </p:sp>
    </p:spTree>
    <p:extLst>
      <p:ext uri="{BB962C8B-B14F-4D97-AF65-F5344CB8AC3E}">
        <p14:creationId xmlns:p14="http://schemas.microsoft.com/office/powerpoint/2010/main" val="664173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B5AA8E3-0AC0-42AF-A32B-F19093226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4009"/>
            <a:ext cx="8229600" cy="885217"/>
          </a:xfrm>
        </p:spPr>
        <p:txBody>
          <a:bodyPr/>
          <a:lstStyle/>
          <a:p>
            <a:r>
              <a:rPr lang="en-US" b="1" dirty="0"/>
              <a:t>Working Together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200043A-433E-4848-8D19-3F32A38822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6818" y="1278299"/>
            <a:ext cx="4591454" cy="49909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3FF8EE-3906-4A82-828A-F9E925BD6628}"/>
              </a:ext>
            </a:extLst>
          </p:cNvPr>
          <p:cNvSpPr txBox="1"/>
          <p:nvPr/>
        </p:nvSpPr>
        <p:spPr>
          <a:xfrm>
            <a:off x="3876472" y="1799059"/>
            <a:ext cx="1391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8972A"/>
                </a:solidFill>
              </a:rPr>
              <a:t>Correctional Health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E73376-B7C0-4917-A9C8-2C4ED50DA624}"/>
              </a:ext>
            </a:extLst>
          </p:cNvPr>
          <p:cNvSpPr txBox="1"/>
          <p:nvPr/>
        </p:nvSpPr>
        <p:spPr>
          <a:xfrm>
            <a:off x="2256818" y="2782111"/>
            <a:ext cx="1619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8A3A81"/>
                </a:solidFill>
              </a:rPr>
              <a:t>Public Health-Nutrition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7D6D2D-FC2E-4B85-9B57-39CD0EDC8276}"/>
              </a:ext>
            </a:extLst>
          </p:cNvPr>
          <p:cNvSpPr txBox="1"/>
          <p:nvPr/>
        </p:nvSpPr>
        <p:spPr>
          <a:xfrm>
            <a:off x="5267527" y="2762656"/>
            <a:ext cx="1619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BCD62A"/>
                </a:solidFill>
              </a:rPr>
              <a:t>RSO-Riverside Sheriff  Office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B2C62A-B382-47EC-9243-4DF2BC0FD324}"/>
              </a:ext>
            </a:extLst>
          </p:cNvPr>
          <p:cNvSpPr txBox="1"/>
          <p:nvPr/>
        </p:nvSpPr>
        <p:spPr>
          <a:xfrm>
            <a:off x="2558374" y="4426085"/>
            <a:ext cx="1318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BCD62A"/>
                </a:solidFill>
              </a:rPr>
              <a:t>Families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491AD0-046B-4D23-A259-4DAED13B3A19}"/>
              </a:ext>
            </a:extLst>
          </p:cNvPr>
          <p:cNvSpPr txBox="1"/>
          <p:nvPr/>
        </p:nvSpPr>
        <p:spPr>
          <a:xfrm>
            <a:off x="4970834" y="4524012"/>
            <a:ext cx="2178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93B81"/>
                </a:solidFill>
              </a:rPr>
              <a:t>Behavioral Health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B67152-88F7-4627-A37B-5663D91D63FF}"/>
              </a:ext>
            </a:extLst>
          </p:cNvPr>
          <p:cNvSpPr txBox="1"/>
          <p:nvPr/>
        </p:nvSpPr>
        <p:spPr>
          <a:xfrm>
            <a:off x="3550596" y="5107181"/>
            <a:ext cx="2062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8972A"/>
                </a:solidFill>
              </a:rPr>
              <a:t>RUHS-Medical Center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B089C8-57A8-49AD-88A0-8D64D9BC7F0F}"/>
              </a:ext>
            </a:extLst>
          </p:cNvPr>
          <p:cNvSpPr txBox="1"/>
          <p:nvPr/>
        </p:nvSpPr>
        <p:spPr>
          <a:xfrm>
            <a:off x="3550596" y="3667328"/>
            <a:ext cx="1857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3469"/>
                </a:solidFill>
              </a:rPr>
              <a:t>Mom/Inmate</a:t>
            </a:r>
          </a:p>
        </p:txBody>
      </p:sp>
    </p:spTree>
    <p:extLst>
      <p:ext uri="{BB962C8B-B14F-4D97-AF65-F5344CB8AC3E}">
        <p14:creationId xmlns:p14="http://schemas.microsoft.com/office/powerpoint/2010/main" val="2760641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1210444"/>
            <a:ext cx="3285757" cy="4419078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3429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EC53149-823E-4964-8F4D-CFF1B6BA1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2" y="1616253"/>
            <a:ext cx="2737954" cy="359655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Plantagenet Cherokee" panose="020B0604020202020204" pitchFamily="18" charset="0"/>
              </a:rPr>
              <a:t>Collaboration</a:t>
            </a:r>
            <a:r>
              <a:rPr lang="en-US" dirty="0">
                <a:solidFill>
                  <a:srgbClr val="FFFFFF"/>
                </a:solidFill>
              </a:rPr>
              <a:t> 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0251530F-542A-4AF4-8AB4-C098D156AF2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895725" y="1210443"/>
          <a:ext cx="4885203" cy="4414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4005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A6790-B6C9-4262-A968-070C6095E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3813243" cy="1143000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b="1" dirty="0">
                <a:latin typeface="Nyala" panose="02000504070300020003" pitchFamily="2" charset="0"/>
              </a:rPr>
              <a:t>Skills Day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DD8A55-D18A-4AA2-A0B4-68015B852C49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7200" y="2789238"/>
            <a:ext cx="3459163" cy="2595562"/>
          </a:xfrm>
        </p:spPr>
        <p:txBody>
          <a:bodyPr vert="horz" lIns="68580" tIns="34290" rIns="68580" bIns="34290" rtlCol="0">
            <a:normAutofit lnSpcReduction="10000"/>
          </a:bodyPr>
          <a:lstStyle/>
          <a:p>
            <a:r>
              <a:rPr lang="en-US" sz="3300" dirty="0">
                <a:latin typeface="Nyala" panose="020B0604020202020204" pitchFamily="2" charset="0"/>
              </a:rPr>
              <a:t>Introduction to change</a:t>
            </a:r>
          </a:p>
          <a:p>
            <a:pPr marL="0" indent="0">
              <a:buNone/>
            </a:pPr>
            <a:r>
              <a:rPr lang="en-US" sz="3300" dirty="0">
                <a:latin typeface="Nyala" panose="020B0604020202020204" pitchFamily="2" charset="0"/>
              </a:rPr>
              <a:t> </a:t>
            </a:r>
          </a:p>
          <a:p>
            <a:r>
              <a:rPr lang="en-US" sz="3300" dirty="0">
                <a:latin typeface="Nyala" panose="020B0604020202020204" pitchFamily="2" charset="0"/>
              </a:rPr>
              <a:t>Training w/ Public Health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94E3A2B-1062-42A4-B7E2-38D9EFDDCF8A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/>
          <a:srcRect l="25767" r="10025" b="2"/>
          <a:stretch/>
        </p:blipFill>
        <p:spPr>
          <a:xfrm>
            <a:off x="4408488" y="457200"/>
            <a:ext cx="4735512" cy="5379396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9810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8B176-543B-4B36-9287-40450DC25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647" y="457200"/>
            <a:ext cx="2772383" cy="1143000"/>
          </a:xfrm>
        </p:spPr>
        <p:txBody>
          <a:bodyPr vert="horz" lIns="68580" tIns="34290" rIns="68580" bIns="34290" rtlCol="0" anchor="b">
            <a:noAutofit/>
          </a:bodyPr>
          <a:lstStyle/>
          <a:p>
            <a:r>
              <a:rPr lang="en-US" sz="3000" b="1" dirty="0"/>
              <a:t>Staying Connected </a:t>
            </a:r>
          </a:p>
        </p:txBody>
      </p:sp>
      <p:pic>
        <p:nvPicPr>
          <p:cNvPr id="2050" name="Picture 2" descr="Image result for staying connected clipart">
            <a:extLst>
              <a:ext uri="{FF2B5EF4-FFF2-40B4-BE49-F238E27FC236}">
                <a16:creationId xmlns:a16="http://schemas.microsoft.com/office/drawing/2014/main" id="{3DC38B1B-1E47-4C34-AC9B-1EF10ED81D2F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" r="777"/>
          <a:stretch/>
        </p:blipFill>
        <p:spPr bwMode="auto">
          <a:xfrm>
            <a:off x="2655651" y="857250"/>
            <a:ext cx="6488349" cy="5143500"/>
          </a:xfrm>
          <a:custGeom>
            <a:avLst/>
            <a:gdLst>
              <a:gd name="connsiteX0" fmla="*/ 0 w 8949307"/>
              <a:gd name="connsiteY0" fmla="*/ 0 h 6858000"/>
              <a:gd name="connsiteX1" fmla="*/ 8949307 w 8949307"/>
              <a:gd name="connsiteY1" fmla="*/ 0 h 6858000"/>
              <a:gd name="connsiteX2" fmla="*/ 8949307 w 8949307"/>
              <a:gd name="connsiteY2" fmla="*/ 6858000 h 6858000"/>
              <a:gd name="connsiteX3" fmla="*/ 0 w 8949307"/>
              <a:gd name="connsiteY3" fmla="*/ 6858000 h 6858000"/>
              <a:gd name="connsiteX4" fmla="*/ 62983 w 8949307"/>
              <a:gd name="connsiteY4" fmla="*/ 6788730 h 6858000"/>
              <a:gd name="connsiteX5" fmla="*/ 1212979 w 8949307"/>
              <a:gd name="connsiteY5" fmla="*/ 3429000 h 6858000"/>
              <a:gd name="connsiteX6" fmla="*/ 62983 w 8949307"/>
              <a:gd name="connsiteY6" fmla="*/ 6927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55EC86-83AE-4A32-86F5-4C59C79E5386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262647" y="2895600"/>
            <a:ext cx="2898841" cy="2405063"/>
          </a:xfrm>
        </p:spPr>
        <p:txBody>
          <a:bodyPr vert="horz" lIns="68580" tIns="34290" rIns="68580" bIns="34290" rtlCol="0" anchor="t">
            <a:normAutofit/>
          </a:bodyPr>
          <a:lstStyle/>
          <a:p>
            <a:pPr marL="214313" indent="-171450">
              <a:buFont typeface="Arial" panose="020B0604020202020204" pitchFamily="34" charset="0"/>
              <a:buChar char="•"/>
            </a:pPr>
            <a:r>
              <a:rPr lang="en-US" sz="1800" dirty="0"/>
              <a:t>Follow up Meetings </a:t>
            </a:r>
          </a:p>
          <a:p>
            <a:pPr marL="214313" indent="-171450">
              <a:buFont typeface="Arial" panose="020B0604020202020204" pitchFamily="34" charset="0"/>
              <a:buChar char="•"/>
            </a:pPr>
            <a:r>
              <a:rPr lang="en-US" sz="1800" dirty="0"/>
              <a:t>Conference Calls </a:t>
            </a:r>
          </a:p>
          <a:p>
            <a:pPr marL="214313" indent="-171450">
              <a:buFont typeface="Arial" panose="020B0604020202020204" pitchFamily="34" charset="0"/>
              <a:buChar char="•"/>
            </a:pPr>
            <a:r>
              <a:rPr lang="en-US" sz="1800" dirty="0"/>
              <a:t>Use of Social Media </a:t>
            </a:r>
          </a:p>
          <a:p>
            <a:pPr marL="214313" indent="-171450">
              <a:buFont typeface="Arial" panose="020B0604020202020204" pitchFamily="34" charset="0"/>
              <a:buChar char="•"/>
            </a:pPr>
            <a:r>
              <a:rPr lang="en-US" sz="1800" dirty="0"/>
              <a:t>Sharing Information/Ideas</a:t>
            </a:r>
          </a:p>
        </p:txBody>
      </p:sp>
    </p:spTree>
    <p:extLst>
      <p:ext uri="{BB962C8B-B14F-4D97-AF65-F5344CB8AC3E}">
        <p14:creationId xmlns:p14="http://schemas.microsoft.com/office/powerpoint/2010/main" val="1129463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EAC3616-C0E6-4EF0-9AE0-2500140589A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77581" y="1828800"/>
            <a:ext cx="3886200" cy="38862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AD5DFEF-5C40-443F-B8FE-E7550CBBE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Public Health-Nutrition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32A10-BBF2-4DBA-8694-9BB5CE0E2E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159540"/>
            <a:ext cx="3931920" cy="319067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Advisors-Lactation Specific information</a:t>
            </a:r>
          </a:p>
          <a:p>
            <a:r>
              <a:rPr lang="en-US" dirty="0"/>
              <a:t>Donation of 11 </a:t>
            </a:r>
            <a:r>
              <a:rPr lang="en-US" dirty="0" err="1"/>
              <a:t>Ameda</a:t>
            </a:r>
            <a:r>
              <a:rPr lang="en-US" dirty="0"/>
              <a:t> Electric Breast Pumps</a:t>
            </a:r>
          </a:p>
          <a:p>
            <a:r>
              <a:rPr lang="en-US" dirty="0"/>
              <a:t>Advise on Purchasing Needs</a:t>
            </a:r>
          </a:p>
          <a:p>
            <a:r>
              <a:rPr lang="en-US" dirty="0"/>
              <a:t>Trainers</a:t>
            </a:r>
          </a:p>
        </p:txBody>
      </p:sp>
    </p:spTree>
    <p:extLst>
      <p:ext uri="{BB962C8B-B14F-4D97-AF65-F5344CB8AC3E}">
        <p14:creationId xmlns:p14="http://schemas.microsoft.com/office/powerpoint/2010/main" val="741543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86B79D-0033-44A4-9F5E-A4E483FFA78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Skills Day-3 ½ days in November for all Correctional Health Staff</a:t>
            </a:r>
          </a:p>
          <a:p>
            <a:r>
              <a:rPr lang="en-US" dirty="0"/>
              <a:t>Demonstration on the use of the pump</a:t>
            </a:r>
          </a:p>
          <a:p>
            <a:r>
              <a:rPr lang="en-US" dirty="0"/>
              <a:t>Prevention of engorgement, plugged ducts and mastitis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4C4380-3FFA-4211-A806-F0CE4B5B0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Training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E585482D-051F-4381-AABF-3302B8BD4E8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356" y="1828800"/>
            <a:ext cx="2914650" cy="3886200"/>
          </a:xfrm>
        </p:spPr>
      </p:pic>
    </p:spTree>
    <p:extLst>
      <p:ext uri="{BB962C8B-B14F-4D97-AF65-F5344CB8AC3E}">
        <p14:creationId xmlns:p14="http://schemas.microsoft.com/office/powerpoint/2010/main" val="1341946320"/>
      </p:ext>
    </p:extLst>
  </p:cSld>
  <p:clrMapOvr>
    <a:masterClrMapping/>
  </p:clrMapOvr>
</p:sld>
</file>

<file path=ppt/theme/theme1.xml><?xml version="1.0" encoding="utf-8"?>
<a:theme xmlns:a="http://schemas.openxmlformats.org/drawingml/2006/main" name="RUHS PPT template1">
  <a:themeElements>
    <a:clrScheme name="RUHS 2">
      <a:dk1>
        <a:srgbClr val="0E213D"/>
      </a:dk1>
      <a:lt1>
        <a:sysClr val="window" lastClr="FFFFFF"/>
      </a:lt1>
      <a:dk2>
        <a:srgbClr val="083065"/>
      </a:dk2>
      <a:lt2>
        <a:srgbClr val="EEECE1"/>
      </a:lt2>
      <a:accent1>
        <a:srgbClr val="073166"/>
      </a:accent1>
      <a:accent2>
        <a:srgbClr val="67235C"/>
      </a:accent2>
      <a:accent3>
        <a:srgbClr val="ACCB2A"/>
      </a:accent3>
      <a:accent4>
        <a:srgbClr val="E57C2A"/>
      </a:accent4>
      <a:accent5>
        <a:srgbClr val="FFFEFD"/>
      </a:accent5>
      <a:accent6>
        <a:srgbClr val="FFFDFC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RUHS PPT template1</Template>
  <TotalTime>0</TotalTime>
  <Words>575</Words>
  <Application>Microsoft Office PowerPoint</Application>
  <PresentationFormat>On-screen Show (4:3)</PresentationFormat>
  <Paragraphs>114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brandon-grot-w01-light</vt:lpstr>
      <vt:lpstr>Calibri</vt:lpstr>
      <vt:lpstr>Calibri Light</vt:lpstr>
      <vt:lpstr>Nyala</vt:lpstr>
      <vt:lpstr>Open Sans</vt:lpstr>
      <vt:lpstr>Plantagenet Cherokee</vt:lpstr>
      <vt:lpstr>Trebuchet MS</vt:lpstr>
      <vt:lpstr>RUHS PPT template1</vt:lpstr>
      <vt:lpstr>Office Theme</vt:lpstr>
      <vt:lpstr>Implementation of          AB 2507</vt:lpstr>
      <vt:lpstr>Objectives</vt:lpstr>
      <vt:lpstr>AB 2507 Lactation in the       County Jail effective 1-1-20</vt:lpstr>
      <vt:lpstr>Working Together </vt:lpstr>
      <vt:lpstr>Collaboration </vt:lpstr>
      <vt:lpstr>Skills Day </vt:lpstr>
      <vt:lpstr>Staying Connected </vt:lpstr>
      <vt:lpstr>Public Health-Nutrition Services</vt:lpstr>
      <vt:lpstr>Training</vt:lpstr>
      <vt:lpstr>Referrals</vt:lpstr>
      <vt:lpstr>Care of the Female Inmate  Policy J-103 </vt:lpstr>
      <vt:lpstr>RPDC 2019 Pregnancy Tracking Log</vt:lpstr>
      <vt:lpstr>CHS Lactation Program</vt:lpstr>
      <vt:lpstr>PowerPoint Presentation</vt:lpstr>
      <vt:lpstr>Lactation Program Procedure </vt:lpstr>
      <vt:lpstr>PowerPoint Presentation</vt:lpstr>
      <vt:lpstr>RPDC-Robert Presley                    Detention Center</vt:lpstr>
      <vt:lpstr>RPDC-Lactation Room</vt:lpstr>
      <vt:lpstr>PowerPoint Presentation</vt:lpstr>
      <vt:lpstr>RSD Corrections Division Policy  508.21 – Lactating Inmates</vt:lpstr>
      <vt:lpstr>Corrections Division Policy 508.21 Highlights</vt:lpstr>
      <vt:lpstr>Corrections Staff Responsibility</vt:lpstr>
      <vt:lpstr>Child births while at the Hospital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2015-07-29T21:08:43Z</dcterms:created>
  <dcterms:modified xsi:type="dcterms:W3CDTF">2020-02-06T16:03:17Z</dcterms:modified>
</cp:coreProperties>
</file>