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40"/>
  </p:notesMasterIdLst>
  <p:handoutMasterIdLst>
    <p:handoutMasterId r:id="rId41"/>
  </p:handoutMasterIdLst>
  <p:sldIdLst>
    <p:sldId id="257" r:id="rId3"/>
    <p:sldId id="275" r:id="rId4"/>
    <p:sldId id="269" r:id="rId5"/>
    <p:sldId id="277" r:id="rId6"/>
    <p:sldId id="278" r:id="rId7"/>
    <p:sldId id="276" r:id="rId8"/>
    <p:sldId id="299" r:id="rId9"/>
    <p:sldId id="300" r:id="rId10"/>
    <p:sldId id="279" r:id="rId11"/>
    <p:sldId id="281" r:id="rId12"/>
    <p:sldId id="282" r:id="rId13"/>
    <p:sldId id="301" r:id="rId14"/>
    <p:sldId id="302" r:id="rId15"/>
    <p:sldId id="297" r:id="rId16"/>
    <p:sldId id="298" r:id="rId17"/>
    <p:sldId id="288" r:id="rId18"/>
    <p:sldId id="311" r:id="rId19"/>
    <p:sldId id="312" r:id="rId20"/>
    <p:sldId id="280" r:id="rId21"/>
    <p:sldId id="303" r:id="rId22"/>
    <p:sldId id="296" r:id="rId23"/>
    <p:sldId id="308" r:id="rId24"/>
    <p:sldId id="309" r:id="rId25"/>
    <p:sldId id="313" r:id="rId26"/>
    <p:sldId id="314" r:id="rId27"/>
    <p:sldId id="315" r:id="rId28"/>
    <p:sldId id="316" r:id="rId29"/>
    <p:sldId id="289" r:id="rId30"/>
    <p:sldId id="290" r:id="rId31"/>
    <p:sldId id="305" r:id="rId32"/>
    <p:sldId id="318" r:id="rId33"/>
    <p:sldId id="306" r:id="rId34"/>
    <p:sldId id="291" r:id="rId35"/>
    <p:sldId id="304" r:id="rId36"/>
    <p:sldId id="293" r:id="rId37"/>
    <p:sldId id="317" r:id="rId38"/>
    <p:sldId id="310" r:id="rId39"/>
  </p:sldIdLst>
  <p:sldSz cx="12188825"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p:cViewPr varScale="1">
        <p:scale>
          <a:sx n="70" d="100"/>
          <a:sy n="70" d="100"/>
        </p:scale>
        <p:origin x="84" y="198"/>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1" d="1"/>
        <a:sy n="1" d="1"/>
      </p:scale>
      <p:origin x="0" y="0"/>
    </p:cViewPr>
  </p:notesTextViewPr>
  <p:notesViewPr>
    <p:cSldViewPr>
      <p:cViewPr varScale="1">
        <p:scale>
          <a:sx n="84" d="100"/>
          <a:sy n="84" d="100"/>
        </p:scale>
        <p:origin x="1002" y="6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AB12DC-354C-4D9C-A12F-D8A7C69C359E}" type="doc">
      <dgm:prSet loTypeId="urn:microsoft.com/office/officeart/2005/8/layout/rings+Icon" loCatId="officeonline" qsTypeId="urn:microsoft.com/office/officeart/2005/8/quickstyle/simple1" qsCatId="simple" csTypeId="urn:microsoft.com/office/officeart/2005/8/colors/accent1_2" csCatId="accent1" phldr="1"/>
      <dgm:spPr/>
    </dgm:pt>
    <dgm:pt modelId="{3C3C0376-D244-4873-96EC-BF072756619E}">
      <dgm:prSet phldrT="[Text]"/>
      <dgm:spPr/>
      <dgm:t>
        <a:bodyPr/>
        <a:lstStyle/>
        <a:p>
          <a:r>
            <a:rPr lang="en-US" smtClean="0"/>
            <a:t>Physiology</a:t>
          </a:r>
          <a:endParaRPr lang="en-US" dirty="0"/>
        </a:p>
      </dgm:t>
    </dgm:pt>
    <dgm:pt modelId="{B389C277-E35A-4B40-9984-3E5798DD19E6}" type="parTrans" cxnId="{DA17133F-B470-4237-9012-5BB024FB7192}">
      <dgm:prSet/>
      <dgm:spPr/>
      <dgm:t>
        <a:bodyPr/>
        <a:lstStyle/>
        <a:p>
          <a:endParaRPr lang="en-US"/>
        </a:p>
      </dgm:t>
    </dgm:pt>
    <dgm:pt modelId="{E9E5A5DD-0431-4ECF-BB35-ECCC6EF64E3B}" type="sibTrans" cxnId="{DA17133F-B470-4237-9012-5BB024FB7192}">
      <dgm:prSet/>
      <dgm:spPr/>
      <dgm:t>
        <a:bodyPr/>
        <a:lstStyle/>
        <a:p>
          <a:endParaRPr lang="en-US"/>
        </a:p>
      </dgm:t>
    </dgm:pt>
    <dgm:pt modelId="{8800D547-C188-4CDE-8B61-EC33B8352D6A}">
      <dgm:prSet phldrT="[Text]"/>
      <dgm:spPr/>
      <dgm:t>
        <a:bodyPr/>
        <a:lstStyle/>
        <a:p>
          <a:r>
            <a:rPr lang="en-US" dirty="0" smtClean="0"/>
            <a:t>Psychological </a:t>
          </a:r>
          <a:endParaRPr lang="en-US" dirty="0"/>
        </a:p>
      </dgm:t>
    </dgm:pt>
    <dgm:pt modelId="{C8FA138E-A1DE-441D-9CB3-90984E47D7D5}" type="parTrans" cxnId="{3E77A098-C1FC-488E-B7B3-5A1DE5F17C3C}">
      <dgm:prSet/>
      <dgm:spPr/>
      <dgm:t>
        <a:bodyPr/>
        <a:lstStyle/>
        <a:p>
          <a:endParaRPr lang="en-US"/>
        </a:p>
      </dgm:t>
    </dgm:pt>
    <dgm:pt modelId="{8F9C1D49-EF91-4894-AA29-F751835BB0D0}" type="sibTrans" cxnId="{3E77A098-C1FC-488E-B7B3-5A1DE5F17C3C}">
      <dgm:prSet/>
      <dgm:spPr/>
      <dgm:t>
        <a:bodyPr/>
        <a:lstStyle/>
        <a:p>
          <a:endParaRPr lang="en-US"/>
        </a:p>
      </dgm:t>
    </dgm:pt>
    <dgm:pt modelId="{9D96F167-767D-4185-9ACD-1D8178ED723C}">
      <dgm:prSet phldrT="[Text]"/>
      <dgm:spPr/>
      <dgm:t>
        <a:bodyPr/>
        <a:lstStyle/>
        <a:p>
          <a:r>
            <a:rPr lang="en-US" dirty="0" smtClean="0"/>
            <a:t>Social/cultural</a:t>
          </a:r>
        </a:p>
        <a:p>
          <a:r>
            <a:rPr lang="en-US" dirty="0" smtClean="0"/>
            <a:t>Environmental </a:t>
          </a:r>
          <a:endParaRPr lang="en-US" dirty="0"/>
        </a:p>
      </dgm:t>
    </dgm:pt>
    <dgm:pt modelId="{482030DA-9EDF-4C0E-B1D1-283558FE18AD}" type="parTrans" cxnId="{B9A2F2A5-C5F3-47CB-B7AE-1704A17D91E1}">
      <dgm:prSet/>
      <dgm:spPr/>
      <dgm:t>
        <a:bodyPr/>
        <a:lstStyle/>
        <a:p>
          <a:endParaRPr lang="en-US"/>
        </a:p>
      </dgm:t>
    </dgm:pt>
    <dgm:pt modelId="{D06F663D-6F85-4808-A7ED-927F7AEB6DD6}" type="sibTrans" cxnId="{B9A2F2A5-C5F3-47CB-B7AE-1704A17D91E1}">
      <dgm:prSet/>
      <dgm:spPr/>
      <dgm:t>
        <a:bodyPr/>
        <a:lstStyle/>
        <a:p>
          <a:endParaRPr lang="en-US"/>
        </a:p>
      </dgm:t>
    </dgm:pt>
    <dgm:pt modelId="{2E75E614-EC68-4CA4-8900-9DE117D9623B}" type="pres">
      <dgm:prSet presAssocID="{5FAB12DC-354C-4D9C-A12F-D8A7C69C359E}" presName="Name0" presStyleCnt="0">
        <dgm:presLayoutVars>
          <dgm:chMax val="7"/>
          <dgm:dir/>
          <dgm:resizeHandles val="exact"/>
        </dgm:presLayoutVars>
      </dgm:prSet>
      <dgm:spPr/>
    </dgm:pt>
    <dgm:pt modelId="{2042D8BE-6C9D-43F9-B28E-CF1D135F33D7}" type="pres">
      <dgm:prSet presAssocID="{5FAB12DC-354C-4D9C-A12F-D8A7C69C359E}" presName="ellipse1" presStyleLbl="vennNode1" presStyleIdx="0" presStyleCnt="3">
        <dgm:presLayoutVars>
          <dgm:bulletEnabled val="1"/>
        </dgm:presLayoutVars>
      </dgm:prSet>
      <dgm:spPr/>
      <dgm:t>
        <a:bodyPr/>
        <a:lstStyle/>
        <a:p>
          <a:endParaRPr lang="en-US"/>
        </a:p>
      </dgm:t>
    </dgm:pt>
    <dgm:pt modelId="{5A2BD06A-FD7D-4DEE-AFE5-0A73C2313A1B}" type="pres">
      <dgm:prSet presAssocID="{5FAB12DC-354C-4D9C-A12F-D8A7C69C359E}" presName="ellipse2" presStyleLbl="vennNode1" presStyleIdx="1" presStyleCnt="3">
        <dgm:presLayoutVars>
          <dgm:bulletEnabled val="1"/>
        </dgm:presLayoutVars>
      </dgm:prSet>
      <dgm:spPr/>
      <dgm:t>
        <a:bodyPr/>
        <a:lstStyle/>
        <a:p>
          <a:endParaRPr lang="en-US"/>
        </a:p>
      </dgm:t>
    </dgm:pt>
    <dgm:pt modelId="{D8DA05AE-D0F0-4578-A28E-259ECEFDBBD8}" type="pres">
      <dgm:prSet presAssocID="{5FAB12DC-354C-4D9C-A12F-D8A7C69C359E}" presName="ellipse3" presStyleLbl="vennNode1" presStyleIdx="2" presStyleCnt="3">
        <dgm:presLayoutVars>
          <dgm:bulletEnabled val="1"/>
        </dgm:presLayoutVars>
      </dgm:prSet>
      <dgm:spPr/>
      <dgm:t>
        <a:bodyPr/>
        <a:lstStyle/>
        <a:p>
          <a:endParaRPr lang="en-US"/>
        </a:p>
      </dgm:t>
    </dgm:pt>
  </dgm:ptLst>
  <dgm:cxnLst>
    <dgm:cxn modelId="{3E77A098-C1FC-488E-B7B3-5A1DE5F17C3C}" srcId="{5FAB12DC-354C-4D9C-A12F-D8A7C69C359E}" destId="{8800D547-C188-4CDE-8B61-EC33B8352D6A}" srcOrd="1" destOrd="0" parTransId="{C8FA138E-A1DE-441D-9CB3-90984E47D7D5}" sibTransId="{8F9C1D49-EF91-4894-AA29-F751835BB0D0}"/>
    <dgm:cxn modelId="{4FC22683-1018-46B3-9511-CB4F103FC6DE}" type="presOf" srcId="{5FAB12DC-354C-4D9C-A12F-D8A7C69C359E}" destId="{2E75E614-EC68-4CA4-8900-9DE117D9623B}" srcOrd="0" destOrd="0" presId="urn:microsoft.com/office/officeart/2005/8/layout/rings+Icon"/>
    <dgm:cxn modelId="{DCDFDD3E-B15E-4025-8999-FB5FA471FE8F}" type="presOf" srcId="{3C3C0376-D244-4873-96EC-BF072756619E}" destId="{2042D8BE-6C9D-43F9-B28E-CF1D135F33D7}" srcOrd="0" destOrd="0" presId="urn:microsoft.com/office/officeart/2005/8/layout/rings+Icon"/>
    <dgm:cxn modelId="{0DDB98B6-F650-45DB-8F67-6856B0250A80}" type="presOf" srcId="{8800D547-C188-4CDE-8B61-EC33B8352D6A}" destId="{5A2BD06A-FD7D-4DEE-AFE5-0A73C2313A1B}" srcOrd="0" destOrd="0" presId="urn:microsoft.com/office/officeart/2005/8/layout/rings+Icon"/>
    <dgm:cxn modelId="{964DFE13-FA31-425B-A44D-B357E6E036AD}" type="presOf" srcId="{9D96F167-767D-4185-9ACD-1D8178ED723C}" destId="{D8DA05AE-D0F0-4578-A28E-259ECEFDBBD8}" srcOrd="0" destOrd="0" presId="urn:microsoft.com/office/officeart/2005/8/layout/rings+Icon"/>
    <dgm:cxn modelId="{DA17133F-B470-4237-9012-5BB024FB7192}" srcId="{5FAB12DC-354C-4D9C-A12F-D8A7C69C359E}" destId="{3C3C0376-D244-4873-96EC-BF072756619E}" srcOrd="0" destOrd="0" parTransId="{B389C277-E35A-4B40-9984-3E5798DD19E6}" sibTransId="{E9E5A5DD-0431-4ECF-BB35-ECCC6EF64E3B}"/>
    <dgm:cxn modelId="{B9A2F2A5-C5F3-47CB-B7AE-1704A17D91E1}" srcId="{5FAB12DC-354C-4D9C-A12F-D8A7C69C359E}" destId="{9D96F167-767D-4185-9ACD-1D8178ED723C}" srcOrd="2" destOrd="0" parTransId="{482030DA-9EDF-4C0E-B1D1-283558FE18AD}" sibTransId="{D06F663D-6F85-4808-A7ED-927F7AEB6DD6}"/>
    <dgm:cxn modelId="{BBAD7F30-E8BB-41CA-AB0F-8C23DDFED42E}" type="presParOf" srcId="{2E75E614-EC68-4CA4-8900-9DE117D9623B}" destId="{2042D8BE-6C9D-43F9-B28E-CF1D135F33D7}" srcOrd="0" destOrd="0" presId="urn:microsoft.com/office/officeart/2005/8/layout/rings+Icon"/>
    <dgm:cxn modelId="{3300E01F-D90A-4D70-A713-05E83476CFE2}" type="presParOf" srcId="{2E75E614-EC68-4CA4-8900-9DE117D9623B}" destId="{5A2BD06A-FD7D-4DEE-AFE5-0A73C2313A1B}" srcOrd="1" destOrd="0" presId="urn:microsoft.com/office/officeart/2005/8/layout/rings+Icon"/>
    <dgm:cxn modelId="{9D62C7BB-7084-464F-A087-BC42E39C4245}" type="presParOf" srcId="{2E75E614-EC68-4CA4-8900-9DE117D9623B}" destId="{D8DA05AE-D0F0-4578-A28E-259ECEFDBBD8}" srcOrd="2"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42D8BE-6C9D-43F9-B28E-CF1D135F33D7}">
      <dsp:nvSpPr>
        <dsp:cNvPr id="0" name=""/>
        <dsp:cNvSpPr/>
      </dsp:nvSpPr>
      <dsp:spPr>
        <a:xfrm>
          <a:off x="2250166" y="0"/>
          <a:ext cx="2514216" cy="251418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smtClean="0"/>
            <a:t>Physiology</a:t>
          </a:r>
          <a:endParaRPr lang="en-US" sz="1900" kern="1200" dirty="0"/>
        </a:p>
      </dsp:txBody>
      <dsp:txXfrm>
        <a:off x="2618364" y="368193"/>
        <a:ext cx="1777820" cy="1777794"/>
      </dsp:txXfrm>
    </dsp:sp>
    <dsp:sp modelId="{5A2BD06A-FD7D-4DEE-AFE5-0A73C2313A1B}">
      <dsp:nvSpPr>
        <dsp:cNvPr id="0" name=""/>
        <dsp:cNvSpPr/>
      </dsp:nvSpPr>
      <dsp:spPr>
        <a:xfrm>
          <a:off x="3544256" y="1676819"/>
          <a:ext cx="2514216" cy="251418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Psychological </a:t>
          </a:r>
          <a:endParaRPr lang="en-US" sz="1900" kern="1200" dirty="0"/>
        </a:p>
      </dsp:txBody>
      <dsp:txXfrm>
        <a:off x="3912454" y="2045012"/>
        <a:ext cx="1777820" cy="1777794"/>
      </dsp:txXfrm>
    </dsp:sp>
    <dsp:sp modelId="{D8DA05AE-D0F0-4578-A28E-259ECEFDBBD8}">
      <dsp:nvSpPr>
        <dsp:cNvPr id="0" name=""/>
        <dsp:cNvSpPr/>
      </dsp:nvSpPr>
      <dsp:spPr>
        <a:xfrm>
          <a:off x="4836816" y="0"/>
          <a:ext cx="2514216" cy="251418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Social/cultural</a:t>
          </a:r>
        </a:p>
        <a:p>
          <a:pPr lvl="0" algn="ctr" defTabSz="844550">
            <a:lnSpc>
              <a:spcPct val="90000"/>
            </a:lnSpc>
            <a:spcBef>
              <a:spcPct val="0"/>
            </a:spcBef>
            <a:spcAft>
              <a:spcPct val="35000"/>
            </a:spcAft>
          </a:pPr>
          <a:r>
            <a:rPr lang="en-US" sz="1900" kern="1200" dirty="0" smtClean="0"/>
            <a:t>Environmental </a:t>
          </a:r>
          <a:endParaRPr lang="en-US" sz="1900" kern="1200" dirty="0"/>
        </a:p>
      </dsp:txBody>
      <dsp:txXfrm>
        <a:off x="5205014" y="368193"/>
        <a:ext cx="1777820" cy="1777794"/>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004A8D02-4E65-4CCD-8312-4AB164C6C77D}" type="datetimeFigureOut">
              <a:rPr lang="es-MX"/>
              <a:t>22/01/2018</a:t>
            </a:fld>
            <a:endParaRPr/>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7C119DBA-4540-49B3-8FA9-6259387ECF9E}" type="slidenum">
              <a:rPr/>
              <a:t>‹#›</a:t>
            </a:fld>
            <a:endParaRPr/>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67A755D9-D361-47B8-9652-3B4EA9776CE5}" type="datetimeFigureOut">
              <a:rPr lang="es-MX"/>
              <a:t>22/01/2018</a:t>
            </a:fld>
            <a:endParaRPr/>
          </a:p>
        </p:txBody>
      </p:sp>
      <p:sp>
        <p:nvSpPr>
          <p:cNvPr id="4" name="Slide Image Placeholder 3"/>
          <p:cNvSpPr>
            <a:spLocks noGrp="1" noRot="1" noChangeAspect="1"/>
          </p:cNvSpPr>
          <p:nvPr>
            <p:ph type="sldImg" idx="2"/>
          </p:nvPr>
        </p:nvSpPr>
        <p:spPr>
          <a:xfrm>
            <a:off x="423863" y="704850"/>
            <a:ext cx="6254750" cy="3519488"/>
          </a:xfrm>
          <a:prstGeom prst="rect">
            <a:avLst/>
          </a:prstGeom>
          <a:noFill/>
          <a:ln w="12700">
            <a:solidFill>
              <a:prstClr val="black"/>
            </a:solidFill>
          </a:ln>
        </p:spPr>
        <p:txBody>
          <a:bodyPr vert="horz" lIns="94229" tIns="47114" rIns="94229" bIns="47114" rtlCol="0" anchor="ctr"/>
          <a:lstStyle/>
          <a:p>
            <a:endParaRPr/>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E3B36274-F2B9-4C45-BBB4-0EDF4CD651A7}" type="slidenum">
              <a:rPr/>
              <a:t>‹#›</a:t>
            </a:fld>
            <a:endParaRPr/>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371600"/>
            <a:ext cx="9144000" cy="3505200"/>
          </a:xfrm>
        </p:spPr>
        <p:txBody>
          <a:bodyPr>
            <a:noAutofit/>
          </a:bodyPr>
          <a:lstStyle>
            <a:lvl1pPr>
              <a:defRPr sz="7200"/>
            </a:lvl1pPr>
          </a:lstStyle>
          <a:p>
            <a:r>
              <a:rPr lang="en-US" smtClean="0"/>
              <a:t>Click to edit Master title style</a:t>
            </a:r>
            <a:endParaRPr/>
          </a:p>
        </p:txBody>
      </p:sp>
      <p:sp>
        <p:nvSpPr>
          <p:cNvPr id="3" name="Subtitle 2"/>
          <p:cNvSpPr>
            <a:spLocks noGrp="1"/>
          </p:cNvSpPr>
          <p:nvPr>
            <p:ph type="subTitle" idx="1"/>
          </p:nvPr>
        </p:nvSpPr>
        <p:spPr>
          <a:xfrm>
            <a:off x="1522413" y="4953000"/>
            <a:ext cx="8229600" cy="10668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83829175-527E-46A3-863C-1BB1F163B849}" type="datetimeFigureOut">
              <a:rPr lang="es-MX"/>
              <a:t>22/01/2018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285686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baseline="0"/>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3829175-527E-46A3-863C-1BB1F163B849}" type="datetimeFigureOut">
              <a:rPr lang="es-MX"/>
              <a:t>22/01/2018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18422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2" y="533400"/>
            <a:ext cx="1371600" cy="5592764"/>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522411" y="533400"/>
            <a:ext cx="8077201" cy="5592764"/>
          </a:xfrm>
        </p:spPr>
        <p:txBody>
          <a:bodyPr vert="eaVert"/>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3829175-527E-46A3-863C-1BB1F163B849}" type="datetimeFigureOut">
              <a:rPr lang="es-MX"/>
              <a:t>22/01/2018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1550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baseline="0"/>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3829175-527E-46A3-863C-1BB1F163B849}" type="datetimeFigureOut">
              <a:rPr lang="es-MX"/>
              <a:t>22/01/2018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12994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2414" y="2514601"/>
            <a:ext cx="9144000" cy="2819400"/>
          </a:xfrm>
        </p:spPr>
        <p:txBody>
          <a:bodyPr anchor="b">
            <a:noAutofit/>
          </a:bodyPr>
          <a:lstStyle>
            <a:lvl1pPr algn="l">
              <a:defRPr sz="6600" b="0" i="0" cap="none" baseline="0"/>
            </a:lvl1pPr>
          </a:lstStyle>
          <a:p>
            <a:r>
              <a:rPr lang="en-US" smtClean="0"/>
              <a:t>Click to edit Master title style</a:t>
            </a:r>
            <a:endParaRPr/>
          </a:p>
        </p:txBody>
      </p:sp>
      <p:sp>
        <p:nvSpPr>
          <p:cNvPr id="3" name="Text Placeholder 2"/>
          <p:cNvSpPr>
            <a:spLocks noGrp="1"/>
          </p:cNvSpPr>
          <p:nvPr>
            <p:ph type="body" idx="1"/>
          </p:nvPr>
        </p:nvSpPr>
        <p:spPr>
          <a:xfrm>
            <a:off x="1522413" y="990600"/>
            <a:ext cx="8229600"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829175-527E-46A3-863C-1BB1F163B849}" type="datetimeFigureOut">
              <a:rPr lang="es-MX"/>
              <a:t>22/01/2018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260699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1522414" y="1828800"/>
            <a:ext cx="4645152"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475412" y="1828800"/>
            <a:ext cx="4648201"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83829175-527E-46A3-863C-1BB1F163B849}" type="datetimeFigureOut">
              <a:rPr lang="es-MX"/>
              <a:t>22/01/2018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257697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4"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4"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478462"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478462"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83829175-527E-46A3-863C-1BB1F163B849}" type="datetimeFigureOut">
              <a:rPr lang="es-MX"/>
              <a:t>22/01/2018</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50123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3829175-527E-46A3-863C-1BB1F163B849}" type="datetimeFigureOut">
              <a:rPr lang="es-MX"/>
              <a:t>22/01/2018</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245570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829175-527E-46A3-863C-1BB1F163B849}" type="datetimeFigureOut">
              <a:rPr lang="es-MX"/>
              <a:t>22/01/2018</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395201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n-US" smtClean="0"/>
              <a:t>Click to edit Master title style</a:t>
            </a:r>
            <a:endParaRPr/>
          </a:p>
        </p:txBody>
      </p:sp>
      <p:sp>
        <p:nvSpPr>
          <p:cNvPr id="3" name="Content Placeholder 2"/>
          <p:cNvSpPr>
            <a:spLocks noGrp="1"/>
          </p:cNvSpPr>
          <p:nvPr>
            <p:ph idx="1"/>
          </p:nvPr>
        </p:nvSpPr>
        <p:spPr>
          <a:xfrm>
            <a:off x="5180012" y="838200"/>
            <a:ext cx="6172201" cy="5181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83829175-527E-46A3-863C-1BB1F163B849}" type="datetimeFigureOut">
              <a:rPr lang="es-MX"/>
              <a:pPr/>
              <a:t>22/01/2018</a:t>
            </a:fld>
            <a:endParaRPr/>
          </a:p>
        </p:txBody>
      </p:sp>
      <p:sp>
        <p:nvSpPr>
          <p:cNvPr id="9" name="Footer Placeholder 8"/>
          <p:cNvSpPr>
            <a:spLocks noGrp="1"/>
          </p:cNvSpPr>
          <p:nvPr>
            <p:ph type="ftr" sz="quarter" idx="11"/>
          </p:nvPr>
        </p:nvSpPr>
        <p:spPr/>
        <p:txBody>
          <a:bodyPr/>
          <a:lstStyle/>
          <a:p>
            <a:endParaRPr/>
          </a:p>
        </p:txBody>
      </p:sp>
      <p:sp>
        <p:nvSpPr>
          <p:cNvPr id="10" name="Slide Number Placeholder 9"/>
          <p:cNvSpPr>
            <a:spLocks noGrp="1"/>
          </p:cNvSpPr>
          <p:nvPr>
            <p:ph type="sldNum" sz="quarter" idx="12"/>
          </p:nvPr>
        </p:nvSpPr>
        <p:spPr/>
        <p:txBody>
          <a:bodyPr/>
          <a:lstStyle/>
          <a:p>
            <a:fld id="{E5137D0E-4A4F-4307-8994-C1891D747D59}" type="slidenum">
              <a:rPr/>
              <a:pPr/>
              <a:t>‹#›</a:t>
            </a:fld>
            <a:endParaRPr/>
          </a:p>
        </p:txBody>
      </p:sp>
    </p:spTree>
    <p:extLst>
      <p:ext uri="{BB962C8B-B14F-4D97-AF65-F5344CB8AC3E}">
        <p14:creationId xmlns:p14="http://schemas.microsoft.com/office/powerpoint/2010/main" val="201828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812" y="458787"/>
            <a:ext cx="6626225" cy="5938837"/>
          </a:xfrm>
          <a:prstGeom prst="rect">
            <a:avLst/>
          </a:prstGeom>
          <a:noFill/>
          <a:ln>
            <a:noFill/>
          </a:ln>
          <a:effectLst>
            <a:outerShdw blurRad="292100" algn="ctr" rotWithShape="0">
              <a:prstClr val="black">
                <a:alpha val="36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n-US" smtClean="0"/>
              <a:t>Click to edit Master title style</a:t>
            </a:r>
            <a:endParaRPr/>
          </a:p>
        </p:txBody>
      </p:sp>
      <p:sp>
        <p:nvSpPr>
          <p:cNvPr id="3" name="Picture Placeholder 2"/>
          <p:cNvSpPr>
            <a:spLocks noGrp="1"/>
          </p:cNvSpPr>
          <p:nvPr>
            <p:ph type="pic" idx="1"/>
          </p:nvPr>
        </p:nvSpPr>
        <p:spPr>
          <a:xfrm>
            <a:off x="5484812" y="836610"/>
            <a:ext cx="5867401" cy="518319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4469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533400"/>
            <a:ext cx="9601200" cy="11430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4" y="1828800"/>
            <a:ext cx="9601200" cy="4191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609012" y="6172200"/>
            <a:ext cx="1320059" cy="273049"/>
          </a:xfrm>
          <a:prstGeom prst="rect">
            <a:avLst/>
          </a:prstGeom>
        </p:spPr>
        <p:txBody>
          <a:bodyPr vert="horz" lIns="91440" tIns="45720" rIns="91440" bIns="45720" rtlCol="0" anchor="ctr"/>
          <a:lstStyle>
            <a:lvl1pPr algn="r">
              <a:defRPr sz="1000">
                <a:solidFill>
                  <a:schemeClr val="tx1"/>
                </a:solidFill>
              </a:defRPr>
            </a:lvl1pPr>
          </a:lstStyle>
          <a:p>
            <a:fld id="{83829175-527E-46A3-863C-1BB1F163B849}" type="datetimeFigureOut">
              <a:rPr lang="es-MX"/>
              <a:pPr/>
              <a:t>22/01/2018</a:t>
            </a:fld>
            <a:endParaRPr/>
          </a:p>
        </p:txBody>
      </p:sp>
      <p:sp>
        <p:nvSpPr>
          <p:cNvPr id="5" name="Footer Placeholder 4"/>
          <p:cNvSpPr>
            <a:spLocks noGrp="1"/>
          </p:cNvSpPr>
          <p:nvPr>
            <p:ph type="ftr" sz="quarter" idx="3"/>
          </p:nvPr>
        </p:nvSpPr>
        <p:spPr>
          <a:xfrm>
            <a:off x="1517950" y="6172200"/>
            <a:ext cx="6862462" cy="273049"/>
          </a:xfrm>
          <a:prstGeom prst="rect">
            <a:avLst/>
          </a:prstGeom>
        </p:spPr>
        <p:txBody>
          <a:bodyPr vert="horz" lIns="91440" tIns="45720" rIns="91440" bIns="45720" rtlCol="0" anchor="ctr"/>
          <a:lstStyle>
            <a:lvl1pPr algn="l">
              <a:defRPr sz="1000">
                <a:solidFill>
                  <a:schemeClr val="tx1"/>
                </a:solidFill>
              </a:defRPr>
            </a:lvl1pPr>
          </a:lstStyle>
          <a:p>
            <a:endParaRPr/>
          </a:p>
        </p:txBody>
      </p:sp>
      <p:sp>
        <p:nvSpPr>
          <p:cNvPr id="6" name="Slide Number Placeholder 5"/>
          <p:cNvSpPr>
            <a:spLocks noGrp="1"/>
          </p:cNvSpPr>
          <p:nvPr>
            <p:ph type="sldNum" sz="quarter" idx="4"/>
          </p:nvPr>
        </p:nvSpPr>
        <p:spPr>
          <a:xfrm>
            <a:off x="10133012" y="6172200"/>
            <a:ext cx="990601" cy="273049"/>
          </a:xfrm>
          <a:prstGeom prst="rect">
            <a:avLst/>
          </a:prstGeom>
        </p:spPr>
        <p:txBody>
          <a:bodyPr vert="horz" lIns="91440" tIns="45720" rIns="91440" bIns="45720" rtlCol="0" anchor="ctr"/>
          <a:lstStyle>
            <a:lvl1pPr algn="r">
              <a:defRPr sz="1000">
                <a:solidFill>
                  <a:schemeClr val="tx1"/>
                </a:solidFill>
              </a:defRPr>
            </a:lvl1pPr>
          </a:lstStyle>
          <a:p>
            <a:fld id="{E5137D0E-4A4F-4307-8994-C1891D747D59}" type="slidenum">
              <a:rPr/>
              <a:pPr/>
              <a:t>‹#›</a:t>
            </a:fld>
            <a:endParaRPr/>
          </a:p>
        </p:txBody>
      </p:sp>
    </p:spTree>
    <p:extLst>
      <p:ext uri="{BB962C8B-B14F-4D97-AF65-F5344CB8AC3E}">
        <p14:creationId xmlns:p14="http://schemas.microsoft.com/office/powerpoint/2010/main" val="1526050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www.motherisk.org/" TargetMode="External"/><Relationship Id="rId3" Type="http://schemas.openxmlformats.org/officeDocument/2006/relationships/hyperlink" Target="http://www.postpartum.net/" TargetMode="External"/><Relationship Id="rId7" Type="http://schemas.openxmlformats.org/officeDocument/2006/relationships/hyperlink" Target="http://www.neonatal.ttuhsc.edu/lact" TargetMode="External"/><Relationship Id="rId2" Type="http://schemas.openxmlformats.org/officeDocument/2006/relationships/hyperlink" Target="http://www.iemmhc.org/" TargetMode="External"/><Relationship Id="rId1" Type="http://schemas.openxmlformats.org/officeDocument/2006/relationships/slideLayout" Target="../slideLayouts/slideLayout2.xml"/><Relationship Id="rId6" Type="http://schemas.openxmlformats.org/officeDocument/2006/relationships/hyperlink" Target="http://www.mothertobaby.org/" TargetMode="External"/><Relationship Id="rId5" Type="http://schemas.openxmlformats.org/officeDocument/2006/relationships/hyperlink" Target="http://www.infantrisk.com/" TargetMode="External"/><Relationship Id="rId4" Type="http://schemas.openxmlformats.org/officeDocument/2006/relationships/hyperlink" Target="http://www.maternalmentalhealthnow.org/" TargetMode="External"/></Relationships>
</file>

<file path=ppt/slides/_rels/slide36.xml.rels><?xml version="1.0" encoding="UTF-8" standalone="yes"?>
<Relationships xmlns="http://schemas.openxmlformats.org/package/2006/relationships"><Relationship Id="rId2" Type="http://schemas.openxmlformats.org/officeDocument/2006/relationships/hyperlink" Target="http://www.corazoncounseling.com/"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U8ZSUzJ0KqU"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2812" y="1295400"/>
            <a:ext cx="6629399" cy="3505200"/>
          </a:xfrm>
        </p:spPr>
        <p:txBody>
          <a:bodyPr/>
          <a:lstStyle/>
          <a:p>
            <a:r>
              <a:rPr lang="en-US" sz="4400" dirty="0" smtClean="0"/>
              <a:t>Recognizing mental and emotional distress during the postpartum period: What can we do as lactation consultants?</a:t>
            </a:r>
            <a:endParaRPr lang="en-US" sz="4400" dirty="0"/>
          </a:p>
        </p:txBody>
      </p:sp>
      <p:sp>
        <p:nvSpPr>
          <p:cNvPr id="3" name="Subtitle 2"/>
          <p:cNvSpPr>
            <a:spLocks noGrp="1"/>
          </p:cNvSpPr>
          <p:nvPr>
            <p:ph type="subTitle" idx="1"/>
          </p:nvPr>
        </p:nvSpPr>
        <p:spPr>
          <a:xfrm>
            <a:off x="912812" y="4953000"/>
            <a:ext cx="8839201" cy="1066800"/>
          </a:xfrm>
        </p:spPr>
        <p:txBody>
          <a:bodyPr/>
          <a:lstStyle/>
          <a:p>
            <a:r>
              <a:rPr lang="en-US" dirty="0" smtClean="0">
                <a:solidFill>
                  <a:schemeClr val="tx1">
                    <a:lumMod val="50000"/>
                  </a:schemeClr>
                </a:solidFill>
              </a:rPr>
              <a:t>Presented by: Emilia Ortega-Jara, LCSW</a:t>
            </a:r>
          </a:p>
          <a:p>
            <a:r>
              <a:rPr lang="en-US" dirty="0" smtClean="0">
                <a:solidFill>
                  <a:schemeClr val="tx1">
                    <a:lumMod val="50000"/>
                  </a:schemeClr>
                </a:solidFill>
              </a:rPr>
              <a:t>Corazon Counseling Service </a:t>
            </a:r>
            <a:endParaRPr lang="en-US" dirty="0">
              <a:solidFill>
                <a:schemeClr val="tx1">
                  <a:lumMod val="5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9876" y="1821873"/>
            <a:ext cx="3724274" cy="3124200"/>
          </a:xfrm>
          <a:prstGeom prst="rect">
            <a:avLst/>
          </a:prstGeom>
        </p:spPr>
      </p:pic>
    </p:spTree>
    <p:extLst>
      <p:ext uri="{BB962C8B-B14F-4D97-AF65-F5344CB8AC3E}">
        <p14:creationId xmlns:p14="http://schemas.microsoft.com/office/powerpoint/2010/main" val="45656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2" y="304800"/>
            <a:ext cx="9906002" cy="1066800"/>
          </a:xfrm>
        </p:spPr>
        <p:txBody>
          <a:bodyPr>
            <a:normAutofit/>
          </a:bodyPr>
          <a:lstStyle/>
          <a:p>
            <a:pPr algn="ctr"/>
            <a:r>
              <a:rPr lang="en-US" dirty="0" smtClean="0"/>
              <a:t>What are the signs and symptoms?</a:t>
            </a:r>
            <a:br>
              <a:rPr lang="en-US" dirty="0" smtClean="0"/>
            </a:br>
            <a:endParaRPr lang="en-US" dirty="0"/>
          </a:p>
        </p:txBody>
      </p:sp>
      <p:sp>
        <p:nvSpPr>
          <p:cNvPr id="3" name="Content Placeholder 2"/>
          <p:cNvSpPr>
            <a:spLocks noGrp="1"/>
          </p:cNvSpPr>
          <p:nvPr>
            <p:ph idx="1"/>
          </p:nvPr>
        </p:nvSpPr>
        <p:spPr>
          <a:xfrm>
            <a:off x="836612" y="1143000"/>
            <a:ext cx="10287002" cy="5257800"/>
          </a:xfrm>
        </p:spPr>
        <p:txBody>
          <a:bodyPr>
            <a:normAutofit/>
          </a:bodyPr>
          <a:lstStyle/>
          <a:p>
            <a:r>
              <a:rPr lang="en-US" sz="2400" dirty="0" smtClean="0"/>
              <a:t>If a mother tells you that she has not slept in 24 hours</a:t>
            </a:r>
          </a:p>
          <a:p>
            <a:r>
              <a:rPr lang="en-US" sz="2400" dirty="0" smtClean="0"/>
              <a:t>If she has no appetite </a:t>
            </a:r>
          </a:p>
          <a:p>
            <a:r>
              <a:rPr lang="en-US" sz="2400" dirty="0" smtClean="0"/>
              <a:t>Not participating in the care for the baby</a:t>
            </a:r>
          </a:p>
          <a:p>
            <a:r>
              <a:rPr lang="en-US" sz="2400" dirty="0" smtClean="0"/>
              <a:t>Afraid to bathe or carry baby</a:t>
            </a:r>
          </a:p>
          <a:p>
            <a:r>
              <a:rPr lang="en-US" sz="2400" dirty="0" smtClean="0"/>
              <a:t>Not interested in seeing friends or family</a:t>
            </a:r>
          </a:p>
          <a:p>
            <a:r>
              <a:rPr lang="en-US" sz="2400" dirty="0" smtClean="0"/>
              <a:t>Persistent, overwhelming and disruptive concern around baby’s well-being</a:t>
            </a:r>
          </a:p>
          <a:p>
            <a:r>
              <a:rPr lang="en-US" sz="2400" dirty="0" smtClean="0"/>
              <a:t>Perception she is not attached/bonding to baby</a:t>
            </a:r>
          </a:p>
          <a:p>
            <a:r>
              <a:rPr lang="en-US" sz="2400" dirty="0" smtClean="0"/>
              <a:t>Belief baby is better off without her</a:t>
            </a:r>
          </a:p>
          <a:p>
            <a:r>
              <a:rPr lang="en-US" sz="2400" dirty="0" smtClean="0"/>
              <a:t>Compulsive repetitive behaviors (cleaning, counting, checking)</a:t>
            </a:r>
          </a:p>
          <a:p>
            <a:endParaRPr lang="en-US" sz="2400" dirty="0"/>
          </a:p>
        </p:txBody>
      </p:sp>
    </p:spTree>
    <p:extLst>
      <p:ext uri="{BB962C8B-B14F-4D97-AF65-F5344CB8AC3E}">
        <p14:creationId xmlns:p14="http://schemas.microsoft.com/office/powerpoint/2010/main" val="1901024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762000"/>
          </a:xfrm>
        </p:spPr>
        <p:txBody>
          <a:bodyPr/>
          <a:lstStyle/>
          <a:p>
            <a:r>
              <a:rPr lang="en-US" dirty="0" smtClean="0"/>
              <a:t>Warning signs continued….</a:t>
            </a:r>
            <a:endParaRPr lang="en-US" dirty="0"/>
          </a:p>
        </p:txBody>
      </p:sp>
      <p:sp>
        <p:nvSpPr>
          <p:cNvPr id="3" name="Content Placeholder 2"/>
          <p:cNvSpPr>
            <a:spLocks noGrp="1"/>
          </p:cNvSpPr>
          <p:nvPr>
            <p:ph idx="1"/>
          </p:nvPr>
        </p:nvSpPr>
        <p:spPr>
          <a:xfrm>
            <a:off x="1522414" y="1447800"/>
            <a:ext cx="9601200" cy="5029200"/>
          </a:xfrm>
        </p:spPr>
        <p:txBody>
          <a:bodyPr>
            <a:normAutofit/>
          </a:bodyPr>
          <a:lstStyle/>
          <a:p>
            <a:r>
              <a:rPr lang="en-US" sz="2400" dirty="0" smtClean="0"/>
              <a:t>Extreme sadness and hopelessness “ I am doomed, this will never get better, I am a failure”</a:t>
            </a:r>
          </a:p>
          <a:p>
            <a:r>
              <a:rPr lang="en-US" sz="2400" dirty="0" smtClean="0"/>
              <a:t>Intrusive/Scary thoughts/ fear “What if I hurt my baby?”</a:t>
            </a:r>
          </a:p>
          <a:p>
            <a:r>
              <a:rPr lang="en-US" sz="2400" dirty="0" smtClean="0"/>
              <a:t>Anger, irritability and Rage, resentment towards baby and partner </a:t>
            </a:r>
          </a:p>
          <a:p>
            <a:r>
              <a:rPr lang="en-US" sz="2400" dirty="0" smtClean="0"/>
              <a:t>Wanting to run away  “I just want to leave”</a:t>
            </a:r>
          </a:p>
          <a:p>
            <a:r>
              <a:rPr lang="en-US" sz="2400" dirty="0" smtClean="0"/>
              <a:t>Feelings of extreme guilt/shame “ I am such a bad mother for having these thoughts and feelings”</a:t>
            </a:r>
          </a:p>
          <a:p>
            <a:r>
              <a:rPr lang="en-US" sz="2400" dirty="0" smtClean="0"/>
              <a:t>Unexplained physical complaints stomach, head and body aches, shakiness</a:t>
            </a:r>
          </a:p>
          <a:p>
            <a:r>
              <a:rPr lang="en-US" sz="2400" dirty="0" smtClean="0"/>
              <a:t>Panic attacks</a:t>
            </a:r>
          </a:p>
          <a:p>
            <a:endParaRPr lang="en-US" sz="2400" dirty="0" smtClean="0"/>
          </a:p>
          <a:p>
            <a:endParaRPr lang="en-US" dirty="0"/>
          </a:p>
        </p:txBody>
      </p:sp>
    </p:spTree>
    <p:extLst>
      <p:ext uri="{BB962C8B-B14F-4D97-AF65-F5344CB8AC3E}">
        <p14:creationId xmlns:p14="http://schemas.microsoft.com/office/powerpoint/2010/main" val="2523553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152400"/>
          </a:xfrm>
        </p:spPr>
        <p:txBody>
          <a:bodyPr>
            <a:normAutofit fontScale="90000"/>
          </a:bodyPr>
          <a:lstStyle/>
          <a:p>
            <a:pPr algn="ctr"/>
            <a:r>
              <a:rPr lang="en-US" dirty="0" smtClean="0"/>
              <a:t>Perinatal Mood and Anxiety Disorders</a:t>
            </a:r>
            <a:endParaRPr lang="en-US" dirty="0"/>
          </a:p>
        </p:txBody>
      </p:sp>
      <p:sp>
        <p:nvSpPr>
          <p:cNvPr id="3" name="Content Placeholder 2"/>
          <p:cNvSpPr>
            <a:spLocks noGrp="1"/>
          </p:cNvSpPr>
          <p:nvPr>
            <p:ph idx="1"/>
          </p:nvPr>
        </p:nvSpPr>
        <p:spPr>
          <a:xfrm>
            <a:off x="150812" y="914400"/>
            <a:ext cx="11430000" cy="5105400"/>
          </a:xfrm>
        </p:spPr>
        <p:txBody>
          <a:bodyPr>
            <a:normAutofit fontScale="92500"/>
          </a:bodyPr>
          <a:lstStyle/>
          <a:p>
            <a:pPr marL="0" indent="0">
              <a:buNone/>
            </a:pPr>
            <a:r>
              <a:rPr lang="en-US" sz="2400" b="1" dirty="0" smtClean="0"/>
              <a:t>1.    Depression</a:t>
            </a:r>
            <a:r>
              <a:rPr lang="en-US" sz="2400" dirty="0" smtClean="0"/>
              <a:t> </a:t>
            </a:r>
            <a:endParaRPr lang="en-US" sz="2400" dirty="0"/>
          </a:p>
          <a:p>
            <a:r>
              <a:rPr lang="en-US" sz="2400" dirty="0" smtClean="0"/>
              <a:t>Most are undetected and under </a:t>
            </a:r>
            <a:r>
              <a:rPr lang="en-US" sz="2400" dirty="0" smtClean="0"/>
              <a:t>treated</a:t>
            </a:r>
          </a:p>
          <a:p>
            <a:r>
              <a:rPr lang="en-US" sz="2400" dirty="0" smtClean="0"/>
              <a:t>Depression comorbid with Anxiety </a:t>
            </a:r>
            <a:endParaRPr lang="en-US" sz="2400" dirty="0" smtClean="0"/>
          </a:p>
          <a:p>
            <a:r>
              <a:rPr lang="en-US" sz="2400" dirty="0" smtClean="0"/>
              <a:t>Very treatable and manageable with appropriate interventions</a:t>
            </a:r>
          </a:p>
          <a:p>
            <a:pPr marL="457200" indent="-457200">
              <a:buAutoNum type="arabicPeriod" startAt="2"/>
            </a:pPr>
            <a:r>
              <a:rPr lang="en-US" sz="2400" b="1" dirty="0" smtClean="0"/>
              <a:t>Bipolar Disorders (</a:t>
            </a:r>
            <a:r>
              <a:rPr lang="en-US" sz="2400" b="1" dirty="0" smtClean="0"/>
              <a:t>I &amp; II)</a:t>
            </a:r>
            <a:endParaRPr lang="en-US" sz="2400" b="1" dirty="0" smtClean="0"/>
          </a:p>
          <a:p>
            <a:r>
              <a:rPr lang="en-US" sz="2400" dirty="0" smtClean="0"/>
              <a:t>Alternating </a:t>
            </a:r>
            <a:r>
              <a:rPr lang="en-US" sz="2400" dirty="0" smtClean="0"/>
              <a:t>periods of depression and elevated mood (mania)</a:t>
            </a:r>
          </a:p>
          <a:p>
            <a:r>
              <a:rPr lang="en-US" sz="2400" dirty="0" smtClean="0"/>
              <a:t>60% of women present initially as depressed and are not </a:t>
            </a:r>
            <a:r>
              <a:rPr lang="en-US" sz="2400" dirty="0" err="1" smtClean="0"/>
              <a:t>tx</a:t>
            </a:r>
            <a:r>
              <a:rPr lang="en-US" sz="2400" dirty="0" smtClean="0"/>
              <a:t> for their condition which makes their mania worse (medication)</a:t>
            </a:r>
          </a:p>
          <a:p>
            <a:r>
              <a:rPr lang="en-US" sz="2400" dirty="0" smtClean="0"/>
              <a:t>50% of women with bipolar are 1</a:t>
            </a:r>
            <a:r>
              <a:rPr lang="en-US" sz="2400" baseline="30000" dirty="0" smtClean="0"/>
              <a:t>st</a:t>
            </a:r>
            <a:r>
              <a:rPr lang="en-US" sz="2400" dirty="0" smtClean="0"/>
              <a:t> diagnosed in the postpartum period</a:t>
            </a:r>
          </a:p>
          <a:p>
            <a:r>
              <a:rPr lang="en-US" sz="2400" dirty="0" smtClean="0"/>
              <a:t>Bipolar Disorder is chronic, high rates of relapse, suicide, psychosocial dysfunction </a:t>
            </a:r>
            <a:endParaRPr lang="en-US" sz="2400" dirty="0" smtClean="0"/>
          </a:p>
        </p:txBody>
      </p:sp>
    </p:spTree>
    <p:extLst>
      <p:ext uri="{BB962C8B-B14F-4D97-AF65-F5344CB8AC3E}">
        <p14:creationId xmlns:p14="http://schemas.microsoft.com/office/powerpoint/2010/main" val="2915754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457200"/>
          </a:xfrm>
        </p:spPr>
        <p:txBody>
          <a:bodyPr>
            <a:normAutofit fontScale="90000"/>
          </a:bodyPr>
          <a:lstStyle/>
          <a:p>
            <a:pPr algn="ctr"/>
            <a:r>
              <a:rPr lang="en-US" dirty="0" smtClean="0"/>
              <a:t>Perinatal Mood and Anxiety Disorders</a:t>
            </a:r>
            <a:endParaRPr lang="en-US" dirty="0"/>
          </a:p>
        </p:txBody>
      </p:sp>
      <p:sp>
        <p:nvSpPr>
          <p:cNvPr id="3" name="Content Placeholder 2"/>
          <p:cNvSpPr>
            <a:spLocks noGrp="1"/>
          </p:cNvSpPr>
          <p:nvPr>
            <p:ph idx="1"/>
          </p:nvPr>
        </p:nvSpPr>
        <p:spPr>
          <a:xfrm>
            <a:off x="455612" y="1295400"/>
            <a:ext cx="10668002" cy="4953000"/>
          </a:xfrm>
        </p:spPr>
        <p:txBody>
          <a:bodyPr/>
          <a:lstStyle/>
          <a:p>
            <a:pPr marL="0" indent="0">
              <a:buNone/>
            </a:pPr>
            <a:r>
              <a:rPr lang="en-US" sz="2400" b="1" dirty="0" smtClean="0"/>
              <a:t> 3. Anxiety/Panic </a:t>
            </a:r>
            <a:r>
              <a:rPr lang="en-US" sz="2400" b="1" dirty="0"/>
              <a:t>Disorder </a:t>
            </a:r>
          </a:p>
          <a:p>
            <a:r>
              <a:rPr lang="en-US" sz="2400" dirty="0"/>
              <a:t>Most common manifestation of PMAD  (restlessness, agitation, irritability, excessive </a:t>
            </a:r>
            <a:r>
              <a:rPr lang="en-US" sz="2400" dirty="0" smtClean="0"/>
              <a:t>worry/fear)</a:t>
            </a:r>
            <a:endParaRPr lang="en-US" sz="2400" dirty="0"/>
          </a:p>
          <a:p>
            <a:r>
              <a:rPr lang="en-US" sz="2400" dirty="0" smtClean="0"/>
              <a:t>Panic @ night </a:t>
            </a:r>
            <a:r>
              <a:rPr lang="en-US" sz="2400" dirty="0"/>
              <a:t>time usually fear of dying, fear of going crazy, fear of losing </a:t>
            </a:r>
            <a:r>
              <a:rPr lang="en-US" sz="2400" dirty="0" smtClean="0"/>
              <a:t>control</a:t>
            </a:r>
            <a:endParaRPr lang="en-US" sz="2400" b="1" dirty="0" smtClean="0"/>
          </a:p>
          <a:p>
            <a:pPr marL="0" indent="0">
              <a:buNone/>
            </a:pPr>
            <a:r>
              <a:rPr lang="en-US" sz="2400" b="1" dirty="0" smtClean="0"/>
              <a:t>4.  Obsessive </a:t>
            </a:r>
            <a:r>
              <a:rPr lang="en-US" sz="2400" b="1" dirty="0"/>
              <a:t>Compulsive Disorder</a:t>
            </a:r>
          </a:p>
          <a:p>
            <a:r>
              <a:rPr lang="en-US" sz="2400" dirty="0"/>
              <a:t>Often occurs along with depression (women ashamed of sharing)</a:t>
            </a:r>
          </a:p>
          <a:p>
            <a:r>
              <a:rPr lang="en-US" sz="2400" dirty="0"/>
              <a:t>Intrusive, repetitive thoughts- usually of harm coming to </a:t>
            </a:r>
            <a:r>
              <a:rPr lang="en-US" sz="2400" dirty="0" smtClean="0"/>
              <a:t>baby</a:t>
            </a:r>
          </a:p>
          <a:p>
            <a:r>
              <a:rPr lang="en-US" sz="2400" dirty="0" smtClean="0"/>
              <a:t>Compulsive behaviors such as cleaning, counting, praying </a:t>
            </a:r>
            <a:endParaRPr lang="en-US" sz="2400" dirty="0"/>
          </a:p>
          <a:p>
            <a:pPr marL="0" indent="0">
              <a:buNone/>
            </a:pPr>
            <a:endParaRPr lang="en-US" dirty="0"/>
          </a:p>
        </p:txBody>
      </p:sp>
    </p:spTree>
    <p:extLst>
      <p:ext uri="{BB962C8B-B14F-4D97-AF65-F5344CB8AC3E}">
        <p14:creationId xmlns:p14="http://schemas.microsoft.com/office/powerpoint/2010/main" val="671496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228600"/>
            <a:ext cx="9601200" cy="609600"/>
          </a:xfrm>
        </p:spPr>
        <p:txBody>
          <a:bodyPr>
            <a:normAutofit/>
          </a:bodyPr>
          <a:lstStyle/>
          <a:p>
            <a:pPr algn="ctr"/>
            <a:r>
              <a:rPr lang="en-US" dirty="0" smtClean="0"/>
              <a:t>Important difference between OCD and Psychosis</a:t>
            </a:r>
            <a:endParaRPr lang="en-US" dirty="0"/>
          </a:p>
        </p:txBody>
      </p:sp>
      <p:sp>
        <p:nvSpPr>
          <p:cNvPr id="8" name="Content Placeholder 7"/>
          <p:cNvSpPr>
            <a:spLocks noGrp="1"/>
          </p:cNvSpPr>
          <p:nvPr>
            <p:ph idx="1"/>
          </p:nvPr>
        </p:nvSpPr>
        <p:spPr>
          <a:xfrm>
            <a:off x="912812" y="1143000"/>
            <a:ext cx="10972800" cy="5867400"/>
          </a:xfrm>
        </p:spPr>
        <p:txBody>
          <a:bodyPr>
            <a:noAutofit/>
          </a:bodyPr>
          <a:lstStyle/>
          <a:p>
            <a:r>
              <a:rPr lang="en-US" sz="2400" dirty="0" smtClean="0"/>
              <a:t>Hypervigilance/ tremendous guilt and shame/ moms aware of thoughts</a:t>
            </a:r>
          </a:p>
          <a:p>
            <a:r>
              <a:rPr lang="en-US" sz="2400" dirty="0" smtClean="0"/>
              <a:t>Mother has no delusions or hallucinations related to harming baby</a:t>
            </a:r>
          </a:p>
          <a:p>
            <a:pPr marL="0" indent="0">
              <a:buNone/>
            </a:pPr>
            <a:r>
              <a:rPr lang="en-US" sz="2400" b="1" dirty="0" smtClean="0"/>
              <a:t>5</a:t>
            </a:r>
            <a:r>
              <a:rPr lang="en-US" sz="2400" b="1" u="sng" dirty="0" smtClean="0"/>
              <a:t>. Postpartum </a:t>
            </a:r>
            <a:r>
              <a:rPr lang="en-US" sz="2400" b="1" u="sng" dirty="0" smtClean="0"/>
              <a:t>Psychosis</a:t>
            </a:r>
            <a:r>
              <a:rPr lang="en-US" sz="2400" b="1" dirty="0" smtClean="0"/>
              <a:t>  1 in 1,000 cases </a:t>
            </a:r>
            <a:endParaRPr lang="en-US" sz="2400" b="1" u="sng" dirty="0" smtClean="0"/>
          </a:p>
          <a:p>
            <a:r>
              <a:rPr lang="en-US" sz="2400" dirty="0" smtClean="0"/>
              <a:t>The most serious of all PMADS requires immediate attention and intervention</a:t>
            </a:r>
            <a:endParaRPr lang="en-US" sz="2400" dirty="0" smtClean="0"/>
          </a:p>
          <a:p>
            <a:r>
              <a:rPr lang="en-US" sz="2400" dirty="0" smtClean="0"/>
              <a:t>Severe mood swings- alternating mania and depression</a:t>
            </a:r>
          </a:p>
          <a:p>
            <a:r>
              <a:rPr lang="en-US" sz="2400" dirty="0" smtClean="0"/>
              <a:t>Confusion, disorientation, insomnia, delusions and hallucinations</a:t>
            </a:r>
          </a:p>
          <a:p>
            <a:pPr marL="0" indent="0">
              <a:buNone/>
            </a:pPr>
            <a:r>
              <a:rPr lang="en-US" sz="2400" dirty="0" smtClean="0"/>
              <a:t>- Baby is possessed by demon/ seeing someone else's face instead of baby face</a:t>
            </a:r>
          </a:p>
          <a:p>
            <a:r>
              <a:rPr lang="en-US" sz="2400" dirty="0" smtClean="0"/>
              <a:t>Mother loses touch with reality, thoughts of suicide or homicide</a:t>
            </a:r>
          </a:p>
          <a:p>
            <a:r>
              <a:rPr lang="en-US" sz="2400" dirty="0" smtClean="0"/>
              <a:t>Women do not recognize thoughts/behaviors are unhealthy </a:t>
            </a:r>
            <a:endParaRPr lang="en-US" sz="2400" dirty="0"/>
          </a:p>
        </p:txBody>
      </p:sp>
    </p:spTree>
    <p:extLst>
      <p:ext uri="{BB962C8B-B14F-4D97-AF65-F5344CB8AC3E}">
        <p14:creationId xmlns:p14="http://schemas.microsoft.com/office/powerpoint/2010/main" val="1947459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304800"/>
          </a:xfrm>
        </p:spPr>
        <p:txBody>
          <a:bodyPr>
            <a:normAutofit fontScale="90000"/>
          </a:bodyPr>
          <a:lstStyle/>
          <a:p>
            <a:r>
              <a:rPr lang="en-US" dirty="0" smtClean="0"/>
              <a:t>Birth Trauma </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74914" y="838200"/>
            <a:ext cx="7696200" cy="6019800"/>
          </a:xfrm>
        </p:spPr>
      </p:pic>
    </p:spTree>
    <p:extLst>
      <p:ext uri="{BB962C8B-B14F-4D97-AF65-F5344CB8AC3E}">
        <p14:creationId xmlns:p14="http://schemas.microsoft.com/office/powerpoint/2010/main" val="2131759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does it happen? </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93801878"/>
              </p:ext>
            </p:extLst>
          </p:nvPr>
        </p:nvGraphicFramePr>
        <p:xfrm>
          <a:off x="1522413" y="1828800"/>
          <a:ext cx="96012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8164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762000"/>
          </a:xfrm>
        </p:spPr>
        <p:txBody>
          <a:bodyPr/>
          <a:lstStyle/>
          <a:p>
            <a:pPr algn="ctr"/>
            <a:r>
              <a:rPr lang="en-US" dirty="0" smtClean="0"/>
              <a:t>Entering Motherhood</a:t>
            </a:r>
            <a:endParaRPr lang="en-US" dirty="0"/>
          </a:p>
        </p:txBody>
      </p:sp>
      <p:sp>
        <p:nvSpPr>
          <p:cNvPr id="3" name="Content Placeholder 2"/>
          <p:cNvSpPr>
            <a:spLocks noGrp="1"/>
          </p:cNvSpPr>
          <p:nvPr>
            <p:ph idx="1"/>
          </p:nvPr>
        </p:nvSpPr>
        <p:spPr>
          <a:xfrm>
            <a:off x="760412" y="1828800"/>
            <a:ext cx="7239000" cy="4191000"/>
          </a:xfrm>
        </p:spPr>
        <p:txBody>
          <a:bodyPr>
            <a:normAutofit/>
          </a:bodyPr>
          <a:lstStyle/>
          <a:p>
            <a:pPr marL="0" indent="0">
              <a:buNone/>
            </a:pPr>
            <a:r>
              <a:rPr lang="en-US" sz="2400" b="1" dirty="0"/>
              <a:t>Myths of motherhood</a:t>
            </a:r>
            <a:r>
              <a:rPr lang="en-US" sz="2400" dirty="0"/>
              <a:t>/</a:t>
            </a:r>
            <a:r>
              <a:rPr lang="en-US" sz="2400" b="1" dirty="0"/>
              <a:t>Super woman syndrome </a:t>
            </a:r>
            <a:endParaRPr lang="en-US" sz="2400" dirty="0" smtClean="0"/>
          </a:p>
          <a:p>
            <a:r>
              <a:rPr lang="en-US" sz="2400" dirty="0" smtClean="0"/>
              <a:t>Perfectionism</a:t>
            </a:r>
            <a:endParaRPr lang="en-US" sz="2400" dirty="0" smtClean="0"/>
          </a:p>
          <a:p>
            <a:r>
              <a:rPr lang="en-US" sz="2400" dirty="0" smtClean="0"/>
              <a:t>Dreams/expectations </a:t>
            </a:r>
          </a:p>
          <a:p>
            <a:r>
              <a:rPr lang="en-US" sz="2400" dirty="0" smtClean="0"/>
              <a:t>Family/cultural </a:t>
            </a:r>
            <a:r>
              <a:rPr lang="en-US" sz="2400" dirty="0" smtClean="0"/>
              <a:t>expectations </a:t>
            </a:r>
          </a:p>
          <a:p>
            <a:r>
              <a:rPr lang="en-US" sz="2400" dirty="0" smtClean="0"/>
              <a:t>Media images/stories </a:t>
            </a:r>
          </a:p>
          <a:p>
            <a:r>
              <a:rPr lang="en-US" sz="2400" dirty="0" smtClean="0"/>
              <a:t>Pure happiness and joy </a:t>
            </a:r>
          </a:p>
          <a:p>
            <a:r>
              <a:rPr lang="en-US" sz="2400" dirty="0" smtClean="0"/>
              <a:t>Labor orgasmic experience/Motherhood is beautiful…. always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2212" y="2514600"/>
            <a:ext cx="3810000" cy="2819400"/>
          </a:xfrm>
          <a:prstGeom prst="rect">
            <a:avLst/>
          </a:prstGeom>
        </p:spPr>
      </p:pic>
    </p:spTree>
    <p:extLst>
      <p:ext uri="{BB962C8B-B14F-4D97-AF65-F5344CB8AC3E}">
        <p14:creationId xmlns:p14="http://schemas.microsoft.com/office/powerpoint/2010/main" val="1785026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Reality of Motherhood </a:t>
            </a:r>
            <a:endParaRPr lang="en-US"/>
          </a:p>
        </p:txBody>
      </p:sp>
      <p:sp>
        <p:nvSpPr>
          <p:cNvPr id="3" name="Content Placeholder 2"/>
          <p:cNvSpPr>
            <a:spLocks noGrp="1"/>
          </p:cNvSpPr>
          <p:nvPr>
            <p:ph idx="1"/>
          </p:nvPr>
        </p:nvSpPr>
        <p:spPr>
          <a:xfrm>
            <a:off x="1522414" y="1828800"/>
            <a:ext cx="4952998" cy="4191000"/>
          </a:xfrm>
        </p:spPr>
        <p:txBody>
          <a:bodyPr>
            <a:normAutofit/>
          </a:bodyPr>
          <a:lstStyle/>
          <a:p>
            <a:r>
              <a:rPr lang="en-US" sz="2400" smtClean="0"/>
              <a:t>Physiological, psychological and social changes are inevitable </a:t>
            </a:r>
          </a:p>
          <a:p>
            <a:r>
              <a:rPr lang="en-US" sz="2400" smtClean="0"/>
              <a:t>Hormonal, fatigue, physical healing from labor and delivery </a:t>
            </a:r>
          </a:p>
          <a:p>
            <a:r>
              <a:rPr lang="en-US" sz="2400" smtClean="0"/>
              <a:t>Feelings of loss: identity, control, body image, self esteem, financial, freedom, relationships, career opportunities </a:t>
            </a:r>
          </a:p>
          <a:p>
            <a:r>
              <a:rPr lang="en-US" sz="2400" smtClean="0"/>
              <a:t>Relationship difficulties with partner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2612" y="2133600"/>
            <a:ext cx="4695825" cy="3190875"/>
          </a:xfrm>
          <a:prstGeom prst="rect">
            <a:avLst/>
          </a:prstGeom>
        </p:spPr>
      </p:pic>
    </p:spTree>
    <p:extLst>
      <p:ext uri="{BB962C8B-B14F-4D97-AF65-F5344CB8AC3E}">
        <p14:creationId xmlns:p14="http://schemas.microsoft.com/office/powerpoint/2010/main" val="2333180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Who is at risk?</a:t>
            </a:r>
            <a:endParaRPr lang="en-US" dirty="0"/>
          </a:p>
        </p:txBody>
      </p:sp>
      <p:sp>
        <p:nvSpPr>
          <p:cNvPr id="3" name="Content Placeholder 2"/>
          <p:cNvSpPr>
            <a:spLocks noGrp="1"/>
          </p:cNvSpPr>
          <p:nvPr>
            <p:ph idx="1"/>
          </p:nvPr>
        </p:nvSpPr>
        <p:spPr/>
        <p:txBody>
          <a:bodyPr/>
          <a:lstStyle/>
          <a:p>
            <a:r>
              <a:rPr lang="en-US" sz="2400" dirty="0" smtClean="0"/>
              <a:t>History </a:t>
            </a:r>
            <a:r>
              <a:rPr lang="en-US" sz="2400" dirty="0" smtClean="0"/>
              <a:t>of depression/anxiety/bipolar (family)</a:t>
            </a:r>
          </a:p>
          <a:p>
            <a:r>
              <a:rPr lang="en-US" sz="2400" dirty="0" smtClean="0"/>
              <a:t>Significant mood reactions to hormonal changes (puberty, PMS, birth control, pregnancy loss)</a:t>
            </a:r>
          </a:p>
          <a:p>
            <a:r>
              <a:rPr lang="en-US" sz="2400" dirty="0" smtClean="0"/>
              <a:t>Endocrine Dysfunction (thyroid, diabetes)</a:t>
            </a:r>
          </a:p>
          <a:p>
            <a:r>
              <a:rPr lang="en-US" sz="2400" dirty="0" smtClean="0"/>
              <a:t>Social Factors- inadequate social </a:t>
            </a:r>
            <a:r>
              <a:rPr lang="en-US" sz="2400" dirty="0" smtClean="0"/>
              <a:t>supports, women of color, low SES</a:t>
            </a:r>
            <a:endParaRPr lang="en-US" sz="2400" dirty="0" smtClean="0"/>
          </a:p>
          <a:p>
            <a:pPr marL="0" indent="0">
              <a:buNone/>
            </a:pPr>
            <a:endParaRPr lang="en-US" dirty="0" smtClean="0"/>
          </a:p>
          <a:p>
            <a:endParaRPr lang="en-US" dirty="0" smtClean="0"/>
          </a:p>
          <a:p>
            <a:endParaRPr lang="en-US" dirty="0" smtClean="0"/>
          </a:p>
        </p:txBody>
      </p:sp>
    </p:spTree>
    <p:extLst>
      <p:ext uri="{BB962C8B-B14F-4D97-AF65-F5344CB8AC3E}">
        <p14:creationId xmlns:p14="http://schemas.microsoft.com/office/powerpoint/2010/main" val="390977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533400"/>
            <a:ext cx="10287002" cy="914400"/>
          </a:xfrm>
        </p:spPr>
        <p:txBody>
          <a:bodyPr/>
          <a:lstStyle/>
          <a:p>
            <a:r>
              <a:rPr lang="en-US" dirty="0" smtClean="0"/>
              <a:t>Personal and </a:t>
            </a:r>
            <a:r>
              <a:rPr lang="en-US" dirty="0" smtClean="0"/>
              <a:t>Professional </a:t>
            </a:r>
            <a:r>
              <a:rPr lang="en-US" dirty="0"/>
              <a:t>E</a:t>
            </a:r>
            <a:r>
              <a:rPr lang="en-US" dirty="0" smtClean="0"/>
              <a:t>xperience </a:t>
            </a:r>
            <a:endParaRPr lang="en-US" dirty="0"/>
          </a:p>
        </p:txBody>
      </p:sp>
      <p:sp>
        <p:nvSpPr>
          <p:cNvPr id="3" name="Content Placeholder 2"/>
          <p:cNvSpPr>
            <a:spLocks noGrp="1"/>
          </p:cNvSpPr>
          <p:nvPr>
            <p:ph idx="1"/>
          </p:nvPr>
        </p:nvSpPr>
        <p:spPr>
          <a:xfrm>
            <a:off x="836612" y="1828800"/>
            <a:ext cx="10820400" cy="4191000"/>
          </a:xfrm>
        </p:spPr>
        <p:txBody>
          <a:bodyPr>
            <a:normAutofit/>
          </a:bodyPr>
          <a:lstStyle/>
          <a:p>
            <a:r>
              <a:rPr lang="en-US" sz="2400" dirty="0" smtClean="0"/>
              <a:t>Personal </a:t>
            </a:r>
            <a:r>
              <a:rPr lang="en-US" sz="2400" dirty="0" smtClean="0"/>
              <a:t>Journey though motherhood </a:t>
            </a:r>
            <a:endParaRPr lang="en-US" sz="2400" dirty="0" smtClean="0"/>
          </a:p>
          <a:p>
            <a:r>
              <a:rPr lang="en-US" sz="2400" dirty="0" smtClean="0"/>
              <a:t>Psychotherapist in Private practice- specializing in maternal mental health</a:t>
            </a:r>
          </a:p>
          <a:p>
            <a:r>
              <a:rPr lang="en-US" sz="2400" dirty="0" smtClean="0"/>
              <a:t>Postpartum Support International Coordinator for Riverside County </a:t>
            </a:r>
          </a:p>
          <a:p>
            <a:r>
              <a:rPr lang="en-US" sz="2400" dirty="0" smtClean="0"/>
              <a:t>Member of the Inland Empire Maternal Mental Health Collaborative/chair of the disparities and diversity subcommittee </a:t>
            </a:r>
          </a:p>
          <a:p>
            <a:r>
              <a:rPr lang="en-US" sz="2400" dirty="0" smtClean="0"/>
              <a:t>Cultural arts practitioner Aztec Dancer/ Traditional Mexican </a:t>
            </a:r>
            <a:r>
              <a:rPr lang="en-US" sz="2400" dirty="0" smtClean="0"/>
              <a:t>Medicine</a:t>
            </a:r>
            <a:endParaRPr lang="en-US" sz="2400" dirty="0" smtClean="0"/>
          </a:p>
        </p:txBody>
      </p:sp>
    </p:spTree>
    <p:extLst>
      <p:ext uri="{BB962C8B-B14F-4D97-AF65-F5344CB8AC3E}">
        <p14:creationId xmlns:p14="http://schemas.microsoft.com/office/powerpoint/2010/main" val="2609901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685800"/>
          </a:xfrm>
        </p:spPr>
        <p:txBody>
          <a:bodyPr/>
          <a:lstStyle/>
          <a:p>
            <a:pPr algn="ctr"/>
            <a:r>
              <a:rPr lang="en-US" dirty="0" smtClean="0"/>
              <a:t>Exacerbating factors</a:t>
            </a:r>
            <a:endParaRPr lang="en-US" dirty="0"/>
          </a:p>
        </p:txBody>
      </p:sp>
      <p:sp>
        <p:nvSpPr>
          <p:cNvPr id="3" name="Content Placeholder 2"/>
          <p:cNvSpPr>
            <a:spLocks noGrp="1"/>
          </p:cNvSpPr>
          <p:nvPr>
            <p:ph idx="1"/>
          </p:nvPr>
        </p:nvSpPr>
        <p:spPr>
          <a:xfrm>
            <a:off x="1522414" y="1371600"/>
            <a:ext cx="9601200" cy="5029200"/>
          </a:xfrm>
        </p:spPr>
        <p:txBody>
          <a:bodyPr>
            <a:normAutofit lnSpcReduction="10000"/>
          </a:bodyPr>
          <a:lstStyle/>
          <a:p>
            <a:r>
              <a:rPr lang="en-US" sz="2400" dirty="0" smtClean="0"/>
              <a:t>Complications in pregnancy and or birth</a:t>
            </a:r>
          </a:p>
          <a:p>
            <a:r>
              <a:rPr lang="en-US" sz="2400" dirty="0" smtClean="0"/>
              <a:t>Traumatic birth experience </a:t>
            </a:r>
            <a:endParaRPr lang="en-US" sz="2400" dirty="0"/>
          </a:p>
          <a:p>
            <a:r>
              <a:rPr lang="en-US" sz="2400" dirty="0"/>
              <a:t>Difficulty breastfeeding </a:t>
            </a:r>
          </a:p>
          <a:p>
            <a:r>
              <a:rPr lang="en-US" sz="2400" dirty="0"/>
              <a:t>High risk pregnancy/infertility </a:t>
            </a:r>
            <a:r>
              <a:rPr lang="en-US" sz="2400" dirty="0" smtClean="0"/>
              <a:t>problems</a:t>
            </a:r>
          </a:p>
          <a:p>
            <a:r>
              <a:rPr lang="en-US" sz="2400" dirty="0" smtClean="0"/>
              <a:t>NICU baby</a:t>
            </a:r>
          </a:p>
          <a:p>
            <a:r>
              <a:rPr lang="en-US" sz="2400" dirty="0" smtClean="0"/>
              <a:t>Losses-miscarriage, neonatal death, stillborn</a:t>
            </a:r>
          </a:p>
          <a:p>
            <a:r>
              <a:rPr lang="en-US" sz="2400" smtClean="0"/>
              <a:t>History </a:t>
            </a:r>
            <a:r>
              <a:rPr lang="en-US" sz="2400" dirty="0" smtClean="0"/>
              <a:t>of childhood sexual abuse</a:t>
            </a:r>
          </a:p>
          <a:p>
            <a:r>
              <a:rPr lang="en-US" sz="2400" smtClean="0"/>
              <a:t>Mother/daughter issues </a:t>
            </a:r>
            <a:endParaRPr lang="en-US" sz="2400" dirty="0" smtClean="0"/>
          </a:p>
          <a:p>
            <a:r>
              <a:rPr lang="en-US" sz="2400" dirty="0" smtClean="0"/>
              <a:t>Superwoman Syndrome (perfectionist, high expectations, type A personality)</a:t>
            </a:r>
          </a:p>
          <a:p>
            <a:endParaRPr lang="en-US" sz="2400" dirty="0"/>
          </a:p>
          <a:p>
            <a:endParaRPr lang="en-US" dirty="0"/>
          </a:p>
        </p:txBody>
      </p:sp>
    </p:spTree>
    <p:extLst>
      <p:ext uri="{BB962C8B-B14F-4D97-AF65-F5344CB8AC3E}">
        <p14:creationId xmlns:p14="http://schemas.microsoft.com/office/powerpoint/2010/main" val="336467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keeping women from seeking help?</a:t>
            </a:r>
            <a:endParaRPr lang="en-US" dirty="0"/>
          </a:p>
        </p:txBody>
      </p:sp>
      <p:sp>
        <p:nvSpPr>
          <p:cNvPr id="3" name="Content Placeholder 2"/>
          <p:cNvSpPr>
            <a:spLocks noGrp="1"/>
          </p:cNvSpPr>
          <p:nvPr>
            <p:ph idx="1"/>
          </p:nvPr>
        </p:nvSpPr>
        <p:spPr>
          <a:xfrm>
            <a:off x="1522414" y="1828800"/>
            <a:ext cx="7162798" cy="4191000"/>
          </a:xfrm>
        </p:spPr>
        <p:txBody>
          <a:bodyPr>
            <a:normAutofit/>
          </a:bodyPr>
          <a:lstStyle/>
          <a:p>
            <a:r>
              <a:rPr lang="en-US" sz="2400" dirty="0" smtClean="0"/>
              <a:t>Stigma/shame </a:t>
            </a:r>
          </a:p>
          <a:p>
            <a:r>
              <a:rPr lang="en-US" sz="2400" dirty="0" smtClean="0"/>
              <a:t>Societal/cultural pressures</a:t>
            </a:r>
          </a:p>
          <a:p>
            <a:r>
              <a:rPr lang="en-US" sz="2400" smtClean="0"/>
              <a:t>Lack </a:t>
            </a:r>
            <a:r>
              <a:rPr lang="en-US" sz="2400" dirty="0" smtClean="0"/>
              <a:t>of awareness, education, and support </a:t>
            </a:r>
          </a:p>
          <a:p>
            <a:r>
              <a:rPr lang="en-US" sz="2400" dirty="0" smtClean="0"/>
              <a:t>Fear their children might be taken away </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5612" y="1828800"/>
            <a:ext cx="3429000" cy="2438400"/>
          </a:xfrm>
          <a:prstGeom prst="rect">
            <a:avLst/>
          </a:prstGeom>
        </p:spPr>
      </p:pic>
    </p:spTree>
    <p:extLst>
      <p:ext uri="{BB962C8B-B14F-4D97-AF65-F5344CB8AC3E}">
        <p14:creationId xmlns:p14="http://schemas.microsoft.com/office/powerpoint/2010/main" val="2536589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76200"/>
            <a:ext cx="9601200" cy="1066800"/>
          </a:xfrm>
        </p:spPr>
        <p:txBody>
          <a:bodyPr>
            <a:normAutofit/>
          </a:bodyPr>
          <a:lstStyle/>
          <a:p>
            <a:pPr algn="ctr"/>
            <a:r>
              <a:rPr lang="en-US" dirty="0" smtClean="0"/>
              <a:t>Perinatal Mood/Anxiety Disorders and Breastfeeding </a:t>
            </a:r>
            <a:endParaRPr lang="en-US" dirty="0"/>
          </a:p>
        </p:txBody>
      </p:sp>
      <p:sp>
        <p:nvSpPr>
          <p:cNvPr id="3" name="Content Placeholder 2"/>
          <p:cNvSpPr>
            <a:spLocks noGrp="1"/>
          </p:cNvSpPr>
          <p:nvPr>
            <p:ph idx="1"/>
          </p:nvPr>
        </p:nvSpPr>
        <p:spPr>
          <a:xfrm>
            <a:off x="531812" y="1295400"/>
            <a:ext cx="7315200" cy="5562600"/>
          </a:xfrm>
        </p:spPr>
        <p:txBody>
          <a:bodyPr>
            <a:noAutofit/>
          </a:bodyPr>
          <a:lstStyle/>
          <a:p>
            <a:pPr marL="0" indent="0">
              <a:buNone/>
            </a:pPr>
            <a:r>
              <a:rPr lang="en-US" sz="2400" i="1" dirty="0" smtClean="0"/>
              <a:t>Women should make an informed decision </a:t>
            </a:r>
            <a:r>
              <a:rPr lang="en-US" sz="2400" i="1" dirty="0" smtClean="0"/>
              <a:t>regarding their breastfeeding options </a:t>
            </a:r>
            <a:endParaRPr lang="en-US" sz="2400" i="1" dirty="0" smtClean="0"/>
          </a:p>
          <a:p>
            <a:r>
              <a:rPr lang="en-US" sz="2400" dirty="0" smtClean="0"/>
              <a:t>Expose baby to medication through breast milk</a:t>
            </a:r>
          </a:p>
          <a:p>
            <a:r>
              <a:rPr lang="en-US" sz="2400" dirty="0" smtClean="0"/>
              <a:t>Expose baby to adverse effects of untreated depression/anxiety in the mother</a:t>
            </a:r>
          </a:p>
          <a:p>
            <a:r>
              <a:rPr lang="en-US" sz="2400" dirty="0" smtClean="0"/>
              <a:t>Take medications and wean from breastfeeding the baby</a:t>
            </a:r>
          </a:p>
          <a:p>
            <a:r>
              <a:rPr lang="en-US" sz="2400" dirty="0" smtClean="0"/>
              <a:t>PMADS may worsen with weaning </a:t>
            </a:r>
          </a:p>
          <a:p>
            <a:r>
              <a:rPr lang="en-US" sz="2400" dirty="0" smtClean="0"/>
              <a:t>There are several medications for PMADS that are safe to use while breastfeeding</a:t>
            </a:r>
          </a:p>
          <a:p>
            <a:pPr marL="0" indent="0">
              <a:buNone/>
            </a:pP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0412" y="1905000"/>
            <a:ext cx="3209925" cy="3276600"/>
          </a:xfrm>
          <a:prstGeom prst="rect">
            <a:avLst/>
          </a:prstGeom>
        </p:spPr>
      </p:pic>
    </p:spTree>
    <p:extLst>
      <p:ext uri="{BB962C8B-B14F-4D97-AF65-F5344CB8AC3E}">
        <p14:creationId xmlns:p14="http://schemas.microsoft.com/office/powerpoint/2010/main" val="1955635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533400"/>
            <a:ext cx="9829802" cy="533400"/>
          </a:xfrm>
        </p:spPr>
        <p:txBody>
          <a:bodyPr/>
          <a:lstStyle/>
          <a:p>
            <a:r>
              <a:rPr lang="en-US" dirty="0" smtClean="0"/>
              <a:t>Breastfeeding and Perinatal </a:t>
            </a:r>
            <a:r>
              <a:rPr lang="en-US" smtClean="0"/>
              <a:t>Mood/Anxiety Disorders</a:t>
            </a:r>
            <a:endParaRPr lang="en-US" dirty="0"/>
          </a:p>
        </p:txBody>
      </p:sp>
      <p:sp>
        <p:nvSpPr>
          <p:cNvPr id="3" name="Content Placeholder 2"/>
          <p:cNvSpPr>
            <a:spLocks noGrp="1"/>
          </p:cNvSpPr>
          <p:nvPr>
            <p:ph idx="1"/>
          </p:nvPr>
        </p:nvSpPr>
        <p:spPr>
          <a:xfrm>
            <a:off x="608012" y="1676400"/>
            <a:ext cx="6934200" cy="4572000"/>
          </a:xfrm>
        </p:spPr>
        <p:txBody>
          <a:bodyPr>
            <a:normAutofit/>
          </a:bodyPr>
          <a:lstStyle/>
          <a:p>
            <a:r>
              <a:rPr lang="en-US" sz="2400" dirty="0" smtClean="0"/>
              <a:t>It may be the only thing she feels good about</a:t>
            </a:r>
          </a:p>
          <a:p>
            <a:r>
              <a:rPr lang="en-US" sz="2400" dirty="0" smtClean="0"/>
              <a:t>One should be sensitive and nonjudgmental with her decision to wean or continue breastfeeding </a:t>
            </a:r>
          </a:p>
          <a:p>
            <a:r>
              <a:rPr lang="en-US" sz="2400" dirty="0" smtClean="0"/>
              <a:t>Providing support, info, and encouragement to nurse is half of clinicians responsibility </a:t>
            </a:r>
          </a:p>
          <a:p>
            <a:r>
              <a:rPr lang="en-US" sz="2400" dirty="0" smtClean="0"/>
              <a:t>“Letting women know that they have the right to choose not to breast-feed without guilt </a:t>
            </a:r>
            <a:r>
              <a:rPr lang="en-US" sz="2400" smtClean="0"/>
              <a:t>or judgment </a:t>
            </a:r>
            <a:r>
              <a:rPr lang="en-US" sz="2400" dirty="0" smtClean="0"/>
              <a:t>is the other equally </a:t>
            </a:r>
            <a:r>
              <a:rPr lang="en-US" sz="2400" smtClean="0"/>
              <a:t>important half”</a:t>
            </a:r>
          </a:p>
          <a:p>
            <a:pPr marL="0" indent="0">
              <a:buNone/>
            </a:pPr>
            <a:r>
              <a:rPr lang="en-US" sz="1800" smtClean="0"/>
              <a:t>-Beck </a:t>
            </a:r>
            <a:r>
              <a:rPr lang="en-US" sz="1800" dirty="0" smtClean="0"/>
              <a:t>CT, Wilson, S. Nursing Research, July-August 2008</a:t>
            </a:r>
            <a:endParaRPr lang="en-US"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9810" y="1828800"/>
            <a:ext cx="3209925" cy="4267200"/>
          </a:xfrm>
          <a:prstGeom prst="rect">
            <a:avLst/>
          </a:prstGeom>
        </p:spPr>
      </p:pic>
    </p:spTree>
    <p:extLst>
      <p:ext uri="{BB962C8B-B14F-4D97-AF65-F5344CB8AC3E}">
        <p14:creationId xmlns:p14="http://schemas.microsoft.com/office/powerpoint/2010/main" val="2739960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381000"/>
          </a:xfrm>
        </p:spPr>
        <p:txBody>
          <a:bodyPr>
            <a:normAutofit fontScale="90000"/>
          </a:bodyPr>
          <a:lstStyle/>
          <a:p>
            <a:pPr algn="ctr"/>
            <a:r>
              <a:rPr lang="en-US" smtClean="0"/>
              <a:t>What does research say about PMADS and Breastfeeding </a:t>
            </a:r>
            <a:endParaRPr lang="en-US"/>
          </a:p>
        </p:txBody>
      </p:sp>
      <p:sp>
        <p:nvSpPr>
          <p:cNvPr id="3" name="Content Placeholder 2"/>
          <p:cNvSpPr>
            <a:spLocks noGrp="1"/>
          </p:cNvSpPr>
          <p:nvPr>
            <p:ph idx="1"/>
          </p:nvPr>
        </p:nvSpPr>
        <p:spPr>
          <a:xfrm>
            <a:off x="455612" y="1219200"/>
            <a:ext cx="11430000" cy="5257800"/>
          </a:xfrm>
        </p:spPr>
        <p:txBody>
          <a:bodyPr>
            <a:normAutofit fontScale="70000" lnSpcReduction="20000"/>
          </a:bodyPr>
          <a:lstStyle/>
          <a:p>
            <a:pPr marL="0" indent="0" algn="ctr">
              <a:buNone/>
            </a:pPr>
            <a:r>
              <a:rPr lang="en-US" sz="3400" dirty="0" smtClean="0"/>
              <a:t>Numerous studies on the topic have come to contrasting conclusions: There are complex physiological, psychological, and sociocultural mechanisms at play.</a:t>
            </a:r>
          </a:p>
          <a:p>
            <a:pPr marL="0" indent="0" algn="ctr">
              <a:buNone/>
            </a:pPr>
            <a:r>
              <a:rPr lang="en-US" sz="3400" b="1" dirty="0" smtClean="0"/>
              <a:t>Does breastfeeding exacerbate depression?</a:t>
            </a:r>
          </a:p>
          <a:p>
            <a:r>
              <a:rPr lang="en-US" sz="3400" dirty="0" smtClean="0"/>
              <a:t>Depressed mothers negative cognitions reinforce perceived breastfeeding difficulties</a:t>
            </a:r>
          </a:p>
          <a:p>
            <a:r>
              <a:rPr lang="en-US" sz="3400" dirty="0" smtClean="0"/>
              <a:t> “ Failure to breastfeed” Women intended to breastfeed but for various reasons are not able to </a:t>
            </a:r>
          </a:p>
          <a:p>
            <a:r>
              <a:rPr lang="en-US" sz="3400" dirty="0" smtClean="0"/>
              <a:t>Pressure that breast is best </a:t>
            </a:r>
          </a:p>
          <a:p>
            <a:r>
              <a:rPr lang="en-US" sz="3400" dirty="0" smtClean="0"/>
              <a:t>Birth trauma/past sexual trauma </a:t>
            </a:r>
          </a:p>
          <a:p>
            <a:r>
              <a:rPr lang="en-US" sz="3400" dirty="0" smtClean="0"/>
              <a:t>Breastfeeding difficulties, pain, and lack of confidence </a:t>
            </a:r>
          </a:p>
          <a:p>
            <a:r>
              <a:rPr lang="en-US" sz="3400" dirty="0" smtClean="0"/>
              <a:t>Lack of support/pressure from society and family </a:t>
            </a:r>
          </a:p>
          <a:p>
            <a:pPr marL="0" indent="0" algn="r">
              <a:buNone/>
            </a:pPr>
            <a:r>
              <a:rPr lang="en-US" sz="2300" dirty="0" smtClean="0"/>
              <a:t>Pope (2016)</a:t>
            </a:r>
            <a:endParaRPr lang="en-US" sz="2300" dirty="0"/>
          </a:p>
        </p:txBody>
      </p:sp>
    </p:spTree>
    <p:extLst>
      <p:ext uri="{BB962C8B-B14F-4D97-AF65-F5344CB8AC3E}">
        <p14:creationId xmlns:p14="http://schemas.microsoft.com/office/powerpoint/2010/main" val="335505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914400"/>
          </a:xfrm>
        </p:spPr>
        <p:txBody>
          <a:bodyPr>
            <a:normAutofit fontScale="90000"/>
          </a:bodyPr>
          <a:lstStyle/>
          <a:p>
            <a:pPr algn="ctr"/>
            <a:r>
              <a:rPr lang="en-US" smtClean="0"/>
              <a:t>What does research say about PMADS and Breastfeeding?</a:t>
            </a:r>
            <a:endParaRPr lang="en-US"/>
          </a:p>
        </p:txBody>
      </p:sp>
      <p:sp>
        <p:nvSpPr>
          <p:cNvPr id="3" name="Content Placeholder 2"/>
          <p:cNvSpPr>
            <a:spLocks noGrp="1"/>
          </p:cNvSpPr>
          <p:nvPr>
            <p:ph idx="1"/>
          </p:nvPr>
        </p:nvSpPr>
        <p:spPr>
          <a:xfrm>
            <a:off x="531811" y="1828800"/>
            <a:ext cx="11657013" cy="5029200"/>
          </a:xfrm>
        </p:spPr>
        <p:txBody>
          <a:bodyPr>
            <a:normAutofit/>
          </a:bodyPr>
          <a:lstStyle/>
          <a:p>
            <a:pPr marL="0" indent="0" algn="ctr">
              <a:buNone/>
            </a:pPr>
            <a:r>
              <a:rPr lang="en-US" sz="2200" dirty="0" smtClean="0"/>
              <a:t>Emerging research </a:t>
            </a:r>
            <a:r>
              <a:rPr lang="en-US" sz="2200" dirty="0" smtClean="0"/>
              <a:t>suggests </a:t>
            </a:r>
            <a:r>
              <a:rPr lang="en-US" sz="2200" dirty="0" smtClean="0"/>
              <a:t>that breastfeeding may offer protective benefits against postpartum depression</a:t>
            </a:r>
          </a:p>
          <a:p>
            <a:pPr marL="0" indent="0" algn="ctr">
              <a:buNone/>
            </a:pPr>
            <a:r>
              <a:rPr lang="en-US" sz="2200" b="1" dirty="0" smtClean="0"/>
              <a:t>“Relationship may be bidirectional in nature, suggesting that while postpartum depression may reduce rates of breastfeeding, not engaging in breastfeeding may increase the risk of postpartum depression</a:t>
            </a:r>
            <a:r>
              <a:rPr lang="en-US" sz="2200" dirty="0" smtClean="0"/>
              <a:t>. </a:t>
            </a:r>
            <a:r>
              <a:rPr lang="en-US" sz="2200" b="1" dirty="0" smtClean="0"/>
              <a:t>Additionally, there is some evidence that breastfeeding may protect against postpartum depression or assist in a swifter recovery from symptoms.”</a:t>
            </a:r>
          </a:p>
          <a:p>
            <a:pPr marL="0" indent="0" algn="ctr">
              <a:buNone/>
            </a:pPr>
            <a:endParaRPr lang="en-US" b="1" dirty="0"/>
          </a:p>
          <a:p>
            <a:pPr marL="0" indent="0" algn="r">
              <a:buNone/>
            </a:pPr>
            <a:endParaRPr lang="en-US" sz="1600" dirty="0" smtClean="0"/>
          </a:p>
          <a:p>
            <a:pPr marL="0" indent="0" algn="r">
              <a:buNone/>
            </a:pPr>
            <a:endParaRPr lang="en-US" sz="1600" dirty="0" smtClean="0"/>
          </a:p>
          <a:p>
            <a:pPr marL="0" indent="0" algn="r">
              <a:buNone/>
            </a:pPr>
            <a:endParaRPr lang="en-US" sz="1600" dirty="0"/>
          </a:p>
          <a:p>
            <a:pPr marL="0" indent="0" algn="r">
              <a:buNone/>
            </a:pPr>
            <a:r>
              <a:rPr lang="en-US" sz="1600" dirty="0" smtClean="0"/>
              <a:t>Pope </a:t>
            </a:r>
            <a:r>
              <a:rPr lang="en-US" sz="1600" dirty="0" smtClean="0"/>
              <a:t>(2016)</a:t>
            </a:r>
            <a:endParaRPr lang="en-US"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2699" y="4419600"/>
            <a:ext cx="3780630" cy="1981200"/>
          </a:xfrm>
          <a:prstGeom prst="rect">
            <a:avLst/>
          </a:prstGeom>
        </p:spPr>
      </p:pic>
    </p:spTree>
    <p:extLst>
      <p:ext uri="{BB962C8B-B14F-4D97-AF65-F5344CB8AC3E}">
        <p14:creationId xmlns:p14="http://schemas.microsoft.com/office/powerpoint/2010/main" val="2668641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What does research say about PMADS and Breastfeeding?</a:t>
            </a:r>
          </a:p>
        </p:txBody>
      </p:sp>
      <p:sp>
        <p:nvSpPr>
          <p:cNvPr id="3" name="Content Placeholder 2"/>
          <p:cNvSpPr>
            <a:spLocks noGrp="1"/>
          </p:cNvSpPr>
          <p:nvPr>
            <p:ph idx="1"/>
          </p:nvPr>
        </p:nvSpPr>
        <p:spPr>
          <a:xfrm>
            <a:off x="1522414" y="1828800"/>
            <a:ext cx="5181598" cy="4800600"/>
          </a:xfrm>
        </p:spPr>
        <p:txBody>
          <a:bodyPr>
            <a:normAutofit fontScale="92500"/>
          </a:bodyPr>
          <a:lstStyle/>
          <a:p>
            <a:r>
              <a:rPr lang="en-US" sz="2400" dirty="0" smtClean="0"/>
              <a:t>Hormonal processes(prolactin and oxytocin) help reduce stress </a:t>
            </a:r>
          </a:p>
          <a:p>
            <a:r>
              <a:rPr lang="en-US" sz="2400" dirty="0" smtClean="0"/>
              <a:t>Regulating sleep for mother and child</a:t>
            </a:r>
          </a:p>
          <a:p>
            <a:r>
              <a:rPr lang="en-US" sz="2400" dirty="0" smtClean="0"/>
              <a:t>Increasing mother’s self efficacy and emotional connection to baby</a:t>
            </a:r>
          </a:p>
          <a:p>
            <a:r>
              <a:rPr lang="en-US" sz="2400" dirty="0" smtClean="0"/>
              <a:t>Reducing difficulties related to child temperament </a:t>
            </a:r>
          </a:p>
          <a:p>
            <a:r>
              <a:rPr lang="en-US" sz="2400" dirty="0" smtClean="0"/>
              <a:t>Promoting better mother-infant interaction </a:t>
            </a:r>
          </a:p>
          <a:p>
            <a:pPr marL="0" indent="0" algn="r">
              <a:buNone/>
            </a:pPr>
            <a:r>
              <a:rPr lang="en-US" dirty="0" smtClean="0"/>
              <a:t>Kendall-</a:t>
            </a:r>
            <a:r>
              <a:rPr lang="en-US" dirty="0" err="1" smtClean="0"/>
              <a:t>Tacket</a:t>
            </a:r>
            <a:r>
              <a:rPr lang="en-US" dirty="0" smtClean="0"/>
              <a:t> (2017)</a:t>
            </a:r>
          </a:p>
          <a:p>
            <a:pPr marL="0" indent="0" algn="r">
              <a:buNone/>
            </a:pPr>
            <a:r>
              <a:rPr lang="en-US" dirty="0" smtClean="0"/>
              <a:t> </a:t>
            </a:r>
            <a:endParaRPr lang="en-US" sz="1700" dirty="0"/>
          </a:p>
          <a:p>
            <a:pPr marL="0" indent="0" algn="r">
              <a:buNone/>
            </a:pPr>
            <a:endParaRPr lang="en-US" sz="17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8894" y="1849582"/>
            <a:ext cx="3474720" cy="4187952"/>
          </a:xfrm>
          <a:prstGeom prst="rect">
            <a:avLst/>
          </a:prstGeom>
        </p:spPr>
      </p:pic>
    </p:spTree>
    <p:extLst>
      <p:ext uri="{BB962C8B-B14F-4D97-AF65-F5344CB8AC3E}">
        <p14:creationId xmlns:p14="http://schemas.microsoft.com/office/powerpoint/2010/main" val="324135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609600"/>
          </a:xfrm>
        </p:spPr>
        <p:txBody>
          <a:bodyPr/>
          <a:lstStyle/>
          <a:p>
            <a:r>
              <a:rPr lang="en-US" smtClean="0"/>
              <a:t>Clinical Implications for Lactation Consultants </a:t>
            </a:r>
            <a:endParaRPr lang="en-US"/>
          </a:p>
        </p:txBody>
      </p:sp>
      <p:sp>
        <p:nvSpPr>
          <p:cNvPr id="3" name="Content Placeholder 2"/>
          <p:cNvSpPr>
            <a:spLocks noGrp="1"/>
          </p:cNvSpPr>
          <p:nvPr>
            <p:ph idx="1"/>
          </p:nvPr>
        </p:nvSpPr>
        <p:spPr>
          <a:xfrm>
            <a:off x="1522414" y="1828800"/>
            <a:ext cx="5638798" cy="4191000"/>
          </a:xfrm>
        </p:spPr>
        <p:txBody>
          <a:bodyPr>
            <a:normAutofit fontScale="92500" lnSpcReduction="10000"/>
          </a:bodyPr>
          <a:lstStyle/>
          <a:p>
            <a:r>
              <a:rPr lang="en-US" sz="2400" dirty="0" smtClean="0"/>
              <a:t>Depression is a major risk factor for breastfeeding cessation, lactation specialist should screen for it. </a:t>
            </a:r>
          </a:p>
          <a:p>
            <a:r>
              <a:rPr lang="en-US" sz="2400" dirty="0" smtClean="0"/>
              <a:t>Maternal stress and fatigue reduce prolactin levels, and may lead to breastfeeding cessation.  High levels of cortisol can delay </a:t>
            </a:r>
            <a:r>
              <a:rPr lang="en-US" sz="2400" dirty="0" err="1" smtClean="0"/>
              <a:t>lactogenesis</a:t>
            </a:r>
            <a:r>
              <a:rPr lang="en-US" sz="2400" dirty="0" smtClean="0"/>
              <a:t> II.</a:t>
            </a:r>
          </a:p>
          <a:p>
            <a:r>
              <a:rPr lang="en-US" sz="2400" dirty="0" smtClean="0"/>
              <a:t>Breastfeeding difficulties, especially nipple pain, can lead to depression and need to be addressed promptly</a:t>
            </a:r>
          </a:p>
          <a:p>
            <a:endParaRPr lang="en-US" dirty="0"/>
          </a:p>
          <a:p>
            <a:pPr marL="0" indent="0" algn="r">
              <a:buNone/>
            </a:pPr>
            <a:r>
              <a:rPr lang="en-US" sz="1700" dirty="0" smtClean="0"/>
              <a:t>Kendall-</a:t>
            </a:r>
            <a:r>
              <a:rPr lang="en-US" sz="1700" dirty="0" err="1" smtClean="0"/>
              <a:t>Tacket</a:t>
            </a:r>
            <a:r>
              <a:rPr lang="en-US" sz="1700" dirty="0"/>
              <a:t> </a:t>
            </a:r>
            <a:r>
              <a:rPr lang="en-US" sz="1700" dirty="0" smtClean="0"/>
              <a:t>(</a:t>
            </a:r>
            <a:r>
              <a:rPr lang="en-US" sz="1700" dirty="0" smtClean="0"/>
              <a:t>2017</a:t>
            </a:r>
            <a:r>
              <a:rPr lang="en-US" sz="1700" dirty="0" smtClean="0"/>
              <a:t>)</a:t>
            </a:r>
            <a:endParaRPr lang="en-US" sz="17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2612" y="2133600"/>
            <a:ext cx="4358843" cy="2895600"/>
          </a:xfrm>
          <a:prstGeom prst="rect">
            <a:avLst/>
          </a:prstGeom>
        </p:spPr>
      </p:pic>
    </p:spTree>
    <p:extLst>
      <p:ext uri="{BB962C8B-B14F-4D97-AF65-F5344CB8AC3E}">
        <p14:creationId xmlns:p14="http://schemas.microsoft.com/office/powerpoint/2010/main" val="2405356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609600"/>
          </a:xfrm>
        </p:spPr>
        <p:txBody>
          <a:bodyPr>
            <a:normAutofit/>
          </a:bodyPr>
          <a:lstStyle/>
          <a:p>
            <a:pPr algn="ctr"/>
            <a:r>
              <a:rPr lang="en-US" dirty="0" smtClean="0"/>
              <a:t>What can we do?   </a:t>
            </a:r>
            <a:endParaRPr lang="en-US" dirty="0"/>
          </a:p>
        </p:txBody>
      </p:sp>
      <p:sp>
        <p:nvSpPr>
          <p:cNvPr id="3" name="Content Placeholder 2"/>
          <p:cNvSpPr>
            <a:spLocks noGrp="1"/>
          </p:cNvSpPr>
          <p:nvPr>
            <p:ph idx="1"/>
          </p:nvPr>
        </p:nvSpPr>
        <p:spPr>
          <a:xfrm>
            <a:off x="608012" y="1295400"/>
            <a:ext cx="10515602" cy="5334000"/>
          </a:xfrm>
        </p:spPr>
        <p:txBody>
          <a:bodyPr>
            <a:noAutofit/>
          </a:bodyPr>
          <a:lstStyle/>
          <a:p>
            <a:r>
              <a:rPr lang="en-US" sz="2400" dirty="0" smtClean="0"/>
              <a:t>First, </a:t>
            </a:r>
            <a:r>
              <a:rPr lang="en-US" sz="2400" dirty="0" smtClean="0"/>
              <a:t>examine </a:t>
            </a:r>
            <a:r>
              <a:rPr lang="en-US" sz="2400" dirty="0" smtClean="0"/>
              <a:t>own </a:t>
            </a:r>
            <a:r>
              <a:rPr lang="en-US" sz="2400" dirty="0" smtClean="0"/>
              <a:t>beliefs, biases</a:t>
            </a:r>
            <a:r>
              <a:rPr lang="en-US" sz="2400" dirty="0" smtClean="0"/>
              <a:t>, and </a:t>
            </a:r>
            <a:r>
              <a:rPr lang="en-US" sz="2400" dirty="0" smtClean="0"/>
              <a:t>values around mothering and postpartum </a:t>
            </a:r>
          </a:p>
          <a:p>
            <a:r>
              <a:rPr lang="en-US" sz="2400" dirty="0" smtClean="0"/>
              <a:t>Begin the conversation/ask questions from a very non judgmental stance </a:t>
            </a:r>
          </a:p>
          <a:p>
            <a:pPr marL="0" indent="0">
              <a:buNone/>
            </a:pPr>
            <a:r>
              <a:rPr lang="en-US" sz="2400" dirty="0" smtClean="0"/>
              <a:t>“ I’m concerned about how little sleep you are getting” </a:t>
            </a:r>
          </a:p>
          <a:p>
            <a:pPr marL="0" indent="0">
              <a:buNone/>
            </a:pPr>
            <a:r>
              <a:rPr lang="en-US" sz="2400" dirty="0" smtClean="0"/>
              <a:t>“ I’ve noticed you are not interested in eating”</a:t>
            </a:r>
          </a:p>
          <a:p>
            <a:pPr marL="0" indent="0">
              <a:buNone/>
            </a:pPr>
            <a:r>
              <a:rPr lang="en-US" sz="2400" dirty="0" smtClean="0"/>
              <a:t>“I’ve noticed you have not left the house with the baby”</a:t>
            </a:r>
          </a:p>
          <a:p>
            <a:r>
              <a:rPr lang="en-US" sz="2400" dirty="0" smtClean="0"/>
              <a:t>You don’t need to be a mental health professional to provide </a:t>
            </a:r>
            <a:r>
              <a:rPr lang="en-US" sz="2400" dirty="0" smtClean="0"/>
              <a:t>support</a:t>
            </a:r>
            <a:endParaRPr lang="en-US" sz="2400" dirty="0" smtClean="0"/>
          </a:p>
          <a:p>
            <a:r>
              <a:rPr lang="en-US" sz="2400" dirty="0" smtClean="0"/>
              <a:t>Let them know: </a:t>
            </a:r>
            <a:r>
              <a:rPr lang="en-US" sz="2400" dirty="0" smtClean="0"/>
              <a:t>they</a:t>
            </a:r>
            <a:r>
              <a:rPr lang="en-US" sz="2400" dirty="0" smtClean="0"/>
              <a:t> </a:t>
            </a:r>
            <a:r>
              <a:rPr lang="en-US" sz="2400" dirty="0" smtClean="0"/>
              <a:t>are not alone, </a:t>
            </a:r>
            <a:r>
              <a:rPr lang="en-US" sz="2400" dirty="0" smtClean="0"/>
              <a:t>they are not to blame and with the right </a:t>
            </a:r>
            <a:r>
              <a:rPr lang="en-US" sz="2400" dirty="0" smtClean="0"/>
              <a:t>help they will get better</a:t>
            </a:r>
            <a:r>
              <a:rPr lang="en-US" sz="2400" dirty="0"/>
              <a:t>!</a:t>
            </a:r>
            <a:endParaRPr lang="en-US" sz="2400" dirty="0"/>
          </a:p>
        </p:txBody>
      </p:sp>
    </p:spTree>
    <p:extLst>
      <p:ext uri="{BB962C8B-B14F-4D97-AF65-F5344CB8AC3E}">
        <p14:creationId xmlns:p14="http://schemas.microsoft.com/office/powerpoint/2010/main" val="1351402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762000"/>
          </a:xfrm>
        </p:spPr>
        <p:txBody>
          <a:bodyPr/>
          <a:lstStyle/>
          <a:p>
            <a:pPr algn="ctr"/>
            <a:r>
              <a:rPr lang="en-US" dirty="0" smtClean="0"/>
              <a:t>What can we do?</a:t>
            </a:r>
            <a:endParaRPr lang="en-US" dirty="0"/>
          </a:p>
        </p:txBody>
      </p:sp>
      <p:sp>
        <p:nvSpPr>
          <p:cNvPr id="3" name="Content Placeholder 2"/>
          <p:cNvSpPr>
            <a:spLocks noGrp="1"/>
          </p:cNvSpPr>
          <p:nvPr>
            <p:ph idx="1"/>
          </p:nvPr>
        </p:nvSpPr>
        <p:spPr>
          <a:xfrm>
            <a:off x="1293812" y="1828800"/>
            <a:ext cx="9829802" cy="4191000"/>
          </a:xfrm>
        </p:spPr>
        <p:txBody>
          <a:bodyPr>
            <a:noAutofit/>
          </a:bodyPr>
          <a:lstStyle/>
          <a:p>
            <a:r>
              <a:rPr lang="en-US" sz="2400" dirty="0" smtClean="0"/>
              <a:t>Assess safety- “do you feel safe with yourself and your baby?”</a:t>
            </a:r>
          </a:p>
          <a:p>
            <a:r>
              <a:rPr lang="en-US" sz="2400" dirty="0" smtClean="0"/>
              <a:t>Screen mothers with tools accessible to you, such as Edinburg, PHQ 9</a:t>
            </a:r>
          </a:p>
          <a:p>
            <a:r>
              <a:rPr lang="en-US" sz="2400" dirty="0" smtClean="0"/>
              <a:t>Begin to build your own referral base to know where to refer mothers if they score high on the scale or if you suspect she might need more support.</a:t>
            </a:r>
          </a:p>
          <a:p>
            <a:r>
              <a:rPr lang="en-US" sz="2400" dirty="0" smtClean="0"/>
              <a:t>Develop a postpartum wellness plan with parents </a:t>
            </a:r>
            <a:r>
              <a:rPr lang="en-US" sz="2400" dirty="0" smtClean="0"/>
              <a:t>(pass out tips)</a:t>
            </a:r>
            <a:endParaRPr lang="en-US" sz="2400" dirty="0" smtClean="0"/>
          </a:p>
          <a:p>
            <a:r>
              <a:rPr lang="en-US" sz="2400" dirty="0" smtClean="0"/>
              <a:t>Get involved in starting a support group</a:t>
            </a:r>
          </a:p>
          <a:p>
            <a:r>
              <a:rPr lang="en-US" sz="2400" dirty="0" smtClean="0"/>
              <a:t>Policy and legislative work</a:t>
            </a:r>
            <a:endParaRPr lang="en-US" sz="2400" dirty="0"/>
          </a:p>
        </p:txBody>
      </p:sp>
    </p:spTree>
    <p:extLst>
      <p:ext uri="{BB962C8B-B14F-4D97-AF65-F5344CB8AC3E}">
        <p14:creationId xmlns:p14="http://schemas.microsoft.com/office/powerpoint/2010/main" val="3414291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Presentation Objectives </a:t>
            </a:r>
            <a:endParaRPr lang="en-US" dirty="0"/>
          </a:p>
        </p:txBody>
      </p:sp>
      <p:sp>
        <p:nvSpPr>
          <p:cNvPr id="14" name="Content Placeholder 13"/>
          <p:cNvSpPr>
            <a:spLocks noGrp="1"/>
          </p:cNvSpPr>
          <p:nvPr>
            <p:ph idx="1"/>
          </p:nvPr>
        </p:nvSpPr>
        <p:spPr/>
        <p:txBody>
          <a:bodyPr/>
          <a:lstStyle/>
          <a:p>
            <a:r>
              <a:rPr lang="en-US" sz="2400" dirty="0" smtClean="0"/>
              <a:t>Participants will be able to identify and understand the signs and symptoms of perinatal mood disorders</a:t>
            </a:r>
          </a:p>
          <a:p>
            <a:r>
              <a:rPr lang="en-US" sz="2400" dirty="0" smtClean="0"/>
              <a:t>Participants will be able to screen and make appropriate referrals </a:t>
            </a:r>
          </a:p>
          <a:p>
            <a:r>
              <a:rPr lang="en-US" sz="2400" dirty="0" smtClean="0"/>
              <a:t>Participants will be able to identify culturally appropriate interventions </a:t>
            </a:r>
            <a:endParaRPr lang="en-US" sz="2400" dirty="0"/>
          </a:p>
          <a:p>
            <a:pPr marL="0" indent="0" algn="ctr">
              <a:buNone/>
            </a:pPr>
            <a:r>
              <a:rPr lang="en-US" sz="2400" b="1" dirty="0" smtClean="0"/>
              <a:t>Questions?</a:t>
            </a:r>
            <a:endParaRPr lang="en-US" sz="2400" b="1" dirty="0"/>
          </a:p>
          <a:p>
            <a:pPr marL="0" indent="0" algn="ctr">
              <a:buNone/>
            </a:pPr>
            <a:r>
              <a:rPr lang="en-US" sz="2400" b="1" dirty="0" smtClean="0"/>
              <a:t>What would you like to gain out of this presentation</a:t>
            </a:r>
            <a:r>
              <a:rPr lang="en-US" b="1" dirty="0" smtClean="0"/>
              <a:t>?</a:t>
            </a:r>
          </a:p>
        </p:txBody>
      </p:sp>
    </p:spTree>
    <p:extLst>
      <p:ext uri="{BB962C8B-B14F-4D97-AF65-F5344CB8AC3E}">
        <p14:creationId xmlns:p14="http://schemas.microsoft.com/office/powerpoint/2010/main" val="4124289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228600"/>
            <a:ext cx="9601200" cy="762000"/>
          </a:xfrm>
        </p:spPr>
        <p:txBody>
          <a:bodyPr>
            <a:normAutofit/>
          </a:bodyPr>
          <a:lstStyle/>
          <a:p>
            <a:pPr algn="ctr"/>
            <a:r>
              <a:rPr lang="en-US" dirty="0" smtClean="0"/>
              <a:t>Screening- What is recommended?  </a:t>
            </a:r>
            <a:endParaRPr lang="en-US" dirty="0"/>
          </a:p>
        </p:txBody>
      </p:sp>
      <p:sp>
        <p:nvSpPr>
          <p:cNvPr id="3" name="Content Placeholder 2"/>
          <p:cNvSpPr>
            <a:spLocks noGrp="1"/>
          </p:cNvSpPr>
          <p:nvPr>
            <p:ph idx="1"/>
          </p:nvPr>
        </p:nvSpPr>
        <p:spPr>
          <a:xfrm>
            <a:off x="74611" y="990600"/>
            <a:ext cx="12114213" cy="5562600"/>
          </a:xfrm>
        </p:spPr>
        <p:txBody>
          <a:bodyPr>
            <a:normAutofit/>
          </a:bodyPr>
          <a:lstStyle/>
          <a:p>
            <a:pPr marL="0" indent="0">
              <a:buNone/>
            </a:pPr>
            <a:r>
              <a:rPr lang="en-US" sz="2400" dirty="0"/>
              <a:t>Mandatory depression screening of pregnant and postpartum women is now recommended </a:t>
            </a:r>
            <a:r>
              <a:rPr lang="en-US" sz="2400" dirty="0" smtClean="0"/>
              <a:t> </a:t>
            </a:r>
            <a:r>
              <a:rPr lang="en-US" sz="2400" dirty="0"/>
              <a:t>American College of Obstetrics and </a:t>
            </a:r>
            <a:r>
              <a:rPr lang="en-US" sz="2400" dirty="0" smtClean="0"/>
              <a:t>Gynecology, the </a:t>
            </a:r>
            <a:r>
              <a:rPr lang="en-US" sz="2400" dirty="0"/>
              <a:t>American Academy of </a:t>
            </a:r>
            <a:r>
              <a:rPr lang="en-US" sz="2400" dirty="0" smtClean="0"/>
              <a:t>Pediatrics </a:t>
            </a:r>
            <a:r>
              <a:rPr lang="en-US" sz="2400" dirty="0"/>
              <a:t>and the American Medical Association, following the 2016 recommendation from the United States Preventive Services Task Force (2016</a:t>
            </a:r>
            <a:r>
              <a:rPr lang="en-US" sz="2400" dirty="0" smtClean="0"/>
              <a:t>).</a:t>
            </a:r>
            <a:endParaRPr lang="en-US" sz="2400" dirty="0"/>
          </a:p>
          <a:p>
            <a:pPr marL="0" indent="0">
              <a:buNone/>
            </a:pPr>
            <a:r>
              <a:rPr lang="en-US" sz="2400" b="1" dirty="0"/>
              <a:t>First prenatal visit</a:t>
            </a:r>
          </a:p>
          <a:p>
            <a:pPr marL="0" indent="0">
              <a:buNone/>
            </a:pPr>
            <a:r>
              <a:rPr lang="en-US" sz="2400" b="1" dirty="0"/>
              <a:t>At least once in second trimester</a:t>
            </a:r>
          </a:p>
          <a:p>
            <a:pPr marL="0" indent="0">
              <a:buNone/>
            </a:pPr>
            <a:r>
              <a:rPr lang="en-US" sz="2400" b="1" dirty="0"/>
              <a:t>At least once in third trimester</a:t>
            </a:r>
          </a:p>
          <a:p>
            <a:pPr marL="0" indent="0">
              <a:buNone/>
            </a:pPr>
            <a:r>
              <a:rPr lang="en-US" sz="2400" b="1" dirty="0"/>
              <a:t>Six-week postpartum obstetrical visit (or at first postpartum visit)</a:t>
            </a:r>
          </a:p>
          <a:p>
            <a:pPr marL="0" indent="0">
              <a:buNone/>
            </a:pPr>
            <a:r>
              <a:rPr lang="en-US" sz="2400" b="1" dirty="0"/>
              <a:t>Repeated screening at 6 and/or 12 months in OB and primary care settings</a:t>
            </a:r>
          </a:p>
          <a:p>
            <a:pPr marL="0" indent="0">
              <a:buNone/>
            </a:pPr>
            <a:r>
              <a:rPr lang="en-US" sz="2400" b="1" dirty="0"/>
              <a:t>3, 9, and 12 month pediatric </a:t>
            </a:r>
            <a:r>
              <a:rPr lang="en-US" sz="2400" b="1" dirty="0" smtClean="0"/>
              <a:t>visits</a:t>
            </a:r>
            <a:endParaRPr lang="en-US" sz="2400" b="1" dirty="0"/>
          </a:p>
          <a:p>
            <a:pPr marL="0" indent="0">
              <a:buNone/>
            </a:pPr>
            <a:endParaRPr lang="en-US" dirty="0"/>
          </a:p>
        </p:txBody>
      </p:sp>
    </p:spTree>
    <p:extLst>
      <p:ext uri="{BB962C8B-B14F-4D97-AF65-F5344CB8AC3E}">
        <p14:creationId xmlns:p14="http://schemas.microsoft.com/office/powerpoint/2010/main" val="4113791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Screening Tools </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400" b="1" dirty="0"/>
              <a:t>Screening tools: </a:t>
            </a:r>
            <a:endParaRPr lang="en-US" sz="2400" b="1" dirty="0" smtClean="0"/>
          </a:p>
          <a:p>
            <a:pPr marL="0" indent="0">
              <a:buNone/>
            </a:pPr>
            <a:r>
              <a:rPr lang="en-US" sz="2400" dirty="0" smtClean="0"/>
              <a:t>PHQ </a:t>
            </a:r>
            <a:r>
              <a:rPr lang="en-US" sz="2400" dirty="0"/>
              <a:t>9 (Patient Health Questionnaire-9) </a:t>
            </a:r>
            <a:endParaRPr lang="en-US" sz="2400" dirty="0" smtClean="0"/>
          </a:p>
          <a:p>
            <a:pPr marL="0" indent="0">
              <a:buNone/>
            </a:pPr>
            <a:r>
              <a:rPr lang="en-US" sz="2400" dirty="0" smtClean="0"/>
              <a:t>EPDS </a:t>
            </a:r>
            <a:r>
              <a:rPr lang="en-US" sz="2400" dirty="0"/>
              <a:t>(Edinburgh Postnatal Depression Scale</a:t>
            </a:r>
            <a:r>
              <a:rPr lang="en-US" sz="2400" dirty="0" smtClean="0"/>
              <a:t>)</a:t>
            </a:r>
          </a:p>
          <a:p>
            <a:pPr>
              <a:buFont typeface="Wingdings" panose="05000000000000000000" pitchFamily="2" charset="2"/>
              <a:buChar char="Ø"/>
            </a:pPr>
            <a:r>
              <a:rPr lang="en-US" sz="2400" dirty="0"/>
              <a:t>R</a:t>
            </a:r>
            <a:r>
              <a:rPr lang="en-US" sz="2400" dirty="0" smtClean="0"/>
              <a:t>ecommended </a:t>
            </a:r>
            <a:r>
              <a:rPr lang="en-US" sz="2400" dirty="0"/>
              <a:t>cut-off score for a positive screen using either tool is 10.</a:t>
            </a:r>
          </a:p>
          <a:p>
            <a:pPr>
              <a:buFont typeface="Wingdings" panose="05000000000000000000" pitchFamily="2" charset="2"/>
              <a:buChar char="Ø"/>
            </a:pPr>
            <a:r>
              <a:rPr lang="en-US" sz="2400" dirty="0"/>
              <a:t>Have a Screening </a:t>
            </a:r>
            <a:r>
              <a:rPr lang="en-US" sz="2400" dirty="0" smtClean="0"/>
              <a:t>and follow up procedure  </a:t>
            </a:r>
            <a:r>
              <a:rPr lang="en-US" sz="2400" dirty="0"/>
              <a:t>in place to know appropriate next </a:t>
            </a:r>
            <a:r>
              <a:rPr lang="en-US" sz="2400" dirty="0" smtClean="0"/>
              <a:t>steps</a:t>
            </a:r>
          </a:p>
          <a:p>
            <a:pPr>
              <a:buFont typeface="Wingdings" panose="05000000000000000000" pitchFamily="2" charset="2"/>
              <a:buChar char="Ø"/>
            </a:pPr>
            <a:r>
              <a:rPr lang="en-US" sz="2400" dirty="0" smtClean="0"/>
              <a:t>Staff training on how to respond appropriately (postpartum stress center) </a:t>
            </a:r>
            <a:endParaRPr lang="en-US" sz="2400" dirty="0"/>
          </a:p>
          <a:p>
            <a:endParaRPr lang="en-US" sz="2400" dirty="0"/>
          </a:p>
          <a:p>
            <a:endParaRPr lang="en-US" dirty="0"/>
          </a:p>
        </p:txBody>
      </p:sp>
    </p:spTree>
    <p:extLst>
      <p:ext uri="{BB962C8B-B14F-4D97-AF65-F5344CB8AC3E}">
        <p14:creationId xmlns:p14="http://schemas.microsoft.com/office/powerpoint/2010/main" val="1230285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Screening, What can we do? </a:t>
            </a:r>
            <a:endParaRPr lang="en-US" dirty="0"/>
          </a:p>
        </p:txBody>
      </p:sp>
      <p:sp>
        <p:nvSpPr>
          <p:cNvPr id="3" name="Content Placeholder 2"/>
          <p:cNvSpPr>
            <a:spLocks noGrp="1"/>
          </p:cNvSpPr>
          <p:nvPr>
            <p:ph idx="1"/>
          </p:nvPr>
        </p:nvSpPr>
        <p:spPr/>
        <p:txBody>
          <a:bodyPr>
            <a:normAutofit/>
          </a:bodyPr>
          <a:lstStyle/>
          <a:p>
            <a:r>
              <a:rPr lang="en-US" sz="2400" dirty="0" smtClean="0"/>
              <a:t>Intervene </a:t>
            </a:r>
            <a:r>
              <a:rPr lang="en-US" sz="2400" dirty="0" smtClean="0"/>
              <a:t>early- determine whether hospitalization is required </a:t>
            </a:r>
          </a:p>
          <a:p>
            <a:r>
              <a:rPr lang="en-US" sz="2400" dirty="0" smtClean="0"/>
              <a:t>Contact family members, if indicated, in her presence </a:t>
            </a:r>
            <a:endParaRPr lang="en-US" sz="2400" dirty="0" smtClean="0"/>
          </a:p>
          <a:p>
            <a:r>
              <a:rPr lang="en-US" sz="2400" dirty="0" smtClean="0"/>
              <a:t>Refer rapidly  (Develop comprehensive referral base</a:t>
            </a:r>
            <a:r>
              <a:rPr lang="en-US" sz="2400" dirty="0" smtClean="0"/>
              <a:t>) </a:t>
            </a:r>
            <a:endParaRPr lang="en-US" sz="2400" dirty="0" smtClean="0"/>
          </a:p>
          <a:p>
            <a:r>
              <a:rPr lang="en-US" sz="2400" dirty="0" smtClean="0"/>
              <a:t>Follow up, follow up, follow up!</a:t>
            </a:r>
          </a:p>
          <a:p>
            <a:r>
              <a:rPr lang="en-US" sz="2400" dirty="0" smtClean="0"/>
              <a:t>Mobilize support: family, community, professionals </a:t>
            </a:r>
            <a:endParaRPr lang="en-US" sz="2400" dirty="0" smtClean="0"/>
          </a:p>
        </p:txBody>
      </p:sp>
    </p:spTree>
    <p:extLst>
      <p:ext uri="{BB962C8B-B14F-4D97-AF65-F5344CB8AC3E}">
        <p14:creationId xmlns:p14="http://schemas.microsoft.com/office/powerpoint/2010/main" val="3793961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990600"/>
          </a:xfrm>
        </p:spPr>
        <p:txBody>
          <a:bodyPr/>
          <a:lstStyle/>
          <a:p>
            <a:pPr algn="ctr"/>
            <a:r>
              <a:rPr lang="en-US" dirty="0" smtClean="0"/>
              <a:t>Biopsychosocial approach to treatment </a:t>
            </a:r>
            <a:endParaRPr lang="en-US" dirty="0"/>
          </a:p>
        </p:txBody>
      </p:sp>
      <p:sp>
        <p:nvSpPr>
          <p:cNvPr id="3" name="Content Placeholder 2"/>
          <p:cNvSpPr>
            <a:spLocks noGrp="1"/>
          </p:cNvSpPr>
          <p:nvPr>
            <p:ph idx="1"/>
          </p:nvPr>
        </p:nvSpPr>
        <p:spPr>
          <a:xfrm>
            <a:off x="1522414" y="1828800"/>
            <a:ext cx="9601200" cy="4572000"/>
          </a:xfrm>
        </p:spPr>
        <p:txBody>
          <a:bodyPr>
            <a:normAutofit lnSpcReduction="10000"/>
          </a:bodyPr>
          <a:lstStyle/>
          <a:p>
            <a:pPr marL="0" indent="0">
              <a:buNone/>
            </a:pPr>
            <a:r>
              <a:rPr lang="en-US" sz="2400" b="1" u="sng" dirty="0" smtClean="0"/>
              <a:t>Biological </a:t>
            </a:r>
          </a:p>
          <a:p>
            <a:r>
              <a:rPr lang="en-US" sz="2400" dirty="0" smtClean="0"/>
              <a:t>Psychotropic medications</a:t>
            </a:r>
          </a:p>
          <a:p>
            <a:r>
              <a:rPr lang="en-US" sz="2400" dirty="0" smtClean="0"/>
              <a:t>Complementary Alternative </a:t>
            </a:r>
            <a:r>
              <a:rPr lang="en-US" sz="2400" smtClean="0"/>
              <a:t>Medicine  (Traditional Chinese Medicine and Traditional Mexican Medicine) </a:t>
            </a:r>
            <a:endParaRPr lang="en-US" sz="2400" dirty="0" smtClean="0"/>
          </a:p>
          <a:p>
            <a:pPr marL="0" indent="0">
              <a:buNone/>
            </a:pPr>
            <a:r>
              <a:rPr lang="en-US" sz="2400" b="1" u="sng" dirty="0" smtClean="0"/>
              <a:t>Psychological </a:t>
            </a:r>
          </a:p>
          <a:p>
            <a:r>
              <a:rPr lang="en-US" sz="2400" dirty="0" smtClean="0"/>
              <a:t>Individual therapy (Interpersonal, CBT)</a:t>
            </a:r>
          </a:p>
          <a:p>
            <a:r>
              <a:rPr lang="en-US" sz="2400" dirty="0" smtClean="0"/>
              <a:t>Family/Couples therapy </a:t>
            </a:r>
          </a:p>
          <a:p>
            <a:pPr marL="0" indent="0">
              <a:buNone/>
            </a:pPr>
            <a:r>
              <a:rPr lang="en-US" sz="2400" b="1" u="sng" dirty="0" smtClean="0"/>
              <a:t>Social </a:t>
            </a:r>
          </a:p>
          <a:p>
            <a:r>
              <a:rPr lang="en-US" sz="2400" dirty="0" smtClean="0"/>
              <a:t>Support groups </a:t>
            </a:r>
          </a:p>
          <a:p>
            <a:pPr marL="0" indent="0">
              <a:buNone/>
            </a:pPr>
            <a:endParaRPr lang="en-US" dirty="0"/>
          </a:p>
        </p:txBody>
      </p:sp>
    </p:spTree>
    <p:extLst>
      <p:ext uri="{BB962C8B-B14F-4D97-AF65-F5344CB8AC3E}">
        <p14:creationId xmlns:p14="http://schemas.microsoft.com/office/powerpoint/2010/main" val="1241340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457200"/>
          </a:xfrm>
        </p:spPr>
        <p:txBody>
          <a:bodyPr>
            <a:normAutofit fontScale="90000"/>
          </a:bodyPr>
          <a:lstStyle/>
          <a:p>
            <a:pPr algn="ctr"/>
            <a:r>
              <a:rPr lang="en-US" dirty="0" smtClean="0"/>
              <a:t>Vignettes discussion </a:t>
            </a:r>
            <a:endParaRPr lang="en-US" dirty="0"/>
          </a:p>
        </p:txBody>
      </p:sp>
      <p:sp>
        <p:nvSpPr>
          <p:cNvPr id="3" name="Content Placeholder 2"/>
          <p:cNvSpPr>
            <a:spLocks noGrp="1"/>
          </p:cNvSpPr>
          <p:nvPr>
            <p:ph idx="1"/>
          </p:nvPr>
        </p:nvSpPr>
        <p:spPr>
          <a:xfrm>
            <a:off x="303212" y="1447800"/>
            <a:ext cx="11734800" cy="5181600"/>
          </a:xfrm>
        </p:spPr>
        <p:txBody>
          <a:bodyPr/>
          <a:lstStyle/>
          <a:p>
            <a:pPr marL="457200" indent="-457200">
              <a:buAutoNum type="arabicPeriod"/>
            </a:pPr>
            <a:r>
              <a:rPr lang="en-US" dirty="0" smtClean="0"/>
              <a:t>34 year old Latina professional first time mother calls you crying that she is having a difficult time breastfeeding. In her conversation with you she states “ I can’t do this, it’s so hard, I am failing, I am such a bad mother, I feel I can’t do anything right with this baby, I </a:t>
            </a:r>
            <a:r>
              <a:rPr lang="en-US" dirty="0" smtClean="0"/>
              <a:t>should </a:t>
            </a:r>
            <a:r>
              <a:rPr lang="en-US" dirty="0" smtClean="0"/>
              <a:t>have never been a mother. </a:t>
            </a:r>
            <a:endParaRPr lang="en-US" dirty="0" smtClean="0"/>
          </a:p>
          <a:p>
            <a:pPr marL="0" indent="0">
              <a:buNone/>
            </a:pPr>
            <a:endParaRPr lang="en-US" dirty="0" smtClean="0"/>
          </a:p>
          <a:p>
            <a:pPr marL="457200" indent="-457200">
              <a:buAutoNum type="arabicPeriod"/>
            </a:pPr>
            <a:r>
              <a:rPr lang="en-US" dirty="0" smtClean="0"/>
              <a:t>21 year old with </a:t>
            </a:r>
            <a:r>
              <a:rPr lang="en-US" dirty="0" err="1" smtClean="0"/>
              <a:t>hx</a:t>
            </a:r>
            <a:r>
              <a:rPr lang="en-US" dirty="0" smtClean="0"/>
              <a:t> of sexual abuse recently gave birth at hospital is having difficulty bonding with baby and has little interest in breastfeeding her newborn. </a:t>
            </a:r>
            <a:endParaRPr lang="en-US" dirty="0" smtClean="0"/>
          </a:p>
          <a:p>
            <a:pPr marL="0" indent="0">
              <a:buNone/>
            </a:pPr>
            <a:endParaRPr lang="en-US" dirty="0" smtClean="0"/>
          </a:p>
          <a:p>
            <a:pPr marL="457200" indent="-457200">
              <a:buAutoNum type="arabicPeriod"/>
            </a:pPr>
            <a:r>
              <a:rPr lang="en-US" dirty="0" smtClean="0"/>
              <a:t>26 year old is always at  breastfeeding clinic calls your </a:t>
            </a:r>
            <a:r>
              <a:rPr lang="en-US" dirty="0" smtClean="0"/>
              <a:t>regularly </a:t>
            </a:r>
            <a:r>
              <a:rPr lang="en-US" dirty="0" smtClean="0"/>
              <a:t>to get reassurance that baby is okay, she tells you she can’t sleep and is feeling very scared having thoughts that baby is going to die if she does not produce enough milk, she has dreams and thoughts that baby starves to death, she is also </a:t>
            </a:r>
            <a:r>
              <a:rPr lang="en-US" dirty="0" smtClean="0"/>
              <a:t>constantly </a:t>
            </a:r>
            <a:r>
              <a:rPr lang="en-US" dirty="0" smtClean="0"/>
              <a:t>checking up on baby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463401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228600"/>
            <a:ext cx="9601200" cy="457200"/>
          </a:xfrm>
        </p:spPr>
        <p:txBody>
          <a:bodyPr>
            <a:normAutofit fontScale="90000"/>
          </a:bodyPr>
          <a:lstStyle/>
          <a:p>
            <a:pPr algn="ctr"/>
            <a:r>
              <a:rPr lang="en-US" smtClean="0"/>
              <a:t>Resources </a:t>
            </a:r>
            <a:endParaRPr lang="en-US" dirty="0"/>
          </a:p>
        </p:txBody>
      </p:sp>
      <p:sp>
        <p:nvSpPr>
          <p:cNvPr id="3" name="Content Placeholder 2"/>
          <p:cNvSpPr>
            <a:spLocks noGrp="1"/>
          </p:cNvSpPr>
          <p:nvPr>
            <p:ph idx="1"/>
          </p:nvPr>
        </p:nvSpPr>
        <p:spPr>
          <a:xfrm>
            <a:off x="379411" y="914400"/>
            <a:ext cx="11809413" cy="5943600"/>
          </a:xfrm>
        </p:spPr>
        <p:txBody>
          <a:bodyPr>
            <a:noAutofit/>
          </a:bodyPr>
          <a:lstStyle/>
          <a:p>
            <a:pPr marL="0" indent="0">
              <a:buNone/>
            </a:pPr>
            <a:r>
              <a:rPr lang="en-US" sz="2400" smtClean="0"/>
              <a:t>Inland Empire Maternal Mental Health Collaborative  </a:t>
            </a:r>
            <a:r>
              <a:rPr lang="en-US" sz="2400" smtClean="0">
                <a:hlinkClick r:id="rId2"/>
              </a:rPr>
              <a:t>www.iemmhc.org</a:t>
            </a:r>
            <a:endParaRPr lang="en-US" sz="2400" smtClean="0"/>
          </a:p>
          <a:p>
            <a:pPr marL="0" indent="0">
              <a:buNone/>
            </a:pPr>
            <a:r>
              <a:rPr lang="en-US" sz="2400" smtClean="0"/>
              <a:t>Postpartum Support International  </a:t>
            </a:r>
            <a:r>
              <a:rPr lang="en-US" sz="2400" smtClean="0">
                <a:hlinkClick r:id="rId3"/>
              </a:rPr>
              <a:t>www.postpartum.net</a:t>
            </a:r>
            <a:r>
              <a:rPr lang="en-US" sz="2400" smtClean="0"/>
              <a:t>  800- 944-4773</a:t>
            </a:r>
          </a:p>
          <a:p>
            <a:pPr marL="0" indent="0">
              <a:buNone/>
            </a:pPr>
            <a:r>
              <a:rPr lang="en-US" sz="2400" smtClean="0"/>
              <a:t>Maternal Mental Health Now   </a:t>
            </a:r>
            <a:r>
              <a:rPr lang="en-US" sz="2400" smtClean="0">
                <a:hlinkClick r:id="rId4"/>
              </a:rPr>
              <a:t>www.maternalmentalhealthnow.org</a:t>
            </a:r>
            <a:endParaRPr lang="en-US" sz="2400"/>
          </a:p>
          <a:p>
            <a:pPr marL="0" indent="0">
              <a:buNone/>
            </a:pPr>
            <a:r>
              <a:rPr lang="en-US" sz="2400" smtClean="0"/>
              <a:t>Free app  Bringing light into motherhood for mamas a Community Provider Toolkit </a:t>
            </a:r>
          </a:p>
          <a:p>
            <a:pPr marL="0" indent="0">
              <a:buNone/>
            </a:pPr>
            <a:r>
              <a:rPr lang="en-US" sz="2400" b="1" smtClean="0"/>
              <a:t>Breastfeeding:</a:t>
            </a:r>
          </a:p>
          <a:p>
            <a:pPr marL="0" indent="0">
              <a:buNone/>
            </a:pPr>
            <a:r>
              <a:rPr lang="en-US" sz="2400" smtClean="0">
                <a:hlinkClick r:id="rId5"/>
              </a:rPr>
              <a:t>www.infantrisk.com</a:t>
            </a:r>
            <a:endParaRPr lang="en-US" sz="2400" smtClean="0"/>
          </a:p>
          <a:p>
            <a:pPr marL="0" indent="0">
              <a:buNone/>
            </a:pPr>
            <a:r>
              <a:rPr lang="en-US" sz="2400" smtClean="0">
                <a:hlinkClick r:id="rId6"/>
              </a:rPr>
              <a:t>www.mothertobaby.org</a:t>
            </a:r>
            <a:r>
              <a:rPr lang="en-US" sz="2400" smtClean="0"/>
              <a:t>   866-626-6847</a:t>
            </a:r>
          </a:p>
          <a:p>
            <a:pPr marL="0" indent="0">
              <a:buNone/>
            </a:pPr>
            <a:r>
              <a:rPr lang="en-US" sz="2400" smtClean="0">
                <a:hlinkClick r:id="rId7"/>
              </a:rPr>
              <a:t>www.neonatal.ttuhsc.edu/lact</a:t>
            </a:r>
            <a:endParaRPr lang="en-US" sz="2400" smtClean="0"/>
          </a:p>
          <a:p>
            <a:pPr marL="0" indent="0">
              <a:buNone/>
            </a:pPr>
            <a:r>
              <a:rPr lang="en-US" sz="2400" smtClean="0">
                <a:hlinkClick r:id="rId8"/>
              </a:rPr>
              <a:t>www.motherisk.org</a:t>
            </a:r>
            <a:endParaRPr lang="en-US" sz="2400" smtClean="0"/>
          </a:p>
          <a:p>
            <a:pPr marL="0" indent="0">
              <a:buNone/>
            </a:pPr>
            <a:r>
              <a:rPr lang="en-US" sz="2400" smtClean="0"/>
              <a:t>Thomas Hale, PhD-  “Medication and Mothers Milk”</a:t>
            </a:r>
            <a:endParaRPr lang="en-US" sz="2400" dirty="0"/>
          </a:p>
        </p:txBody>
      </p:sp>
    </p:spTree>
    <p:extLst>
      <p:ext uri="{BB962C8B-B14F-4D97-AF65-F5344CB8AC3E}">
        <p14:creationId xmlns:p14="http://schemas.microsoft.com/office/powerpoint/2010/main" val="2997066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1295400"/>
          </a:xfrm>
        </p:spPr>
        <p:txBody>
          <a:bodyPr>
            <a:normAutofit/>
          </a:bodyPr>
          <a:lstStyle/>
          <a:p>
            <a:pPr algn="ctr"/>
            <a:r>
              <a:rPr lang="en-US" smtClean="0"/>
              <a:t>Corazon Counseling Service</a:t>
            </a:r>
            <a:br>
              <a:rPr lang="en-US" smtClean="0"/>
            </a:br>
            <a:r>
              <a:rPr lang="en-US" sz="2700" smtClean="0"/>
              <a:t>Faciliating Womens Emotional Wellness from Puberty to Motherhood </a:t>
            </a:r>
            <a:endParaRPr lang="en-US" sz="2700"/>
          </a:p>
        </p:txBody>
      </p:sp>
      <p:sp>
        <p:nvSpPr>
          <p:cNvPr id="3" name="Content Placeholder 2"/>
          <p:cNvSpPr>
            <a:spLocks noGrp="1"/>
          </p:cNvSpPr>
          <p:nvPr>
            <p:ph idx="1"/>
          </p:nvPr>
        </p:nvSpPr>
        <p:spPr>
          <a:xfrm>
            <a:off x="608011" y="1828800"/>
            <a:ext cx="11580813" cy="4572000"/>
          </a:xfrm>
        </p:spPr>
        <p:txBody>
          <a:bodyPr>
            <a:normAutofit/>
          </a:bodyPr>
          <a:lstStyle/>
          <a:p>
            <a:pPr marL="0" indent="0">
              <a:buNone/>
            </a:pPr>
            <a:r>
              <a:rPr lang="en-US" sz="2400" b="1" smtClean="0"/>
              <a:t>Emilia Ortega-Jara, LCSW</a:t>
            </a:r>
          </a:p>
          <a:p>
            <a:pPr>
              <a:buFont typeface="Wingdings" panose="05000000000000000000" pitchFamily="2" charset="2"/>
              <a:buChar char="ü"/>
            </a:pPr>
            <a:r>
              <a:rPr lang="en-US" sz="2400" smtClean="0"/>
              <a:t>Individual and Family Psychotherapy </a:t>
            </a:r>
          </a:p>
          <a:p>
            <a:pPr>
              <a:buFont typeface="Wingdings" panose="05000000000000000000" pitchFamily="2" charset="2"/>
              <a:buChar char="ü"/>
            </a:pPr>
            <a:r>
              <a:rPr lang="en-US" sz="2400" smtClean="0"/>
              <a:t>Rites of passage ceremonies/Indigenous Wellness </a:t>
            </a:r>
          </a:p>
          <a:p>
            <a:pPr>
              <a:buFont typeface="Wingdings" panose="05000000000000000000" pitchFamily="2" charset="2"/>
              <a:buChar char="ü"/>
            </a:pPr>
            <a:r>
              <a:rPr lang="en-US" sz="2400" smtClean="0"/>
              <a:t>Consultation and trainings on Latino Mental health/Maternal Mental health </a:t>
            </a:r>
            <a:endParaRPr lang="en-US" sz="2400"/>
          </a:p>
          <a:p>
            <a:pPr marL="0" indent="0">
              <a:buNone/>
            </a:pPr>
            <a:r>
              <a:rPr lang="en-US" sz="2400" smtClean="0"/>
              <a:t>Office Phone- </a:t>
            </a:r>
          </a:p>
          <a:p>
            <a:pPr marL="0" indent="0">
              <a:buNone/>
            </a:pPr>
            <a:r>
              <a:rPr lang="en-US" sz="2400" smtClean="0"/>
              <a:t>Email:   therapy@corazoncounseling.com</a:t>
            </a:r>
          </a:p>
          <a:p>
            <a:pPr marL="0" indent="0">
              <a:buNone/>
            </a:pPr>
            <a:r>
              <a:rPr lang="en-US" sz="2400" smtClean="0"/>
              <a:t>Website:  </a:t>
            </a:r>
            <a:r>
              <a:rPr lang="en-US" sz="2400" smtClean="0">
                <a:hlinkClick r:id="rId2"/>
              </a:rPr>
              <a:t>www.corazoncounseling.com</a:t>
            </a:r>
            <a:endParaRPr lang="en-US" sz="2400" smtClean="0"/>
          </a:p>
          <a:p>
            <a:pPr marL="0" indent="0">
              <a:buNone/>
            </a:pPr>
            <a:r>
              <a:rPr lang="en-US" sz="2400" smtClean="0"/>
              <a:t>Facebook:  Corazon Counseling </a:t>
            </a:r>
            <a:endParaRPr lang="en-US" sz="2400"/>
          </a:p>
        </p:txBody>
      </p:sp>
    </p:spTree>
    <p:extLst>
      <p:ext uri="{BB962C8B-B14F-4D97-AF65-F5344CB8AC3E}">
        <p14:creationId xmlns:p14="http://schemas.microsoft.com/office/powerpoint/2010/main" val="1630651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609600"/>
          </a:xfrm>
        </p:spPr>
        <p:txBody>
          <a:bodyPr/>
          <a:lstStyle/>
          <a:p>
            <a:r>
              <a:rPr lang="en-US" dirty="0" smtClean="0"/>
              <a:t>References </a:t>
            </a:r>
            <a:endParaRPr lang="en-US" dirty="0"/>
          </a:p>
        </p:txBody>
      </p:sp>
      <p:sp>
        <p:nvSpPr>
          <p:cNvPr id="3" name="Content Placeholder 2"/>
          <p:cNvSpPr>
            <a:spLocks noGrp="1"/>
          </p:cNvSpPr>
          <p:nvPr>
            <p:ph idx="1"/>
          </p:nvPr>
        </p:nvSpPr>
        <p:spPr>
          <a:xfrm>
            <a:off x="1522414" y="1143000"/>
            <a:ext cx="9601200" cy="5105400"/>
          </a:xfrm>
        </p:spPr>
        <p:txBody>
          <a:bodyPr>
            <a:normAutofit/>
          </a:bodyPr>
          <a:lstStyle/>
          <a:p>
            <a:r>
              <a:rPr lang="en-US" dirty="0"/>
              <a:t>Carley J. Pope and Dwight </a:t>
            </a:r>
            <a:r>
              <a:rPr lang="en-US" dirty="0" err="1"/>
              <a:t>Mazmanian</a:t>
            </a:r>
            <a:r>
              <a:rPr lang="en-US" dirty="0"/>
              <a:t>, “Breastfeeding and Postpartum Depression: An Overview and Methodological Recommendations for Future Research,” Depression Research and Treatment, vol. </a:t>
            </a:r>
            <a:r>
              <a:rPr lang="en-US" dirty="0" smtClean="0"/>
              <a:t>2016</a:t>
            </a:r>
          </a:p>
          <a:p>
            <a:r>
              <a:rPr lang="en-US" dirty="0" smtClean="0"/>
              <a:t>Kendall-</a:t>
            </a:r>
            <a:r>
              <a:rPr lang="en-US" dirty="0" err="1" smtClean="0"/>
              <a:t>Tacket</a:t>
            </a:r>
            <a:r>
              <a:rPr lang="en-US" dirty="0" smtClean="0"/>
              <a:t>, K (2017) Depression in New Mothers, Causes, Consequences, and Treatment Alternatives. New York, NY: Routledge</a:t>
            </a:r>
          </a:p>
          <a:p>
            <a:r>
              <a:rPr lang="en-US" dirty="0"/>
              <a:t>BRINGING LIGHT TO MOTHERHOOD Perinatal Mental Health Community Provider Toolkit Third Edition Created by Maternal Mental Health </a:t>
            </a:r>
            <a:r>
              <a:rPr lang="en-US" dirty="0" smtClean="0"/>
              <a:t>Now (2017)</a:t>
            </a:r>
          </a:p>
          <a:p>
            <a:r>
              <a:rPr lang="en-US" dirty="0" smtClean="0"/>
              <a:t>Postpartum Support International Components of Care Training Manual (2009)</a:t>
            </a:r>
          </a:p>
          <a:p>
            <a:r>
              <a:rPr lang="en-US" dirty="0" smtClean="0"/>
              <a:t>Wisner </a:t>
            </a:r>
            <a:r>
              <a:rPr lang="en-US" dirty="0"/>
              <a:t>KL, Sit DKY, </a:t>
            </a:r>
            <a:r>
              <a:rPr lang="en-US" dirty="0" err="1"/>
              <a:t>McShea</a:t>
            </a:r>
            <a:r>
              <a:rPr lang="en-US" dirty="0"/>
              <a:t> MC, Rizzo DM, </a:t>
            </a:r>
            <a:r>
              <a:rPr lang="en-US" dirty="0" err="1"/>
              <a:t>Zoretich</a:t>
            </a:r>
            <a:r>
              <a:rPr lang="en-US" dirty="0"/>
              <a:t> RA, Hughes CL, </a:t>
            </a:r>
            <a:r>
              <a:rPr lang="en-US" dirty="0" err="1"/>
              <a:t>Eng</a:t>
            </a:r>
            <a:r>
              <a:rPr lang="en-US" dirty="0"/>
              <a:t> HF, Luther JF, Wisniewski SR, Costantino ML, Confer AL, Moses-</a:t>
            </a:r>
            <a:r>
              <a:rPr lang="en-US" dirty="0" err="1"/>
              <a:t>Kolko</a:t>
            </a:r>
            <a:r>
              <a:rPr lang="en-US" dirty="0"/>
              <a:t> EL, </a:t>
            </a:r>
            <a:r>
              <a:rPr lang="en-US" dirty="0" err="1"/>
              <a:t>Famy</a:t>
            </a:r>
            <a:r>
              <a:rPr lang="en-US" dirty="0"/>
              <a:t> CS, </a:t>
            </a:r>
            <a:r>
              <a:rPr lang="en-US" dirty="0" err="1"/>
              <a:t>Hanusa</a:t>
            </a:r>
            <a:r>
              <a:rPr lang="en-US" dirty="0"/>
              <a:t> BH. Onset Timing, Thoughts of Self-harm, and Diagnoses in Postpartum Women With Screen-Positive Depression Findings. </a:t>
            </a:r>
            <a:r>
              <a:rPr lang="es-MX" i="1" dirty="0"/>
              <a:t>JAMA Psychiatry.</a:t>
            </a:r>
            <a:r>
              <a:rPr lang="es-MX" dirty="0"/>
              <a:t>2013;70(5):490–498. </a:t>
            </a:r>
            <a:r>
              <a:rPr lang="es-MX" dirty="0" smtClean="0"/>
              <a:t>doi:10.1001/jamapsychiatry.2013.87</a:t>
            </a:r>
          </a:p>
          <a:p>
            <a:r>
              <a:rPr lang="es-MX" dirty="0" smtClean="0"/>
              <a:t>Art </a:t>
            </a:r>
            <a:r>
              <a:rPr lang="es-MX" dirty="0" err="1" smtClean="0"/>
              <a:t>by</a:t>
            </a:r>
            <a:r>
              <a:rPr lang="es-MX" dirty="0" smtClean="0"/>
              <a:t>: </a:t>
            </a:r>
            <a:r>
              <a:rPr lang="es-MX" dirty="0" err="1" smtClean="0"/>
              <a:t>Spirit</a:t>
            </a:r>
            <a:r>
              <a:rPr lang="es-MX" dirty="0" smtClean="0"/>
              <a:t> y Sol and Tamara Adams </a:t>
            </a:r>
            <a:endParaRPr lang="es-MX" dirty="0"/>
          </a:p>
          <a:p>
            <a:pPr marL="0" indent="0">
              <a:buNone/>
            </a:pPr>
            <a:endParaRPr lang="es-MX"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72344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228600"/>
            <a:ext cx="9601200" cy="914400"/>
          </a:xfrm>
        </p:spPr>
        <p:txBody>
          <a:bodyPr>
            <a:normAutofit fontScale="90000"/>
          </a:bodyPr>
          <a:lstStyle/>
          <a:p>
            <a:pPr algn="ctr"/>
            <a:r>
              <a:rPr lang="en-US" dirty="0" smtClean="0"/>
              <a:t>Why is Maternal </a:t>
            </a:r>
            <a:r>
              <a:rPr lang="en-US" dirty="0" smtClean="0"/>
              <a:t>Emotional and Mental </a:t>
            </a:r>
            <a:r>
              <a:rPr lang="en-US" dirty="0" smtClean="0"/>
              <a:t>Wellness So Important?</a:t>
            </a:r>
            <a:endParaRPr lang="en-US" dirty="0"/>
          </a:p>
        </p:txBody>
      </p:sp>
      <p:sp>
        <p:nvSpPr>
          <p:cNvPr id="3" name="Content Placeholder 2"/>
          <p:cNvSpPr>
            <a:spLocks noGrp="1"/>
          </p:cNvSpPr>
          <p:nvPr>
            <p:ph idx="1"/>
          </p:nvPr>
        </p:nvSpPr>
        <p:spPr>
          <a:xfrm>
            <a:off x="836612" y="1295400"/>
            <a:ext cx="6019800" cy="5029200"/>
          </a:xfrm>
        </p:spPr>
        <p:txBody>
          <a:bodyPr>
            <a:normAutofit fontScale="92500" lnSpcReduction="10000"/>
          </a:bodyPr>
          <a:lstStyle/>
          <a:p>
            <a:r>
              <a:rPr lang="en-US" sz="2400" dirty="0" smtClean="0"/>
              <a:t>10-15% of perinatal women meet the diagnostic criteria of one or more depressive, anxiety, OCD, or trauma related </a:t>
            </a:r>
            <a:r>
              <a:rPr lang="en-US" sz="2400" dirty="0" smtClean="0"/>
              <a:t>disorder.  1 in 7 women</a:t>
            </a:r>
          </a:p>
          <a:p>
            <a:r>
              <a:rPr lang="en-US" sz="2400" dirty="0" smtClean="0"/>
              <a:t>Suicide is the second leading cause of death for women in the postpartum period</a:t>
            </a:r>
            <a:endParaRPr lang="en-US" sz="2400" dirty="0" smtClean="0"/>
          </a:p>
          <a:p>
            <a:r>
              <a:rPr lang="en-US" sz="2400" dirty="0" smtClean="0"/>
              <a:t>Mothers have a direct impact on the mental, emotional, and physical wellbeing of their children</a:t>
            </a:r>
          </a:p>
          <a:p>
            <a:r>
              <a:rPr lang="en-US" sz="2400" dirty="0" smtClean="0"/>
              <a:t>Transgenerational negative impact effecting all aspects our lives/communities</a:t>
            </a:r>
          </a:p>
          <a:p>
            <a:r>
              <a:rPr lang="en-US" sz="2400" dirty="0" smtClean="0"/>
              <a:t>Mothers are the givers of life, they are the ones who keep the stories, prayers, ceremonies,……..</a:t>
            </a:r>
          </a:p>
          <a:p>
            <a:pPr marL="0" indent="0" algn="r">
              <a:buNone/>
            </a:pPr>
            <a:endParaRPr lang="en-US"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7412" y="1600200"/>
            <a:ext cx="4114800" cy="3525982"/>
          </a:xfrm>
          <a:prstGeom prst="rect">
            <a:avLst/>
          </a:prstGeom>
        </p:spPr>
      </p:pic>
    </p:spTree>
    <p:extLst>
      <p:ext uri="{BB962C8B-B14F-4D97-AF65-F5344CB8AC3E}">
        <p14:creationId xmlns:p14="http://schemas.microsoft.com/office/powerpoint/2010/main" val="8634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Lactation and birth workers are key to mothers emotional wellness </a:t>
            </a:r>
            <a:endParaRPr lang="en-US" dirty="0"/>
          </a:p>
        </p:txBody>
      </p:sp>
      <p:sp>
        <p:nvSpPr>
          <p:cNvPr id="3" name="Content Placeholder 2"/>
          <p:cNvSpPr>
            <a:spLocks noGrp="1"/>
          </p:cNvSpPr>
          <p:nvPr>
            <p:ph idx="1"/>
          </p:nvPr>
        </p:nvSpPr>
        <p:spPr>
          <a:xfrm>
            <a:off x="1522414" y="1828800"/>
            <a:ext cx="6248398" cy="4419600"/>
          </a:xfrm>
        </p:spPr>
        <p:txBody>
          <a:bodyPr>
            <a:normAutofit lnSpcReduction="10000"/>
          </a:bodyPr>
          <a:lstStyle/>
          <a:p>
            <a:r>
              <a:rPr lang="en-US" sz="2400" dirty="0" smtClean="0"/>
              <a:t>Lactation Consultants/Birth workers have direct contact with mothers during the most high risk time frame/onset of symptoms </a:t>
            </a:r>
          </a:p>
          <a:p>
            <a:r>
              <a:rPr lang="en-US" sz="2400" dirty="0" smtClean="0"/>
              <a:t>Have established trust and rapport with families</a:t>
            </a:r>
          </a:p>
          <a:p>
            <a:r>
              <a:rPr lang="en-US" sz="2400" dirty="0" smtClean="0"/>
              <a:t>Have access to knowledge of community resources and referral sources </a:t>
            </a:r>
          </a:p>
          <a:p>
            <a:r>
              <a:rPr lang="en-US" sz="2400" dirty="0" smtClean="0"/>
              <a:t>Help break the silence and stigma </a:t>
            </a:r>
            <a:endParaRPr lang="en-US" sz="2400" dirty="0" smtClean="0"/>
          </a:p>
          <a:p>
            <a:r>
              <a:rPr lang="en-US" sz="2400" dirty="0" smtClean="0"/>
              <a:t>You are an invaluable resource and support!</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5612" y="2057400"/>
            <a:ext cx="3644900" cy="3136900"/>
          </a:xfrm>
          <a:prstGeom prst="rect">
            <a:avLst/>
          </a:prstGeom>
        </p:spPr>
      </p:pic>
    </p:spTree>
    <p:extLst>
      <p:ext uri="{BB962C8B-B14F-4D97-AF65-F5344CB8AC3E}">
        <p14:creationId xmlns:p14="http://schemas.microsoft.com/office/powerpoint/2010/main" val="2807777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This is how</a:t>
            </a:r>
            <a:r>
              <a:rPr lang="en-US" dirty="0" smtClean="0"/>
              <a:t> </a:t>
            </a:r>
            <a:r>
              <a:rPr lang="en-US" dirty="0"/>
              <a:t>p</a:t>
            </a:r>
            <a:r>
              <a:rPr lang="en-US" dirty="0" smtClean="0"/>
              <a:t>erinatal </a:t>
            </a:r>
            <a:r>
              <a:rPr lang="en-US" dirty="0" smtClean="0"/>
              <a:t>mental and emotional </a:t>
            </a:r>
            <a:r>
              <a:rPr lang="en-US" dirty="0" smtClean="0"/>
              <a:t>distress sounds like……..</a:t>
            </a:r>
            <a:endParaRPr lang="en-US" dirty="0"/>
          </a:p>
        </p:txBody>
      </p:sp>
      <p:pic>
        <p:nvPicPr>
          <p:cNvPr id="4" name="U8ZSUzJ0KqU"/>
          <p:cNvPicPr>
            <a:picLocks noGrp="1" noRot="1" noChangeAspect="1"/>
          </p:cNvPicPr>
          <p:nvPr>
            <p:ph idx="1"/>
            <a:videoFile r:link="rId1"/>
          </p:nvPr>
        </p:nvPicPr>
        <p:blipFill>
          <a:blip r:embed="rId3"/>
          <a:stretch>
            <a:fillRect/>
          </a:stretch>
        </p:blipFill>
        <p:spPr>
          <a:xfrm>
            <a:off x="4037013" y="2638425"/>
            <a:ext cx="4572000" cy="2571750"/>
          </a:xfrm>
          <a:prstGeom prst="rect">
            <a:avLst/>
          </a:prstGeom>
        </p:spPr>
      </p:pic>
    </p:spTree>
    <p:extLst>
      <p:ext uri="{BB962C8B-B14F-4D97-AF65-F5344CB8AC3E}">
        <p14:creationId xmlns:p14="http://schemas.microsoft.com/office/powerpoint/2010/main" val="111519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Postpartum Blues – </a:t>
            </a:r>
            <a:r>
              <a:rPr lang="en-US" smtClean="0"/>
              <a:t>is not a </a:t>
            </a:r>
            <a:r>
              <a:rPr lang="en-US" dirty="0" smtClean="0"/>
              <a:t>mild form of depression</a:t>
            </a:r>
            <a:endParaRPr lang="en-US" dirty="0"/>
          </a:p>
        </p:txBody>
      </p:sp>
      <p:sp>
        <p:nvSpPr>
          <p:cNvPr id="3" name="Content Placeholder 2"/>
          <p:cNvSpPr>
            <a:spLocks noGrp="1"/>
          </p:cNvSpPr>
          <p:nvPr>
            <p:ph idx="1"/>
          </p:nvPr>
        </p:nvSpPr>
        <p:spPr/>
        <p:txBody>
          <a:bodyPr>
            <a:normAutofit/>
          </a:bodyPr>
          <a:lstStyle/>
          <a:p>
            <a:r>
              <a:rPr lang="en-US" sz="2400" dirty="0" smtClean="0"/>
              <a:t>Tearfulness</a:t>
            </a:r>
          </a:p>
          <a:p>
            <a:r>
              <a:rPr lang="en-US" sz="2400" dirty="0" smtClean="0"/>
              <a:t>Predominant happy mood overall</a:t>
            </a:r>
          </a:p>
          <a:p>
            <a:r>
              <a:rPr lang="en-US" sz="2400" dirty="0" smtClean="0"/>
              <a:t>Peaks at 3-5 days after delivery</a:t>
            </a:r>
          </a:p>
          <a:p>
            <a:r>
              <a:rPr lang="en-US" sz="2400" dirty="0" smtClean="0"/>
              <a:t>Present in 50-80% of women in diverse cultures </a:t>
            </a:r>
          </a:p>
          <a:p>
            <a:r>
              <a:rPr lang="en-US" sz="2400" dirty="0" smtClean="0"/>
              <a:t>Due to hormone withdrawal and or effects of maternal bonding hormones </a:t>
            </a:r>
          </a:p>
          <a:p>
            <a:endParaRPr lang="en-US" sz="2400" dirty="0"/>
          </a:p>
          <a:p>
            <a:endParaRPr lang="en-US" sz="2400" dirty="0" smtClean="0"/>
          </a:p>
          <a:p>
            <a:pPr marL="0" indent="0">
              <a:buNone/>
            </a:pPr>
            <a:endParaRPr lang="en-US" sz="2400" dirty="0"/>
          </a:p>
        </p:txBody>
      </p:sp>
    </p:spTree>
    <p:extLst>
      <p:ext uri="{BB962C8B-B14F-4D97-AF65-F5344CB8AC3E}">
        <p14:creationId xmlns:p14="http://schemas.microsoft.com/office/powerpoint/2010/main" val="4238197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it Baby Blues or Postpartum Depression?</a:t>
            </a:r>
            <a:endParaRPr lang="en-US" dirty="0"/>
          </a:p>
        </p:txBody>
      </p:sp>
      <p:sp>
        <p:nvSpPr>
          <p:cNvPr id="3" name="Content Placeholder 2"/>
          <p:cNvSpPr>
            <a:spLocks noGrp="1"/>
          </p:cNvSpPr>
          <p:nvPr>
            <p:ph idx="1"/>
          </p:nvPr>
        </p:nvSpPr>
        <p:spPr>
          <a:xfrm>
            <a:off x="1522414" y="1828800"/>
            <a:ext cx="6095998" cy="4191000"/>
          </a:xfrm>
        </p:spPr>
        <p:txBody>
          <a:bodyPr>
            <a:normAutofit/>
          </a:bodyPr>
          <a:lstStyle/>
          <a:p>
            <a:r>
              <a:rPr lang="en-US" sz="2400" dirty="0" smtClean="0"/>
              <a:t>Severity- Inability to take care of self or baby/family, worthlessness, hopelessness</a:t>
            </a:r>
          </a:p>
          <a:p>
            <a:r>
              <a:rPr lang="en-US" sz="2400" dirty="0" smtClean="0"/>
              <a:t>Timing-  4 weeks postpartum</a:t>
            </a:r>
          </a:p>
          <a:p>
            <a:r>
              <a:rPr lang="en-US" sz="2400" dirty="0" smtClean="0"/>
              <a:t>Duration -  Every day or nearly every day with symptoms</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5612" y="1781175"/>
            <a:ext cx="3048002" cy="2638425"/>
          </a:xfrm>
          <a:prstGeom prst="rect">
            <a:avLst/>
          </a:prstGeom>
        </p:spPr>
      </p:pic>
    </p:spTree>
    <p:extLst>
      <p:ext uri="{BB962C8B-B14F-4D97-AF65-F5344CB8AC3E}">
        <p14:creationId xmlns:p14="http://schemas.microsoft.com/office/powerpoint/2010/main" val="2352120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Perinatal Mood and Anxiety Disorders</a:t>
            </a:r>
            <a:endParaRPr lang="en-US" dirty="0"/>
          </a:p>
        </p:txBody>
      </p:sp>
      <p:sp>
        <p:nvSpPr>
          <p:cNvPr id="6" name="Content Placeholder 5"/>
          <p:cNvSpPr>
            <a:spLocks noGrp="1"/>
          </p:cNvSpPr>
          <p:nvPr>
            <p:ph idx="1"/>
          </p:nvPr>
        </p:nvSpPr>
        <p:spPr/>
        <p:txBody>
          <a:bodyPr>
            <a:normAutofit/>
          </a:bodyPr>
          <a:lstStyle/>
          <a:p>
            <a:pPr marL="0" indent="0">
              <a:buNone/>
            </a:pPr>
            <a:r>
              <a:rPr lang="en-US" sz="2400" dirty="0" smtClean="0"/>
              <a:t>Depression</a:t>
            </a:r>
          </a:p>
          <a:p>
            <a:pPr marL="0" indent="0">
              <a:buNone/>
            </a:pPr>
            <a:r>
              <a:rPr lang="en-US" sz="2400" dirty="0" smtClean="0"/>
              <a:t>Anxiety/Panic Disorder</a:t>
            </a:r>
          </a:p>
          <a:p>
            <a:pPr marL="0" indent="0">
              <a:buNone/>
            </a:pPr>
            <a:r>
              <a:rPr lang="en-US" sz="2400" dirty="0" smtClean="0"/>
              <a:t>Obsessive Compulsive Disorder</a:t>
            </a:r>
          </a:p>
          <a:p>
            <a:pPr marL="0" indent="0">
              <a:buNone/>
            </a:pPr>
            <a:r>
              <a:rPr lang="en-US" sz="2400" dirty="0" smtClean="0"/>
              <a:t>Bipolar I and Bipolar II</a:t>
            </a:r>
          </a:p>
          <a:p>
            <a:pPr marL="0" indent="0">
              <a:buNone/>
            </a:pPr>
            <a:r>
              <a:rPr lang="en-US" sz="2400" dirty="0" smtClean="0"/>
              <a:t>Post-Traumatic Stress Disorder</a:t>
            </a:r>
          </a:p>
          <a:p>
            <a:pPr marL="0" indent="0">
              <a:buNone/>
            </a:pPr>
            <a:r>
              <a:rPr lang="en-US" sz="2400" dirty="0" smtClean="0"/>
              <a:t>Psychosis </a:t>
            </a:r>
            <a:endParaRPr lang="en-US" sz="2400" dirty="0"/>
          </a:p>
        </p:txBody>
      </p:sp>
    </p:spTree>
    <p:extLst>
      <p:ext uri="{BB962C8B-B14F-4D97-AF65-F5344CB8AC3E}">
        <p14:creationId xmlns:p14="http://schemas.microsoft.com/office/powerpoint/2010/main" val="465373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atercolor_16x9">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66FA3CE-A218-4400-AA51-F51C6E85D0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Watercolor presentation (widescreen)</Template>
  <TotalTime>0</TotalTime>
  <Words>2259</Words>
  <Application>Microsoft Office PowerPoint</Application>
  <PresentationFormat>Custom</PresentationFormat>
  <Paragraphs>256</Paragraphs>
  <Slides>37</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Palatino Linotype</vt:lpstr>
      <vt:lpstr>Wingdings</vt:lpstr>
      <vt:lpstr>Watercolor_16x9</vt:lpstr>
      <vt:lpstr>Recognizing mental and emotional distress during the postpartum period: What can we do as lactation consultants?</vt:lpstr>
      <vt:lpstr>Personal and Professional Experience </vt:lpstr>
      <vt:lpstr>Presentation Objectives </vt:lpstr>
      <vt:lpstr>Why is Maternal Emotional and Mental Wellness So Important?</vt:lpstr>
      <vt:lpstr>Lactation and birth workers are key to mothers emotional wellness </vt:lpstr>
      <vt:lpstr>This is how perinatal mental and emotional distress sounds like……..</vt:lpstr>
      <vt:lpstr>Postpartum Blues – is not a mild form of depression</vt:lpstr>
      <vt:lpstr>Is it Baby Blues or Postpartum Depression?</vt:lpstr>
      <vt:lpstr>Perinatal Mood and Anxiety Disorders</vt:lpstr>
      <vt:lpstr>What are the signs and symptoms? </vt:lpstr>
      <vt:lpstr>Warning signs continued….</vt:lpstr>
      <vt:lpstr>Perinatal Mood and Anxiety Disorders</vt:lpstr>
      <vt:lpstr>Perinatal Mood and Anxiety Disorders</vt:lpstr>
      <vt:lpstr>Important difference between OCD and Psychosis</vt:lpstr>
      <vt:lpstr>Birth Trauma </vt:lpstr>
      <vt:lpstr>Why does it happen? </vt:lpstr>
      <vt:lpstr>Entering Motherhood</vt:lpstr>
      <vt:lpstr>Reality of Motherhood </vt:lpstr>
      <vt:lpstr>Who is at risk?</vt:lpstr>
      <vt:lpstr>Exacerbating factors</vt:lpstr>
      <vt:lpstr>What’s keeping women from seeking help?</vt:lpstr>
      <vt:lpstr>Perinatal Mood/Anxiety Disorders and Breastfeeding </vt:lpstr>
      <vt:lpstr>Breastfeeding and Perinatal Mood/Anxiety Disorders</vt:lpstr>
      <vt:lpstr>What does research say about PMADS and Breastfeeding </vt:lpstr>
      <vt:lpstr>What does research say about PMADS and Breastfeeding?</vt:lpstr>
      <vt:lpstr>What does research say about PMADS and Breastfeeding?</vt:lpstr>
      <vt:lpstr>Clinical Implications for Lactation Consultants </vt:lpstr>
      <vt:lpstr>What can we do?   </vt:lpstr>
      <vt:lpstr>What can we do?</vt:lpstr>
      <vt:lpstr>Screening- What is recommended?  </vt:lpstr>
      <vt:lpstr>Screening Tools </vt:lpstr>
      <vt:lpstr>Screening, What can we do? </vt:lpstr>
      <vt:lpstr>Biopsychosocial approach to treatment </vt:lpstr>
      <vt:lpstr>Vignettes discussion </vt:lpstr>
      <vt:lpstr>Resources </vt:lpstr>
      <vt:lpstr>Corazon Counseling Service Faciliating Womens Emotional Wellness from Puberty to Motherhood </vt:lpstr>
      <vt:lpstr>References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2018-01-13T16:53:29Z</dcterms:created>
  <dcterms:modified xsi:type="dcterms:W3CDTF">2018-01-23T05:34:41Z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TC028866379991</vt:lpwstr>
  </property>
</Properties>
</file>