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9"/>
  </p:notesMasterIdLst>
  <p:handoutMasterIdLst>
    <p:handoutMasterId r:id="rId80"/>
  </p:handoutMasterIdLst>
  <p:sldIdLst>
    <p:sldId id="256" r:id="rId2"/>
    <p:sldId id="636" r:id="rId3"/>
    <p:sldId id="634" r:id="rId4"/>
    <p:sldId id="384" r:id="rId5"/>
    <p:sldId id="662" r:id="rId6"/>
    <p:sldId id="401" r:id="rId7"/>
    <p:sldId id="597" r:id="rId8"/>
    <p:sldId id="598" r:id="rId9"/>
    <p:sldId id="647" r:id="rId10"/>
    <p:sldId id="649" r:id="rId11"/>
    <p:sldId id="650" r:id="rId12"/>
    <p:sldId id="651" r:id="rId13"/>
    <p:sldId id="652" r:id="rId14"/>
    <p:sldId id="653" r:id="rId15"/>
    <p:sldId id="654" r:id="rId16"/>
    <p:sldId id="655" r:id="rId17"/>
    <p:sldId id="657" r:id="rId18"/>
    <p:sldId id="658" r:id="rId19"/>
    <p:sldId id="659" r:id="rId20"/>
    <p:sldId id="600" r:id="rId21"/>
    <p:sldId id="601" r:id="rId22"/>
    <p:sldId id="602" r:id="rId23"/>
    <p:sldId id="603" r:id="rId24"/>
    <p:sldId id="604" r:id="rId25"/>
    <p:sldId id="605" r:id="rId26"/>
    <p:sldId id="607" r:id="rId27"/>
    <p:sldId id="608" r:id="rId28"/>
    <p:sldId id="609" r:id="rId29"/>
    <p:sldId id="626" r:id="rId30"/>
    <p:sldId id="627" r:id="rId31"/>
    <p:sldId id="572" r:id="rId32"/>
    <p:sldId id="573" r:id="rId33"/>
    <p:sldId id="574" r:id="rId34"/>
    <p:sldId id="575" r:id="rId35"/>
    <p:sldId id="576" r:id="rId36"/>
    <p:sldId id="637" r:id="rId37"/>
    <p:sldId id="638" r:id="rId38"/>
    <p:sldId id="628" r:id="rId39"/>
    <p:sldId id="577" r:id="rId40"/>
    <p:sldId id="578" r:id="rId41"/>
    <p:sldId id="579" r:id="rId42"/>
    <p:sldId id="580" r:id="rId43"/>
    <p:sldId id="581" r:id="rId44"/>
    <p:sldId id="582" r:id="rId45"/>
    <p:sldId id="629" r:id="rId46"/>
    <p:sldId id="645" r:id="rId47"/>
    <p:sldId id="630" r:id="rId48"/>
    <p:sldId id="586" r:id="rId49"/>
    <p:sldId id="639" r:id="rId50"/>
    <p:sldId id="640" r:id="rId51"/>
    <p:sldId id="585" r:id="rId52"/>
    <p:sldId id="587" r:id="rId53"/>
    <p:sldId id="642" r:id="rId54"/>
    <p:sldId id="643" r:id="rId55"/>
    <p:sldId id="644" r:id="rId56"/>
    <p:sldId id="590" r:id="rId57"/>
    <p:sldId id="591" r:id="rId58"/>
    <p:sldId id="592" r:id="rId59"/>
    <p:sldId id="631" r:id="rId60"/>
    <p:sldId id="632" r:id="rId61"/>
    <p:sldId id="633" r:id="rId62"/>
    <p:sldId id="594" r:id="rId63"/>
    <p:sldId id="593" r:id="rId64"/>
    <p:sldId id="596" r:id="rId65"/>
    <p:sldId id="660" r:id="rId66"/>
    <p:sldId id="661" r:id="rId67"/>
    <p:sldId id="413" r:id="rId68"/>
    <p:sldId id="451" r:id="rId69"/>
    <p:sldId id="452" r:id="rId70"/>
    <p:sldId id="453" r:id="rId71"/>
    <p:sldId id="454" r:id="rId72"/>
    <p:sldId id="663" r:id="rId73"/>
    <p:sldId id="464" r:id="rId74"/>
    <p:sldId id="465" r:id="rId75"/>
    <p:sldId id="490" r:id="rId76"/>
    <p:sldId id="664" r:id="rId77"/>
    <p:sldId id="351" r:id="rId7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B5"/>
    <a:srgbClr val="591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439" autoAdjust="0"/>
  </p:normalViewPr>
  <p:slideViewPr>
    <p:cSldViewPr snapToGrid="0">
      <p:cViewPr varScale="1">
        <p:scale>
          <a:sx n="73" d="100"/>
          <a:sy n="73" d="100"/>
        </p:scale>
        <p:origin x="994" y="91"/>
      </p:cViewPr>
      <p:guideLst/>
    </p:cSldViewPr>
  </p:slideViewPr>
  <p:notesTextViewPr>
    <p:cViewPr>
      <p:scale>
        <a:sx n="1" d="1"/>
        <a:sy n="1" d="1"/>
      </p:scale>
      <p:origin x="0" y="0"/>
    </p:cViewPr>
  </p:notesTextViewPr>
  <p:notesViewPr>
    <p:cSldViewPr snapToGrid="0">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C95BC8D-7378-48ED-B3BA-94112077B448}" type="datetimeFigureOut">
              <a:rPr lang="en-US" smtClean="0"/>
              <a:t>2/10/2020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2BCE750-BEDF-4914-8958-C1200C9F9D7D}" type="slidenum">
              <a:rPr lang="en-US" smtClean="0"/>
              <a:t>‹#›</a:t>
            </a:fld>
            <a:endParaRPr lang="en-US"/>
          </a:p>
        </p:txBody>
      </p:sp>
    </p:spTree>
    <p:extLst>
      <p:ext uri="{BB962C8B-B14F-4D97-AF65-F5344CB8AC3E}">
        <p14:creationId xmlns:p14="http://schemas.microsoft.com/office/powerpoint/2010/main" val="962448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6E71405-C844-4E81-AC01-11B780BC2855}" type="datetimeFigureOut">
              <a:rPr lang="en-US" smtClean="0"/>
              <a:t>2/10/2020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40FB42D-E809-40A8-8197-4AF38912637B}" type="slidenum">
              <a:rPr lang="en-US" smtClean="0"/>
              <a:t>‹#›</a:t>
            </a:fld>
            <a:endParaRPr lang="en-US" dirty="0"/>
          </a:p>
        </p:txBody>
      </p:sp>
    </p:spTree>
    <p:extLst>
      <p:ext uri="{BB962C8B-B14F-4D97-AF65-F5344CB8AC3E}">
        <p14:creationId xmlns:p14="http://schemas.microsoft.com/office/powerpoint/2010/main" val="3401602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FB42D-E809-40A8-8197-4AF38912637B}" type="slidenum">
              <a:rPr lang="en-US" smtClean="0"/>
              <a:t>4</a:t>
            </a:fld>
            <a:endParaRPr lang="en-US"/>
          </a:p>
        </p:txBody>
      </p:sp>
    </p:spTree>
    <p:extLst>
      <p:ext uri="{BB962C8B-B14F-4D97-AF65-F5344CB8AC3E}">
        <p14:creationId xmlns:p14="http://schemas.microsoft.com/office/powerpoint/2010/main" val="1196139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FB42D-E809-40A8-8197-4AF38912637B}" type="slidenum">
              <a:rPr lang="en-US" smtClean="0"/>
              <a:t>6</a:t>
            </a:fld>
            <a:endParaRPr lang="en-US"/>
          </a:p>
        </p:txBody>
      </p:sp>
    </p:spTree>
    <p:extLst>
      <p:ext uri="{BB962C8B-B14F-4D97-AF65-F5344CB8AC3E}">
        <p14:creationId xmlns:p14="http://schemas.microsoft.com/office/powerpoint/2010/main" val="3300626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0FB42D-E809-40A8-8197-4AF38912637B}" type="slidenum">
              <a:rPr lang="en-US" smtClean="0"/>
              <a:t>21</a:t>
            </a:fld>
            <a:endParaRPr lang="en-US" dirty="0"/>
          </a:p>
        </p:txBody>
      </p:sp>
    </p:spTree>
    <p:extLst>
      <p:ext uri="{BB962C8B-B14F-4D97-AF65-F5344CB8AC3E}">
        <p14:creationId xmlns:p14="http://schemas.microsoft.com/office/powerpoint/2010/main" val="363689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FB42D-E809-40A8-8197-4AF38912637B}" type="slidenum">
              <a:rPr lang="en-US" smtClean="0"/>
              <a:t>22</a:t>
            </a:fld>
            <a:endParaRPr lang="en-US" dirty="0"/>
          </a:p>
        </p:txBody>
      </p:sp>
    </p:spTree>
    <p:extLst>
      <p:ext uri="{BB962C8B-B14F-4D97-AF65-F5344CB8AC3E}">
        <p14:creationId xmlns:p14="http://schemas.microsoft.com/office/powerpoint/2010/main" val="1932111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0FB42D-E809-40A8-8197-4AF38912637B}" type="slidenum">
              <a:rPr lang="en-US" smtClean="0"/>
              <a:t>23</a:t>
            </a:fld>
            <a:endParaRPr lang="en-US" dirty="0"/>
          </a:p>
        </p:txBody>
      </p:sp>
    </p:spTree>
    <p:extLst>
      <p:ext uri="{BB962C8B-B14F-4D97-AF65-F5344CB8AC3E}">
        <p14:creationId xmlns:p14="http://schemas.microsoft.com/office/powerpoint/2010/main" val="3179977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FB42D-E809-40A8-8197-4AF38912637B}" type="slidenum">
              <a:rPr lang="en-US" smtClean="0"/>
              <a:t>24</a:t>
            </a:fld>
            <a:endParaRPr lang="en-US" dirty="0"/>
          </a:p>
        </p:txBody>
      </p:sp>
    </p:spTree>
    <p:extLst>
      <p:ext uri="{BB962C8B-B14F-4D97-AF65-F5344CB8AC3E}">
        <p14:creationId xmlns:p14="http://schemas.microsoft.com/office/powerpoint/2010/main" val="621576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FB42D-E809-40A8-8197-4AF38912637B}" type="slidenum">
              <a:rPr lang="en-US" smtClean="0"/>
              <a:t>25</a:t>
            </a:fld>
            <a:endParaRPr lang="en-US" dirty="0"/>
          </a:p>
        </p:txBody>
      </p:sp>
    </p:spTree>
    <p:extLst>
      <p:ext uri="{BB962C8B-B14F-4D97-AF65-F5344CB8AC3E}">
        <p14:creationId xmlns:p14="http://schemas.microsoft.com/office/powerpoint/2010/main" val="475448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0FB42D-E809-40A8-8197-4AF38912637B}" type="slidenum">
              <a:rPr lang="en-US" smtClean="0"/>
              <a:t>27</a:t>
            </a:fld>
            <a:endParaRPr lang="en-US" dirty="0"/>
          </a:p>
        </p:txBody>
      </p:sp>
    </p:spTree>
    <p:extLst>
      <p:ext uri="{BB962C8B-B14F-4D97-AF65-F5344CB8AC3E}">
        <p14:creationId xmlns:p14="http://schemas.microsoft.com/office/powerpoint/2010/main" val="2322830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0FB42D-E809-40A8-8197-4AF38912637B}" type="slidenum">
              <a:rPr lang="en-US" smtClean="0"/>
              <a:t>68</a:t>
            </a:fld>
            <a:endParaRPr lang="en-US"/>
          </a:p>
        </p:txBody>
      </p:sp>
    </p:spTree>
    <p:extLst>
      <p:ext uri="{BB962C8B-B14F-4D97-AF65-F5344CB8AC3E}">
        <p14:creationId xmlns:p14="http://schemas.microsoft.com/office/powerpoint/2010/main" val="23013236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09367" y="3592611"/>
            <a:ext cx="6858000" cy="1243340"/>
          </a:xfrm>
        </p:spPr>
        <p:txBody>
          <a:bodyPr>
            <a:normAutofit/>
          </a:bodyPr>
          <a:lstStyle>
            <a:lvl1pPr marL="0" indent="0" algn="l">
              <a:buNone/>
              <a:defRPr sz="2000" i="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presentation subtitle</a:t>
            </a:r>
          </a:p>
          <a:p>
            <a:r>
              <a:rPr lang="en-US" dirty="0"/>
              <a:t>Line 2</a:t>
            </a:r>
          </a:p>
          <a:p>
            <a:r>
              <a:rPr lang="en-US" dirty="0"/>
              <a:t>Line 3</a:t>
            </a:r>
          </a:p>
        </p:txBody>
      </p:sp>
      <p:sp>
        <p:nvSpPr>
          <p:cNvPr id="7" name="Rectangle 6">
            <a:extLst>
              <a:ext uri="{FF2B5EF4-FFF2-40B4-BE49-F238E27FC236}">
                <a16:creationId xmlns:a16="http://schemas.microsoft.com/office/drawing/2014/main" id="{12EBC002-8A81-47E3-A7CE-16F7DD12939F}"/>
              </a:ext>
            </a:extLst>
          </p:cNvPr>
          <p:cNvSpPr/>
          <p:nvPr userDrawn="1"/>
        </p:nvSpPr>
        <p:spPr>
          <a:xfrm>
            <a:off x="0" y="-39011"/>
            <a:ext cx="9144000" cy="3009918"/>
          </a:xfrm>
          <a:prstGeom prst="rect">
            <a:avLst/>
          </a:prstGeom>
          <a:solidFill>
            <a:srgbClr val="591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403268F3-1FBF-4D3F-83C6-4A7496AF549B}"/>
              </a:ext>
            </a:extLst>
          </p:cNvPr>
          <p:cNvSpPr/>
          <p:nvPr userDrawn="1"/>
        </p:nvSpPr>
        <p:spPr>
          <a:xfrm>
            <a:off x="-2092751" y="-473491"/>
            <a:ext cx="3745981" cy="3463251"/>
          </a:xfrm>
          <a:prstGeom prst="ellipse">
            <a:avLst/>
          </a:prstGeom>
          <a:solidFill>
            <a:srgbClr val="00ADB5">
              <a:alpha val="6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B8B2"/>
              </a:solidFill>
            </a:endParaRPr>
          </a:p>
        </p:txBody>
      </p:sp>
      <p:pic>
        <p:nvPicPr>
          <p:cNvPr id="9" name="Picture 8">
            <a:extLst>
              <a:ext uri="{FF2B5EF4-FFF2-40B4-BE49-F238E27FC236}">
                <a16:creationId xmlns:a16="http://schemas.microsoft.com/office/drawing/2014/main" id="{832D0D8F-75D1-4098-9624-CB02CF1FA0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11243" y="5152597"/>
            <a:ext cx="3332759" cy="1705554"/>
          </a:xfrm>
          <a:prstGeom prst="rect">
            <a:avLst/>
          </a:prstGeom>
        </p:spPr>
      </p:pic>
      <p:sp>
        <p:nvSpPr>
          <p:cNvPr id="2" name="Title 1"/>
          <p:cNvSpPr>
            <a:spLocks noGrp="1"/>
          </p:cNvSpPr>
          <p:nvPr>
            <p:ph type="ctrTitle" hasCustomPrompt="1"/>
          </p:nvPr>
        </p:nvSpPr>
        <p:spPr>
          <a:xfrm>
            <a:off x="685800" y="1027519"/>
            <a:ext cx="7772400" cy="842176"/>
          </a:xfrm>
        </p:spPr>
        <p:txBody>
          <a:bodyPr anchor="b">
            <a:normAutofit/>
          </a:bodyPr>
          <a:lstStyle>
            <a:lvl1pPr algn="l">
              <a:defRPr sz="44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Tree>
    <p:extLst>
      <p:ext uri="{BB962C8B-B14F-4D97-AF65-F5344CB8AC3E}">
        <p14:creationId xmlns:p14="http://schemas.microsoft.com/office/powerpoint/2010/main" val="4005559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od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885B90-7FB2-469C-9309-B1480C8EA19E}"/>
              </a:ext>
            </a:extLst>
          </p:cNvPr>
          <p:cNvSpPr/>
          <p:nvPr userDrawn="1"/>
        </p:nvSpPr>
        <p:spPr>
          <a:xfrm>
            <a:off x="0" y="-39010"/>
            <a:ext cx="9144000" cy="1864636"/>
          </a:xfrm>
          <a:prstGeom prst="rect">
            <a:avLst/>
          </a:prstGeom>
          <a:solidFill>
            <a:srgbClr val="591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hasCustomPrompt="1"/>
          </p:nvPr>
        </p:nvSpPr>
        <p:spPr>
          <a:xfrm>
            <a:off x="628650" y="2014163"/>
            <a:ext cx="7886700" cy="4351338"/>
          </a:xfrm>
        </p:spPr>
        <p:txBody>
          <a:bodyPr/>
          <a:lstStyle>
            <a:lvl1pPr>
              <a:defRPr>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a:solidFill>
                  <a:srgbClr val="00ADB5"/>
                </a:solidFill>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First level </a:t>
            </a:r>
          </a:p>
          <a:p>
            <a:pPr lvl="1"/>
            <a:r>
              <a:rPr lang="en-US" dirty="0"/>
              <a:t>Second level</a:t>
            </a:r>
          </a:p>
        </p:txBody>
      </p:sp>
      <p:sp>
        <p:nvSpPr>
          <p:cNvPr id="6" name="Slide Number Placeholder 5"/>
          <p:cNvSpPr>
            <a:spLocks noGrp="1"/>
          </p:cNvSpPr>
          <p:nvPr>
            <p:ph type="sldNum" sz="quarter" idx="12"/>
          </p:nvPr>
        </p:nvSpPr>
        <p:spPr>
          <a:xfrm>
            <a:off x="3396690" y="6450620"/>
            <a:ext cx="2057400" cy="365125"/>
          </a:xfrm>
        </p:spPr>
        <p:txBody>
          <a:bodyPr/>
          <a:lstStyle>
            <a:lvl1pPr algn="ctr">
              <a:defRPr sz="1000">
                <a:solidFill>
                  <a:schemeClr val="tx1">
                    <a:lumMod val="50000"/>
                    <a:lumOff val="50000"/>
                  </a:schemeClr>
                </a:solidFill>
              </a:defRPr>
            </a:lvl1pPr>
          </a:lstStyle>
          <a:p>
            <a:fld id="{12D953B8-FFD6-4E0D-9A34-EA364A67919F}" type="slidenum">
              <a:rPr lang="en-US" smtClean="0"/>
              <a:pPr/>
              <a:t>‹#›</a:t>
            </a:fld>
            <a:endParaRPr lang="en-US" dirty="0"/>
          </a:p>
        </p:txBody>
      </p:sp>
      <p:sp>
        <p:nvSpPr>
          <p:cNvPr id="8" name="Oval 7">
            <a:extLst>
              <a:ext uri="{FF2B5EF4-FFF2-40B4-BE49-F238E27FC236}">
                <a16:creationId xmlns:a16="http://schemas.microsoft.com/office/drawing/2014/main" id="{9946B2AF-18F9-4AA7-9A42-1465CFE30F74}"/>
              </a:ext>
            </a:extLst>
          </p:cNvPr>
          <p:cNvSpPr/>
          <p:nvPr userDrawn="1"/>
        </p:nvSpPr>
        <p:spPr>
          <a:xfrm>
            <a:off x="-1300901" y="-358218"/>
            <a:ext cx="2680751" cy="2196445"/>
          </a:xfrm>
          <a:prstGeom prst="ellipse">
            <a:avLst/>
          </a:prstGeom>
          <a:solidFill>
            <a:srgbClr val="00ADB5">
              <a:alpha val="6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B8B2"/>
              </a:solidFill>
            </a:endParaRPr>
          </a:p>
        </p:txBody>
      </p:sp>
      <p:sp>
        <p:nvSpPr>
          <p:cNvPr id="2" name="Title 1"/>
          <p:cNvSpPr>
            <a:spLocks noGrp="1"/>
          </p:cNvSpPr>
          <p:nvPr>
            <p:ph type="title" hasCustomPrompt="1"/>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Slide Title</a:t>
            </a:r>
          </a:p>
        </p:txBody>
      </p:sp>
      <p:pic>
        <p:nvPicPr>
          <p:cNvPr id="12" name="Picture 11" descr="A picture containing clipart&#10;&#10;Description automatically generated">
            <a:extLst>
              <a:ext uri="{FF2B5EF4-FFF2-40B4-BE49-F238E27FC236}">
                <a16:creationId xmlns:a16="http://schemas.microsoft.com/office/drawing/2014/main" id="{B6FE356B-3841-4B45-A0A8-1986F5B4A9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6563" y="6436312"/>
            <a:ext cx="358006" cy="356608"/>
          </a:xfrm>
          <a:prstGeom prst="rect">
            <a:avLst/>
          </a:prstGeom>
        </p:spPr>
      </p:pic>
      <p:sp>
        <p:nvSpPr>
          <p:cNvPr id="14" name="TextBox 13">
            <a:extLst>
              <a:ext uri="{FF2B5EF4-FFF2-40B4-BE49-F238E27FC236}">
                <a16:creationId xmlns:a16="http://schemas.microsoft.com/office/drawing/2014/main" id="{60CCE3FF-0AB8-4C91-A36C-5FC448BA6AAD}"/>
              </a:ext>
            </a:extLst>
          </p:cNvPr>
          <p:cNvSpPr txBox="1"/>
          <p:nvPr userDrawn="1"/>
        </p:nvSpPr>
        <p:spPr>
          <a:xfrm>
            <a:off x="562661" y="6521155"/>
            <a:ext cx="1916587" cy="246221"/>
          </a:xfrm>
          <a:prstGeom prst="rect">
            <a:avLst/>
          </a:prstGeom>
          <a:noFill/>
        </p:spPr>
        <p:txBody>
          <a:bodyPr wrap="square" rtlCol="0">
            <a:spAutoFit/>
          </a:bodyPr>
          <a:lstStyle/>
          <a:p>
            <a:r>
              <a:rPr lang="en-US" sz="1000" dirty="0">
                <a:solidFill>
                  <a:schemeClr val="tx1">
                    <a:lumMod val="50000"/>
                    <a:lumOff val="50000"/>
                  </a:schemeClr>
                </a:solidFill>
                <a:latin typeface="Arial" panose="020B0604020202020204" pitchFamily="34" charset="0"/>
                <a:cs typeface="Arial" panose="020B0604020202020204" pitchFamily="34" charset="0"/>
              </a:rPr>
              <a:t>© 2018 Baby-Friendly USA</a:t>
            </a:r>
          </a:p>
        </p:txBody>
      </p:sp>
    </p:spTree>
    <p:extLst>
      <p:ext uri="{BB962C8B-B14F-4D97-AF65-F5344CB8AC3E}">
        <p14:creationId xmlns:p14="http://schemas.microsoft.com/office/powerpoint/2010/main" val="2329165410"/>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885B90-7FB2-469C-9309-B1480C8EA19E}"/>
              </a:ext>
            </a:extLst>
          </p:cNvPr>
          <p:cNvSpPr/>
          <p:nvPr userDrawn="1"/>
        </p:nvSpPr>
        <p:spPr>
          <a:xfrm>
            <a:off x="0" y="-39010"/>
            <a:ext cx="9144000" cy="1864636"/>
          </a:xfrm>
          <a:prstGeom prst="rect">
            <a:avLst/>
          </a:prstGeom>
          <a:solidFill>
            <a:srgbClr val="591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hasCustomPrompt="1"/>
          </p:nvPr>
        </p:nvSpPr>
        <p:spPr>
          <a:xfrm>
            <a:off x="4672745" y="2014163"/>
            <a:ext cx="3841227" cy="4351338"/>
          </a:xfrm>
        </p:spPr>
        <p:txBody>
          <a:bodyPr/>
          <a:lstStyle>
            <a:lvl1pPr>
              <a:defRPr>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a:solidFill>
                  <a:srgbClr val="00ADB5"/>
                </a:solidFill>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p:txBody>
      </p:sp>
      <p:sp>
        <p:nvSpPr>
          <p:cNvPr id="6" name="Slide Number Placeholder 5"/>
          <p:cNvSpPr>
            <a:spLocks noGrp="1"/>
          </p:cNvSpPr>
          <p:nvPr>
            <p:ph type="sldNum" sz="quarter" idx="12"/>
          </p:nvPr>
        </p:nvSpPr>
        <p:spPr>
          <a:xfrm>
            <a:off x="3396690" y="6450620"/>
            <a:ext cx="2057400" cy="365125"/>
          </a:xfrm>
        </p:spPr>
        <p:txBody>
          <a:bodyPr/>
          <a:lstStyle>
            <a:lvl1pPr algn="ctr">
              <a:defRPr sz="1000">
                <a:solidFill>
                  <a:schemeClr val="tx1">
                    <a:lumMod val="50000"/>
                    <a:lumOff val="50000"/>
                  </a:schemeClr>
                </a:solidFill>
              </a:defRPr>
            </a:lvl1pPr>
          </a:lstStyle>
          <a:p>
            <a:fld id="{12D953B8-FFD6-4E0D-9A34-EA364A67919F}" type="slidenum">
              <a:rPr lang="en-US" smtClean="0"/>
              <a:pPr/>
              <a:t>‹#›</a:t>
            </a:fld>
            <a:endParaRPr lang="en-US" dirty="0"/>
          </a:p>
        </p:txBody>
      </p:sp>
      <p:sp>
        <p:nvSpPr>
          <p:cNvPr id="8" name="Oval 7">
            <a:extLst>
              <a:ext uri="{FF2B5EF4-FFF2-40B4-BE49-F238E27FC236}">
                <a16:creationId xmlns:a16="http://schemas.microsoft.com/office/drawing/2014/main" id="{9946B2AF-18F9-4AA7-9A42-1465CFE30F74}"/>
              </a:ext>
            </a:extLst>
          </p:cNvPr>
          <p:cNvSpPr/>
          <p:nvPr userDrawn="1"/>
        </p:nvSpPr>
        <p:spPr>
          <a:xfrm>
            <a:off x="-1300901" y="-358218"/>
            <a:ext cx="2680751" cy="2196445"/>
          </a:xfrm>
          <a:prstGeom prst="ellipse">
            <a:avLst/>
          </a:prstGeom>
          <a:solidFill>
            <a:srgbClr val="00ADB5">
              <a:alpha val="6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B8B2"/>
              </a:solidFill>
            </a:endParaRPr>
          </a:p>
        </p:txBody>
      </p:sp>
      <p:sp>
        <p:nvSpPr>
          <p:cNvPr id="2" name="Title 1"/>
          <p:cNvSpPr>
            <a:spLocks noGrp="1"/>
          </p:cNvSpPr>
          <p:nvPr>
            <p:ph type="title" hasCustomPrompt="1"/>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Slide Title</a:t>
            </a:r>
          </a:p>
        </p:txBody>
      </p:sp>
      <p:pic>
        <p:nvPicPr>
          <p:cNvPr id="12" name="Picture 11" descr="A picture containing clipart&#10;&#10;Description automatically generated">
            <a:extLst>
              <a:ext uri="{FF2B5EF4-FFF2-40B4-BE49-F238E27FC236}">
                <a16:creationId xmlns:a16="http://schemas.microsoft.com/office/drawing/2014/main" id="{B6FE356B-3841-4B45-A0A8-1986F5B4A9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6563" y="6436312"/>
            <a:ext cx="358006" cy="356608"/>
          </a:xfrm>
          <a:prstGeom prst="rect">
            <a:avLst/>
          </a:prstGeom>
        </p:spPr>
      </p:pic>
      <p:sp>
        <p:nvSpPr>
          <p:cNvPr id="14" name="TextBox 13">
            <a:extLst>
              <a:ext uri="{FF2B5EF4-FFF2-40B4-BE49-F238E27FC236}">
                <a16:creationId xmlns:a16="http://schemas.microsoft.com/office/drawing/2014/main" id="{60CCE3FF-0AB8-4C91-A36C-5FC448BA6AAD}"/>
              </a:ext>
            </a:extLst>
          </p:cNvPr>
          <p:cNvSpPr txBox="1"/>
          <p:nvPr userDrawn="1"/>
        </p:nvSpPr>
        <p:spPr>
          <a:xfrm>
            <a:off x="562661" y="6521155"/>
            <a:ext cx="1916587" cy="246221"/>
          </a:xfrm>
          <a:prstGeom prst="rect">
            <a:avLst/>
          </a:prstGeom>
          <a:noFill/>
        </p:spPr>
        <p:txBody>
          <a:bodyPr wrap="square" rtlCol="0">
            <a:spAutoFit/>
          </a:bodyPr>
          <a:lstStyle/>
          <a:p>
            <a:r>
              <a:rPr lang="en-US" sz="1000" dirty="0">
                <a:solidFill>
                  <a:schemeClr val="tx1">
                    <a:lumMod val="50000"/>
                    <a:lumOff val="50000"/>
                  </a:schemeClr>
                </a:solidFill>
                <a:latin typeface="Arial" panose="020B0604020202020204" pitchFamily="34" charset="0"/>
                <a:cs typeface="Arial" panose="020B0604020202020204" pitchFamily="34" charset="0"/>
              </a:rPr>
              <a:t>© 2018 Baby-Friendly USA</a:t>
            </a:r>
          </a:p>
        </p:txBody>
      </p:sp>
      <p:sp>
        <p:nvSpPr>
          <p:cNvPr id="9" name="Content Placeholder 2">
            <a:extLst>
              <a:ext uri="{FF2B5EF4-FFF2-40B4-BE49-F238E27FC236}">
                <a16:creationId xmlns:a16="http://schemas.microsoft.com/office/drawing/2014/main" id="{8D887A4A-1617-47DC-9D98-DEFBEF00A23E}"/>
              </a:ext>
            </a:extLst>
          </p:cNvPr>
          <p:cNvSpPr>
            <a:spLocks noGrp="1"/>
          </p:cNvSpPr>
          <p:nvPr>
            <p:ph idx="13" hasCustomPrompt="1"/>
          </p:nvPr>
        </p:nvSpPr>
        <p:spPr>
          <a:xfrm>
            <a:off x="631598" y="2014164"/>
            <a:ext cx="3841227" cy="4351338"/>
          </a:xfrm>
        </p:spPr>
        <p:txBody>
          <a:bodyPr/>
          <a:lstStyle>
            <a:lvl1pPr>
              <a:defRPr>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a:solidFill>
                  <a:srgbClr val="00ADB5"/>
                </a:solidFill>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First level</a:t>
            </a:r>
          </a:p>
          <a:p>
            <a:pPr lvl="1"/>
            <a:r>
              <a:rPr lang="en-US" dirty="0"/>
              <a:t>Second level</a:t>
            </a:r>
          </a:p>
        </p:txBody>
      </p:sp>
    </p:spTree>
    <p:extLst>
      <p:ext uri="{BB962C8B-B14F-4D97-AF65-F5344CB8AC3E}">
        <p14:creationId xmlns:p14="http://schemas.microsoft.com/office/powerpoint/2010/main" val="162884074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FD169C-AD2F-4755-8999-9D1FC75E8AF8}"/>
              </a:ext>
            </a:extLst>
          </p:cNvPr>
          <p:cNvSpPr/>
          <p:nvPr userDrawn="1"/>
        </p:nvSpPr>
        <p:spPr>
          <a:xfrm>
            <a:off x="0" y="1629545"/>
            <a:ext cx="9144000" cy="3009918"/>
          </a:xfrm>
          <a:prstGeom prst="rect">
            <a:avLst/>
          </a:prstGeom>
          <a:solidFill>
            <a:srgbClr val="00AD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623888" y="1709739"/>
            <a:ext cx="7886700" cy="2852737"/>
          </a:xfrm>
          <a:solidFill>
            <a:srgbClr val="00ADB5"/>
          </a:solidFill>
        </p:spPr>
        <p:txBody>
          <a:bodyPr anchor="ctr">
            <a:normAutofit/>
          </a:bodyPr>
          <a:lstStyle>
            <a:lvl1pPr algn="ctr">
              <a:defRPr sz="4800">
                <a:solidFill>
                  <a:srgbClr val="59178A"/>
                </a:solidFill>
                <a:latin typeface="Arial" panose="020B0604020202020204" pitchFamily="34" charset="0"/>
                <a:cs typeface="Arial" panose="020B0604020202020204" pitchFamily="34" charset="0"/>
              </a:defRPr>
            </a:lvl1pPr>
          </a:lstStyle>
          <a:p>
            <a:r>
              <a:rPr lang="en-US" dirty="0"/>
              <a:t>Click to edit section header</a:t>
            </a:r>
          </a:p>
        </p:txBody>
      </p:sp>
      <p:pic>
        <p:nvPicPr>
          <p:cNvPr id="9" name="Picture 8">
            <a:extLst>
              <a:ext uri="{FF2B5EF4-FFF2-40B4-BE49-F238E27FC236}">
                <a16:creationId xmlns:a16="http://schemas.microsoft.com/office/drawing/2014/main" id="{30A9C8D6-4168-4C76-A40D-E7D1C9195E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30097" y="5133745"/>
            <a:ext cx="3332759" cy="1705554"/>
          </a:xfrm>
          <a:prstGeom prst="rect">
            <a:avLst/>
          </a:prstGeom>
        </p:spPr>
      </p:pic>
    </p:spTree>
    <p:extLst>
      <p:ext uri="{BB962C8B-B14F-4D97-AF65-F5344CB8AC3E}">
        <p14:creationId xmlns:p14="http://schemas.microsoft.com/office/powerpoint/2010/main" val="2780181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Slide w Tab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885B90-7FB2-469C-9309-B1480C8EA19E}"/>
              </a:ext>
            </a:extLst>
          </p:cNvPr>
          <p:cNvSpPr/>
          <p:nvPr userDrawn="1"/>
        </p:nvSpPr>
        <p:spPr>
          <a:xfrm>
            <a:off x="0" y="-39010"/>
            <a:ext cx="9144000" cy="1864636"/>
          </a:xfrm>
          <a:prstGeom prst="rect">
            <a:avLst/>
          </a:prstGeom>
          <a:solidFill>
            <a:srgbClr val="591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3396690" y="6450620"/>
            <a:ext cx="2057400" cy="365125"/>
          </a:xfrm>
        </p:spPr>
        <p:txBody>
          <a:bodyPr/>
          <a:lstStyle>
            <a:lvl1pPr algn="ctr">
              <a:defRPr sz="1000">
                <a:solidFill>
                  <a:schemeClr val="tx1">
                    <a:lumMod val="50000"/>
                    <a:lumOff val="50000"/>
                  </a:schemeClr>
                </a:solidFill>
              </a:defRPr>
            </a:lvl1pPr>
          </a:lstStyle>
          <a:p>
            <a:fld id="{12D953B8-FFD6-4E0D-9A34-EA364A67919F}" type="slidenum">
              <a:rPr lang="en-US" smtClean="0"/>
              <a:pPr/>
              <a:t>‹#›</a:t>
            </a:fld>
            <a:endParaRPr lang="en-US" dirty="0"/>
          </a:p>
        </p:txBody>
      </p:sp>
      <p:sp>
        <p:nvSpPr>
          <p:cNvPr id="8" name="Oval 7">
            <a:extLst>
              <a:ext uri="{FF2B5EF4-FFF2-40B4-BE49-F238E27FC236}">
                <a16:creationId xmlns:a16="http://schemas.microsoft.com/office/drawing/2014/main" id="{9946B2AF-18F9-4AA7-9A42-1465CFE30F74}"/>
              </a:ext>
            </a:extLst>
          </p:cNvPr>
          <p:cNvSpPr/>
          <p:nvPr userDrawn="1"/>
        </p:nvSpPr>
        <p:spPr>
          <a:xfrm>
            <a:off x="-1300901" y="-358218"/>
            <a:ext cx="2680751" cy="2196445"/>
          </a:xfrm>
          <a:prstGeom prst="ellipse">
            <a:avLst/>
          </a:prstGeom>
          <a:solidFill>
            <a:srgbClr val="00ADB5">
              <a:alpha val="6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5B8B2"/>
              </a:solidFill>
            </a:endParaRPr>
          </a:p>
        </p:txBody>
      </p:sp>
      <p:sp>
        <p:nvSpPr>
          <p:cNvPr id="2" name="Title 1"/>
          <p:cNvSpPr>
            <a:spLocks noGrp="1"/>
          </p:cNvSpPr>
          <p:nvPr>
            <p:ph type="title" hasCustomPrompt="1"/>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Slide Title</a:t>
            </a:r>
          </a:p>
        </p:txBody>
      </p:sp>
      <p:pic>
        <p:nvPicPr>
          <p:cNvPr id="12" name="Picture 11" descr="A picture containing clipart&#10;&#10;Description automatically generated">
            <a:extLst>
              <a:ext uri="{FF2B5EF4-FFF2-40B4-BE49-F238E27FC236}">
                <a16:creationId xmlns:a16="http://schemas.microsoft.com/office/drawing/2014/main" id="{B6FE356B-3841-4B45-A0A8-1986F5B4A9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76563" y="6436312"/>
            <a:ext cx="358006" cy="356608"/>
          </a:xfrm>
          <a:prstGeom prst="rect">
            <a:avLst/>
          </a:prstGeom>
        </p:spPr>
      </p:pic>
      <p:sp>
        <p:nvSpPr>
          <p:cNvPr id="14" name="TextBox 13">
            <a:extLst>
              <a:ext uri="{FF2B5EF4-FFF2-40B4-BE49-F238E27FC236}">
                <a16:creationId xmlns:a16="http://schemas.microsoft.com/office/drawing/2014/main" id="{60CCE3FF-0AB8-4C91-A36C-5FC448BA6AAD}"/>
              </a:ext>
            </a:extLst>
          </p:cNvPr>
          <p:cNvSpPr txBox="1"/>
          <p:nvPr userDrawn="1"/>
        </p:nvSpPr>
        <p:spPr>
          <a:xfrm>
            <a:off x="562661" y="6521155"/>
            <a:ext cx="1916587" cy="246221"/>
          </a:xfrm>
          <a:prstGeom prst="rect">
            <a:avLst/>
          </a:prstGeom>
          <a:noFill/>
        </p:spPr>
        <p:txBody>
          <a:bodyPr wrap="square" rtlCol="0">
            <a:spAutoFit/>
          </a:bodyPr>
          <a:lstStyle/>
          <a:p>
            <a:r>
              <a:rPr lang="en-US" sz="1000" dirty="0">
                <a:solidFill>
                  <a:schemeClr val="tx1">
                    <a:lumMod val="50000"/>
                    <a:lumOff val="50000"/>
                  </a:schemeClr>
                </a:solidFill>
                <a:latin typeface="Arial" panose="020B0604020202020204" pitchFamily="34" charset="0"/>
                <a:cs typeface="Arial" panose="020B0604020202020204" pitchFamily="34" charset="0"/>
              </a:rPr>
              <a:t>© 2018 Baby-Friendly USA</a:t>
            </a:r>
          </a:p>
        </p:txBody>
      </p:sp>
      <p:graphicFrame>
        <p:nvGraphicFramePr>
          <p:cNvPr id="4" name="Table 3">
            <a:extLst>
              <a:ext uri="{FF2B5EF4-FFF2-40B4-BE49-F238E27FC236}">
                <a16:creationId xmlns:a16="http://schemas.microsoft.com/office/drawing/2014/main" id="{BDD7C6AE-C317-4FAA-9893-E3918B12C72E}"/>
              </a:ext>
            </a:extLst>
          </p:cNvPr>
          <p:cNvGraphicFramePr>
            <a:graphicFrameLocks noGrp="1"/>
          </p:cNvGraphicFramePr>
          <p:nvPr userDrawn="1">
            <p:extLst>
              <p:ext uri="{D42A27DB-BD31-4B8C-83A1-F6EECF244321}">
                <p14:modId xmlns:p14="http://schemas.microsoft.com/office/powerpoint/2010/main" val="2409982959"/>
              </p:ext>
            </p:extLst>
          </p:nvPr>
        </p:nvGraphicFramePr>
        <p:xfrm>
          <a:off x="1520954" y="2490509"/>
          <a:ext cx="6096000" cy="1483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101624058"/>
                    </a:ext>
                  </a:extLst>
                </a:gridCol>
                <a:gridCol w="1524000">
                  <a:extLst>
                    <a:ext uri="{9D8B030D-6E8A-4147-A177-3AD203B41FA5}">
                      <a16:colId xmlns:a16="http://schemas.microsoft.com/office/drawing/2014/main" val="1071008792"/>
                    </a:ext>
                  </a:extLst>
                </a:gridCol>
                <a:gridCol w="1524000">
                  <a:extLst>
                    <a:ext uri="{9D8B030D-6E8A-4147-A177-3AD203B41FA5}">
                      <a16:colId xmlns:a16="http://schemas.microsoft.com/office/drawing/2014/main" val="2594921362"/>
                    </a:ext>
                  </a:extLst>
                </a:gridCol>
                <a:gridCol w="1524000">
                  <a:extLst>
                    <a:ext uri="{9D8B030D-6E8A-4147-A177-3AD203B41FA5}">
                      <a16:colId xmlns:a16="http://schemas.microsoft.com/office/drawing/2014/main" val="1491792891"/>
                    </a:ext>
                  </a:extLst>
                </a:gridCol>
              </a:tblGrid>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56900565"/>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476234720"/>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97112841"/>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6756084"/>
                  </a:ext>
                </a:extLst>
              </a:tr>
            </a:tbl>
          </a:graphicData>
        </a:graphic>
      </p:graphicFrame>
    </p:spTree>
    <p:extLst>
      <p:ext uri="{BB962C8B-B14F-4D97-AF65-F5344CB8AC3E}">
        <p14:creationId xmlns:p14="http://schemas.microsoft.com/office/powerpoint/2010/main" val="216150799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84092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89951E-678D-46A8-8892-90B9056C594F}" type="datetimeFigureOut">
              <a:rPr lang="en-US" smtClean="0"/>
              <a:t>2/10/2020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D953B8-FFD6-4E0D-9A34-EA364A67919F}" type="slidenum">
              <a:rPr lang="en-US" smtClean="0"/>
              <a:t>‹#›</a:t>
            </a:fld>
            <a:endParaRPr lang="en-US" dirty="0"/>
          </a:p>
        </p:txBody>
      </p:sp>
    </p:spTree>
    <p:extLst>
      <p:ext uri="{BB962C8B-B14F-4D97-AF65-F5344CB8AC3E}">
        <p14:creationId xmlns:p14="http://schemas.microsoft.com/office/powerpoint/2010/main" val="1096077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73" r:id="rId5"/>
    <p:sldLayoutId id="214748366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hyperlink" Target="https://www.bfmed.org/assets/7%20ABM%20Model%20Maternity%20Policy%20Supportive%20of%20Breastfeeding%20English.pdf"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58D6D43-FD54-482B-AA71-489614D6EBD9}"/>
              </a:ext>
            </a:extLst>
          </p:cNvPr>
          <p:cNvSpPr>
            <a:spLocks noGrp="1"/>
          </p:cNvSpPr>
          <p:nvPr>
            <p:ph type="subTitle" idx="1"/>
          </p:nvPr>
        </p:nvSpPr>
        <p:spPr>
          <a:xfrm>
            <a:off x="709367" y="3685599"/>
            <a:ext cx="6858000" cy="1243340"/>
          </a:xfrm>
        </p:spPr>
        <p:txBody>
          <a:bodyPr/>
          <a:lstStyle/>
          <a:p>
            <a:r>
              <a:rPr lang="en-US"/>
              <a:t>February 25, 2020</a:t>
            </a:r>
            <a:endParaRPr lang="en-US" dirty="0"/>
          </a:p>
          <a:p>
            <a:r>
              <a:rPr lang="en-US" dirty="0"/>
              <a:t>Trish MacEnroe, BS, CDN, CLC</a:t>
            </a:r>
          </a:p>
        </p:txBody>
      </p:sp>
      <p:sp>
        <p:nvSpPr>
          <p:cNvPr id="3" name="Title 2">
            <a:extLst>
              <a:ext uri="{FF2B5EF4-FFF2-40B4-BE49-F238E27FC236}">
                <a16:creationId xmlns:a16="http://schemas.microsoft.com/office/drawing/2014/main" id="{3FAA0B24-CF71-43D1-8CEA-C35C4ADD5E4B}"/>
              </a:ext>
            </a:extLst>
          </p:cNvPr>
          <p:cNvSpPr>
            <a:spLocks noGrp="1"/>
          </p:cNvSpPr>
          <p:nvPr>
            <p:ph type="ctrTitle"/>
          </p:nvPr>
        </p:nvSpPr>
        <p:spPr>
          <a:xfrm>
            <a:off x="709367" y="1772586"/>
            <a:ext cx="7772400" cy="842176"/>
          </a:xfrm>
        </p:spPr>
        <p:txBody>
          <a:bodyPr>
            <a:normAutofit fontScale="90000"/>
          </a:bodyPr>
          <a:lstStyle/>
          <a:p>
            <a:r>
              <a:rPr lang="en-US" dirty="0"/>
              <a:t>The Next Generation of Baby-Friendly</a:t>
            </a:r>
          </a:p>
        </p:txBody>
      </p:sp>
    </p:spTree>
    <p:extLst>
      <p:ext uri="{BB962C8B-B14F-4D97-AF65-F5344CB8AC3E}">
        <p14:creationId xmlns:p14="http://schemas.microsoft.com/office/powerpoint/2010/main" val="3934212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Protecting, Promoting and Supporting Breastfeeding in Facilities Providing Maternity and Newborn Services - </a:t>
            </a:r>
            <a:br>
              <a:rPr lang="en-US" sz="3200" b="1" dirty="0"/>
            </a:br>
            <a:r>
              <a:rPr lang="en-US" sz="3200" b="1" dirty="0"/>
              <a:t>The Difference between the Guideline and Implementation Guidance</a:t>
            </a:r>
          </a:p>
        </p:txBody>
      </p:sp>
    </p:spTree>
    <p:extLst>
      <p:ext uri="{BB962C8B-B14F-4D97-AF65-F5344CB8AC3E}">
        <p14:creationId xmlns:p14="http://schemas.microsoft.com/office/powerpoint/2010/main" val="679979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D953B8-FFD6-4E0D-9A34-EA364A67919F}" type="slidenum">
              <a:rPr lang="en-US" smtClean="0"/>
              <a:pPr/>
              <a:t>11</a:t>
            </a:fld>
            <a:endParaRPr lang="en-US" dirty="0"/>
          </a:p>
        </p:txBody>
      </p:sp>
      <p:sp>
        <p:nvSpPr>
          <p:cNvPr id="4" name="Title 3"/>
          <p:cNvSpPr>
            <a:spLocks noGrp="1"/>
          </p:cNvSpPr>
          <p:nvPr>
            <p:ph type="title"/>
          </p:nvPr>
        </p:nvSpPr>
        <p:spPr/>
        <p:txBody>
          <a:bodyPr/>
          <a:lstStyle/>
          <a:p>
            <a:r>
              <a:rPr lang="en-US" dirty="0">
                <a:effectLst>
                  <a:outerShdw blurRad="38100" dist="38100" dir="2700000" algn="tl">
                    <a:srgbClr val="000000">
                      <a:alpha val="43137"/>
                    </a:srgbClr>
                  </a:outerShdw>
                </a:effectLst>
              </a:rPr>
              <a:t>Overview of WHO Guidance</a:t>
            </a:r>
          </a:p>
        </p:txBody>
      </p:sp>
      <p:sp>
        <p:nvSpPr>
          <p:cNvPr id="5" name="Content Placeholder 4"/>
          <p:cNvSpPr txBox="1">
            <a:spLocks noGrp="1"/>
          </p:cNvSpPr>
          <p:nvPr>
            <p:ph idx="1"/>
          </p:nvPr>
        </p:nvSpPr>
        <p:spPr>
          <a:prstGeom prst="rect">
            <a:avLst/>
          </a:prstGeom>
          <a:noFill/>
          <a:ln>
            <a:noFill/>
          </a:ln>
          <a:effectLst>
            <a:glow rad="101600">
              <a:schemeClr val="accent3">
                <a:satMod val="175000"/>
                <a:alpha val="14000"/>
              </a:schemeClr>
            </a:glo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ln w="0"/>
                <a:solidFill>
                  <a:srgbClr val="411860"/>
                </a:solidFill>
                <a:effectLst>
                  <a:outerShdw blurRad="38100" dist="19050" dir="2700000" algn="tl" rotWithShape="0">
                    <a:schemeClr val="dk1">
                      <a:alpha val="40000"/>
                    </a:schemeClr>
                  </a:outerShdw>
                </a:effectLst>
                <a:latin typeface="Avenir Next Medium" charset="0"/>
                <a:ea typeface="Avenir Next Medium" charset="0"/>
                <a:cs typeface="Avenir Next Medium" charset="0"/>
              </a:rPr>
              <a:t>2 related documents</a:t>
            </a:r>
          </a:p>
          <a:p>
            <a:endParaRPr lang="en-US" sz="2800" dirty="0">
              <a:ln w="0"/>
              <a:solidFill>
                <a:schemeClr val="tx1"/>
              </a:solidFill>
              <a:effectLst>
                <a:outerShdw blurRad="38100" dist="19050" dir="2700000" algn="tl" rotWithShape="0">
                  <a:schemeClr val="dk1">
                    <a:alpha val="40000"/>
                  </a:schemeClr>
                </a:outerShdw>
              </a:effectLst>
              <a:latin typeface="Avenir Next Medium" charset="0"/>
              <a:ea typeface="Avenir Next Medium" charset="0"/>
              <a:cs typeface="Avenir Next Medium" charset="0"/>
            </a:endParaRPr>
          </a:p>
        </p:txBody>
      </p:sp>
      <p:pic>
        <p:nvPicPr>
          <p:cNvPr id="6" name="Picture 5"/>
          <p:cNvPicPr>
            <a:picLocks noChangeAspect="1"/>
          </p:cNvPicPr>
          <p:nvPr/>
        </p:nvPicPr>
        <p:blipFill>
          <a:blip r:embed="rId2"/>
          <a:stretch>
            <a:fillRect/>
          </a:stretch>
        </p:blipFill>
        <p:spPr>
          <a:xfrm>
            <a:off x="1405466" y="2525494"/>
            <a:ext cx="2577044" cy="36684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3"/>
          <a:stretch>
            <a:fillRect/>
          </a:stretch>
        </p:blipFill>
        <p:spPr>
          <a:xfrm>
            <a:off x="4947423" y="2512332"/>
            <a:ext cx="2603014" cy="36815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82436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2017 Guideline</a:t>
            </a:r>
          </a:p>
        </p:txBody>
      </p:sp>
      <p:pic>
        <p:nvPicPr>
          <p:cNvPr id="4" name="Content Placeholder 3"/>
          <p:cNvPicPr>
            <a:picLocks noGrp="1" noChangeAspect="1"/>
          </p:cNvPicPr>
          <p:nvPr>
            <p:ph idx="1"/>
          </p:nvPr>
        </p:nvPicPr>
        <p:blipFill>
          <a:blip r:embed="rId2"/>
          <a:stretch>
            <a:fillRect/>
          </a:stretch>
        </p:blipFill>
        <p:spPr>
          <a:xfrm>
            <a:off x="3454401" y="2057135"/>
            <a:ext cx="3165492" cy="44899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5759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Guideline</a:t>
            </a:r>
          </a:p>
        </p:txBody>
      </p:sp>
      <p:sp>
        <p:nvSpPr>
          <p:cNvPr id="3" name="Content Placeholder 2"/>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For WHO purposes:</a:t>
            </a:r>
          </a:p>
          <a:p>
            <a:pPr marL="342900" indent="-342900"/>
            <a:endParaRPr lang="en-US" dirty="0">
              <a:latin typeface="Arial" panose="020B0604020202020204" pitchFamily="34" charset="0"/>
              <a:cs typeface="Arial" panose="020B0604020202020204" pitchFamily="34" charset="0"/>
            </a:endParaRPr>
          </a:p>
          <a:p>
            <a:pPr lvl="1" indent="-342900"/>
            <a:r>
              <a:rPr lang="en-US" sz="2100" dirty="0"/>
              <a:t>a “Guideline” is a document that contains a WHO health recommendation about a health intervention</a:t>
            </a:r>
          </a:p>
          <a:p>
            <a:pPr marL="342900" indent="-342900"/>
            <a:endParaRPr lang="en-US" dirty="0">
              <a:latin typeface="Arial" panose="020B0604020202020204" pitchFamily="34" charset="0"/>
              <a:cs typeface="Arial" panose="020B0604020202020204" pitchFamily="34" charset="0"/>
            </a:endParaRPr>
          </a:p>
          <a:p>
            <a:pPr lvl="1" indent="-342900"/>
            <a:r>
              <a:rPr lang="en-US" sz="2100" dirty="0"/>
              <a:t>WHO issues both clinical and public health/public policy guidelines</a:t>
            </a:r>
          </a:p>
          <a:p>
            <a:pPr marL="342900" indent="-342900"/>
            <a:endParaRPr lang="en-US" dirty="0">
              <a:latin typeface="Arial" panose="020B0604020202020204" pitchFamily="34" charset="0"/>
              <a:cs typeface="Arial" panose="020B0604020202020204" pitchFamily="34" charset="0"/>
            </a:endParaRPr>
          </a:p>
          <a:p>
            <a:pPr lvl="1" indent="-342900"/>
            <a:r>
              <a:rPr lang="en-US" sz="2100" dirty="0"/>
              <a:t>Implementation guides are NOT guidelines</a:t>
            </a:r>
          </a:p>
          <a:p>
            <a:endParaRPr lang="en-US" dirty="0"/>
          </a:p>
        </p:txBody>
      </p:sp>
    </p:spTree>
    <p:extLst>
      <p:ext uri="{BB962C8B-B14F-4D97-AF65-F5344CB8AC3E}">
        <p14:creationId xmlns:p14="http://schemas.microsoft.com/office/powerpoint/2010/main" val="4168491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2018 BFHI Implementation Guidance</a:t>
            </a:r>
          </a:p>
        </p:txBody>
      </p:sp>
      <p:pic>
        <p:nvPicPr>
          <p:cNvPr id="4" name="Picture 3"/>
          <p:cNvPicPr>
            <a:picLocks noChangeAspect="1"/>
          </p:cNvPicPr>
          <p:nvPr/>
        </p:nvPicPr>
        <p:blipFill>
          <a:blip r:embed="rId2"/>
          <a:stretch>
            <a:fillRect/>
          </a:stretch>
        </p:blipFill>
        <p:spPr>
          <a:xfrm>
            <a:off x="3217334" y="2098785"/>
            <a:ext cx="3194654" cy="45183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03311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2018 BFHI Implementation Guidance</a:t>
            </a:r>
            <a:endParaRPr lang="en-US" dirty="0"/>
          </a:p>
        </p:txBody>
      </p:sp>
      <p:sp>
        <p:nvSpPr>
          <p:cNvPr id="3" name="Content Placeholder 2"/>
          <p:cNvSpPr>
            <a:spLocks noGrp="1"/>
          </p:cNvSpPr>
          <p:nvPr>
            <p:ph idx="1"/>
          </p:nvPr>
        </p:nvSpPr>
        <p:spPr/>
        <p:txBody>
          <a:bodyPr/>
          <a:lstStyle/>
          <a:p>
            <a:r>
              <a:rPr lang="en-US" dirty="0">
                <a:cs typeface="Arial" panose="020B0604020202020204" pitchFamily="34" charset="0"/>
              </a:rPr>
              <a:t>WHO considers “implementation guidance” to be a strategy and/or series of strategies that may be utilized to implement a </a:t>
            </a:r>
            <a:r>
              <a:rPr lang="en-US" b="1" u="sng" dirty="0">
                <a:cs typeface="Arial" panose="020B0604020202020204" pitchFamily="34" charset="0"/>
              </a:rPr>
              <a:t>recommendation </a:t>
            </a:r>
            <a:r>
              <a:rPr lang="en-US" dirty="0">
                <a:cs typeface="Arial" panose="020B0604020202020204" pitchFamily="34" charset="0"/>
              </a:rPr>
              <a:t>about a health intervention</a:t>
            </a:r>
          </a:p>
          <a:p>
            <a:endParaRPr lang="en-US" dirty="0"/>
          </a:p>
        </p:txBody>
      </p:sp>
    </p:spTree>
    <p:extLst>
      <p:ext uri="{BB962C8B-B14F-4D97-AF65-F5344CB8AC3E}">
        <p14:creationId xmlns:p14="http://schemas.microsoft.com/office/powerpoint/2010/main" val="131938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process for updating the Guidelines and Evaluation Criteria for the US?</a:t>
            </a:r>
          </a:p>
        </p:txBody>
      </p:sp>
    </p:spTree>
    <p:extLst>
      <p:ext uri="{BB962C8B-B14F-4D97-AF65-F5344CB8AC3E}">
        <p14:creationId xmlns:p14="http://schemas.microsoft.com/office/powerpoint/2010/main" val="4027337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Process for Updating Guidelines</a:t>
            </a:r>
          </a:p>
        </p:txBody>
      </p:sp>
      <p:sp>
        <p:nvSpPr>
          <p:cNvPr id="3" name="Content Placeholder 2"/>
          <p:cNvSpPr>
            <a:spLocks noGrp="1"/>
          </p:cNvSpPr>
          <p:nvPr>
            <p:ph idx="1"/>
          </p:nvPr>
        </p:nvSpPr>
        <p:spPr/>
        <p:txBody>
          <a:bodyPr>
            <a:normAutofit fontScale="92500"/>
          </a:bodyPr>
          <a:lstStyle/>
          <a:p>
            <a:r>
              <a:rPr lang="en-US" dirty="0">
                <a:ln w="0"/>
                <a:ea typeface="Avenir Next Medium" charset="0"/>
              </a:rPr>
              <a:t>Developed a crosswalk between BFUSA 2016 GEC and WHO 2018 Implementation Guidance</a:t>
            </a:r>
          </a:p>
          <a:p>
            <a:pPr lvl="1"/>
            <a:r>
              <a:rPr lang="en-US" sz="2100" dirty="0">
                <a:ln w="0"/>
                <a:ea typeface="Avenir Next Medium" charset="0"/>
              </a:rPr>
              <a:t>May 2018</a:t>
            </a:r>
          </a:p>
          <a:p>
            <a:r>
              <a:rPr lang="en-US" dirty="0">
                <a:ln w="0"/>
                <a:ea typeface="Avenir Next Medium" charset="0"/>
              </a:rPr>
              <a:t>Identified new standards to be immediately implemented</a:t>
            </a:r>
          </a:p>
          <a:p>
            <a:pPr lvl="1"/>
            <a:r>
              <a:rPr lang="en-US" sz="2100" dirty="0">
                <a:ln w="0"/>
                <a:ea typeface="Avenir Next Medium" charset="0"/>
              </a:rPr>
              <a:t>June 2018</a:t>
            </a:r>
          </a:p>
          <a:p>
            <a:r>
              <a:rPr lang="en-US" dirty="0">
                <a:ln w="0"/>
                <a:ea typeface="Avenir Next Medium" charset="0"/>
              </a:rPr>
              <a:t>Rolled out 2016 GEC v2 with adjustments to Step 9</a:t>
            </a:r>
          </a:p>
          <a:p>
            <a:pPr lvl="1"/>
            <a:r>
              <a:rPr lang="en-US" sz="2100" dirty="0">
                <a:ln w="0"/>
                <a:ea typeface="Avenir Next Medium" charset="0"/>
              </a:rPr>
              <a:t>July 2018</a:t>
            </a:r>
            <a:endParaRPr lang="en-US" sz="2500" dirty="0">
              <a:ln w="0"/>
              <a:ea typeface="Avenir Next Medium" charset="0"/>
            </a:endParaRPr>
          </a:p>
          <a:p>
            <a:r>
              <a:rPr lang="en-US" sz="2900" dirty="0">
                <a:ln w="0"/>
                <a:ea typeface="Avenir Next Medium" charset="0"/>
              </a:rPr>
              <a:t>Convened Expert Panel</a:t>
            </a:r>
          </a:p>
          <a:p>
            <a:pPr lvl="1"/>
            <a:r>
              <a:rPr lang="en-US" sz="2000" dirty="0">
                <a:ln w="0"/>
                <a:ea typeface="Avenir Next Medium" charset="0"/>
              </a:rPr>
              <a:t>July 2018</a:t>
            </a:r>
            <a:endParaRPr lang="en-US" dirty="0">
              <a:ln w="0"/>
              <a:ea typeface="Avenir Next Medium" charset="0"/>
            </a:endParaRPr>
          </a:p>
          <a:p>
            <a:endParaRPr lang="en-US" sz="2500" dirty="0">
              <a:ln w="0"/>
              <a:ea typeface="Avenir Next Medium" charset="0"/>
            </a:endParaRPr>
          </a:p>
        </p:txBody>
      </p:sp>
    </p:spTree>
    <p:extLst>
      <p:ext uri="{BB962C8B-B14F-4D97-AF65-F5344CB8AC3E}">
        <p14:creationId xmlns:p14="http://schemas.microsoft.com/office/powerpoint/2010/main" val="62026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Process for Updating Guidelines</a:t>
            </a:r>
          </a:p>
        </p:txBody>
      </p:sp>
      <p:sp>
        <p:nvSpPr>
          <p:cNvPr id="3" name="Content Placeholder 2"/>
          <p:cNvSpPr>
            <a:spLocks noGrp="1"/>
          </p:cNvSpPr>
          <p:nvPr>
            <p:ph idx="1"/>
          </p:nvPr>
        </p:nvSpPr>
        <p:spPr/>
        <p:txBody>
          <a:bodyPr>
            <a:normAutofit lnSpcReduction="10000"/>
          </a:bodyPr>
          <a:lstStyle/>
          <a:p>
            <a:pPr marL="0" indent="0">
              <a:buNone/>
            </a:pPr>
            <a:r>
              <a:rPr lang="en-US" dirty="0">
                <a:ln w="0"/>
                <a:ea typeface="Avenir Next Medium" charset="0"/>
              </a:rPr>
              <a:t>Revised Guidelines and Evaluation Criteria based on WHO 2018 materials </a:t>
            </a:r>
          </a:p>
          <a:p>
            <a:r>
              <a:rPr lang="en-US" dirty="0">
                <a:ln w="0"/>
                <a:ea typeface="Avenir Next Medium" charset="0"/>
              </a:rPr>
              <a:t>First draft </a:t>
            </a:r>
          </a:p>
          <a:p>
            <a:pPr lvl="1"/>
            <a:r>
              <a:rPr lang="en-US" dirty="0">
                <a:ln w="0"/>
                <a:ea typeface="Avenir Next Medium" charset="0"/>
              </a:rPr>
              <a:t>Prepared by BFUSA Clinical Director</a:t>
            </a:r>
          </a:p>
          <a:p>
            <a:pPr lvl="1"/>
            <a:r>
              <a:rPr lang="en-US" sz="2100" dirty="0">
                <a:ln w="0"/>
                <a:ea typeface="Avenir Next Medium" charset="0"/>
              </a:rPr>
              <a:t>December 2018</a:t>
            </a:r>
          </a:p>
          <a:p>
            <a:r>
              <a:rPr lang="en-US" dirty="0">
                <a:ln w="0"/>
                <a:ea typeface="Avenir Next Medium" charset="0"/>
              </a:rPr>
              <a:t>Review draft </a:t>
            </a:r>
          </a:p>
          <a:p>
            <a:pPr lvl="1"/>
            <a:r>
              <a:rPr lang="en-US" dirty="0">
                <a:ln w="0"/>
                <a:ea typeface="Avenir Next Medium" charset="0"/>
              </a:rPr>
              <a:t>Clinical Committee/ Expert Panel</a:t>
            </a:r>
          </a:p>
          <a:p>
            <a:pPr lvl="1"/>
            <a:r>
              <a:rPr lang="en-US" sz="2100" dirty="0">
                <a:ln w="0"/>
                <a:ea typeface="Avenir Next Medium" charset="0"/>
              </a:rPr>
              <a:t>February 2019</a:t>
            </a:r>
          </a:p>
          <a:p>
            <a:r>
              <a:rPr lang="en-US" dirty="0">
                <a:ln w="0"/>
                <a:ea typeface="Avenir Next Medium" charset="0"/>
              </a:rPr>
              <a:t>Second draft</a:t>
            </a:r>
          </a:p>
          <a:p>
            <a:pPr lvl="1"/>
            <a:r>
              <a:rPr lang="en-US" dirty="0">
                <a:ln w="0"/>
                <a:ea typeface="Avenir Next Medium" charset="0"/>
              </a:rPr>
              <a:t>BFUSA Clinical Team</a:t>
            </a:r>
          </a:p>
          <a:p>
            <a:pPr lvl="1"/>
            <a:r>
              <a:rPr lang="en-US" sz="2100" dirty="0">
                <a:ln w="0"/>
                <a:ea typeface="Avenir Next Medium" charset="0"/>
              </a:rPr>
              <a:t>April 2019</a:t>
            </a:r>
          </a:p>
        </p:txBody>
      </p:sp>
    </p:spTree>
    <p:extLst>
      <p:ext uri="{BB962C8B-B14F-4D97-AF65-F5344CB8AC3E}">
        <p14:creationId xmlns:p14="http://schemas.microsoft.com/office/powerpoint/2010/main" val="4083868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Process for Updating Guidelines</a:t>
            </a:r>
          </a:p>
        </p:txBody>
      </p:sp>
      <p:sp>
        <p:nvSpPr>
          <p:cNvPr id="3" name="Content Placeholder 2"/>
          <p:cNvSpPr>
            <a:spLocks noGrp="1"/>
          </p:cNvSpPr>
          <p:nvPr>
            <p:ph idx="1"/>
          </p:nvPr>
        </p:nvSpPr>
        <p:spPr/>
        <p:txBody>
          <a:bodyPr>
            <a:normAutofit fontScale="85000" lnSpcReduction="20000"/>
          </a:bodyPr>
          <a:lstStyle/>
          <a:p>
            <a:r>
              <a:rPr lang="en-US" dirty="0">
                <a:ln w="0"/>
                <a:ea typeface="Avenir Next Medium" charset="0"/>
              </a:rPr>
              <a:t>Requested feedback and comments from 7 National Professional Medical Associations</a:t>
            </a:r>
          </a:p>
          <a:p>
            <a:pPr lvl="1"/>
            <a:r>
              <a:rPr lang="en-US" sz="2100" dirty="0">
                <a:ln w="0"/>
                <a:ea typeface="Avenir Next Medium" charset="0"/>
              </a:rPr>
              <a:t>Comments due by July 12</a:t>
            </a:r>
          </a:p>
          <a:p>
            <a:pPr marL="0" indent="0">
              <a:buNone/>
            </a:pPr>
            <a:endParaRPr lang="en-US" dirty="0">
              <a:ln w="0"/>
              <a:ea typeface="Avenir Next Medium" charset="0"/>
            </a:endParaRPr>
          </a:p>
          <a:p>
            <a:r>
              <a:rPr lang="en-US" dirty="0">
                <a:ln w="0"/>
                <a:ea typeface="Avenir Next Medium" charset="0"/>
              </a:rPr>
              <a:t>Second Expert Meeting</a:t>
            </a:r>
          </a:p>
          <a:p>
            <a:pPr lvl="1"/>
            <a:r>
              <a:rPr lang="en-US" sz="2100" dirty="0">
                <a:ln w="0"/>
                <a:ea typeface="Avenir Next Medium" charset="0"/>
              </a:rPr>
              <a:t>Clinical Committee/ Expert Panel</a:t>
            </a:r>
          </a:p>
          <a:p>
            <a:pPr lvl="1"/>
            <a:r>
              <a:rPr lang="en-US" sz="2100" dirty="0">
                <a:ln w="0"/>
                <a:ea typeface="Avenir Next Medium" charset="0"/>
              </a:rPr>
              <a:t>July 22/23 2019</a:t>
            </a:r>
          </a:p>
          <a:p>
            <a:endParaRPr lang="en-US" dirty="0">
              <a:ln w="0"/>
              <a:ea typeface="Avenir Next Medium" charset="0"/>
            </a:endParaRPr>
          </a:p>
          <a:p>
            <a:r>
              <a:rPr lang="en-US" dirty="0">
                <a:ln w="0"/>
                <a:ea typeface="Avenir Next Medium" charset="0"/>
              </a:rPr>
              <a:t>Interim GEC Document </a:t>
            </a:r>
          </a:p>
          <a:p>
            <a:pPr lvl="1"/>
            <a:r>
              <a:rPr lang="en-US" sz="2100" dirty="0">
                <a:ln w="0"/>
                <a:ea typeface="Avenir Next Medium" charset="0"/>
              </a:rPr>
              <a:t>December 9,  2020</a:t>
            </a:r>
          </a:p>
          <a:p>
            <a:pPr lvl="1"/>
            <a:endParaRPr lang="en-US" sz="2100" dirty="0">
              <a:ln w="0"/>
              <a:ea typeface="Avenir Next Medium" charset="0"/>
            </a:endParaRPr>
          </a:p>
          <a:p>
            <a:r>
              <a:rPr lang="en-US" dirty="0">
                <a:ln w="0"/>
                <a:ea typeface="Avenir Next Medium" charset="0"/>
              </a:rPr>
              <a:t>Final Document to align with WHO 2018 (Pending agreement with WHO on training and competencies)</a:t>
            </a:r>
            <a:endParaRPr lang="en-US" sz="2100" dirty="0">
              <a:ln w="0"/>
              <a:ea typeface="Avenir Next Medium" charset="0"/>
            </a:endParaRPr>
          </a:p>
          <a:p>
            <a:pPr lvl="1"/>
            <a:r>
              <a:rPr lang="en-US" sz="2100" dirty="0">
                <a:ln w="0"/>
                <a:ea typeface="Avenir Next Medium" charset="0"/>
              </a:rPr>
              <a:t>2</a:t>
            </a:r>
            <a:r>
              <a:rPr lang="en-US" sz="2100" baseline="30000" dirty="0">
                <a:ln w="0"/>
                <a:ea typeface="Avenir Next Medium" charset="0"/>
              </a:rPr>
              <a:t>nd</a:t>
            </a:r>
            <a:r>
              <a:rPr lang="en-US" sz="2100" dirty="0">
                <a:ln w="0"/>
                <a:ea typeface="Avenir Next Medium" charset="0"/>
              </a:rPr>
              <a:t> Quarter 2020???</a:t>
            </a:r>
          </a:p>
        </p:txBody>
      </p:sp>
    </p:spTree>
    <p:extLst>
      <p:ext uri="{BB962C8B-B14F-4D97-AF65-F5344CB8AC3E}">
        <p14:creationId xmlns:p14="http://schemas.microsoft.com/office/powerpoint/2010/main" val="160778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00394" y="2005012"/>
            <a:ext cx="7886700" cy="4351338"/>
          </a:xfrm>
        </p:spPr>
        <p:txBody>
          <a:bodyPr/>
          <a:lstStyle/>
          <a:p>
            <a:pPr marL="342900" indent="-342900"/>
            <a:r>
              <a:rPr lang="en-US" dirty="0"/>
              <a:t>The speaker discloses employment with Baby-Friendly USA, Inc.</a:t>
            </a:r>
          </a:p>
          <a:p>
            <a:pPr marL="171450" indent="-171450"/>
            <a:endParaRPr lang="en-US" dirty="0"/>
          </a:p>
          <a:p>
            <a:pPr marL="342900" indent="-342900"/>
            <a:r>
              <a:rPr lang="en-US" dirty="0"/>
              <a:t>There are no other conflicts of interest</a:t>
            </a:r>
          </a:p>
          <a:p>
            <a:pPr marL="171450" indent="-171450"/>
            <a:endParaRPr lang="en-US" dirty="0"/>
          </a:p>
          <a:p>
            <a:pPr marL="342900" indent="-342900"/>
            <a:r>
              <a:rPr lang="en-US" dirty="0"/>
              <a:t>This presentation is not supported by any funds from companies that violate the International Code of Marketing of Breastmilk Substitutes</a:t>
            </a:r>
          </a:p>
        </p:txBody>
      </p:sp>
      <p:sp>
        <p:nvSpPr>
          <p:cNvPr id="2" name="Title 1"/>
          <p:cNvSpPr>
            <a:spLocks noGrp="1"/>
          </p:cNvSpPr>
          <p:nvPr>
            <p:ph type="title"/>
          </p:nvPr>
        </p:nvSpPr>
        <p:spPr/>
        <p:txBody>
          <a:bodyPr/>
          <a:lstStyle/>
          <a:p>
            <a:r>
              <a:rPr lang="en-US" b="1" dirty="0"/>
              <a:t>Speaker Disclosures</a:t>
            </a:r>
            <a:endParaRPr lang="en-US" dirty="0"/>
          </a:p>
        </p:txBody>
      </p:sp>
      <p:sp>
        <p:nvSpPr>
          <p:cNvPr id="4" name="Footer Placeholder 3"/>
          <p:cNvSpPr>
            <a:spLocks noGrp="1"/>
          </p:cNvSpPr>
          <p:nvPr>
            <p:ph type="ftr" sz="quarter" idx="4294967295"/>
          </p:nvPr>
        </p:nvSpPr>
        <p:spPr>
          <a:xfrm>
            <a:off x="0" y="6356350"/>
            <a:ext cx="2895600" cy="365125"/>
          </a:xfrm>
          <a:prstGeom prst="rect">
            <a:avLst/>
          </a:prstGeom>
        </p:spPr>
        <p:txBody>
          <a:bodyPr/>
          <a:lstStyle/>
          <a:p>
            <a:r>
              <a:rPr lang="en-US" dirty="0"/>
              <a:t>©2013 Baby-Friendly USA, Inc.</a:t>
            </a:r>
          </a:p>
        </p:txBody>
      </p:sp>
    </p:spTree>
    <p:extLst>
      <p:ext uri="{BB962C8B-B14F-4D97-AF65-F5344CB8AC3E}">
        <p14:creationId xmlns:p14="http://schemas.microsoft.com/office/powerpoint/2010/main" val="2107845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D953B8-FFD6-4E0D-9A34-EA364A67919F}" type="slidenum">
              <a:rPr lang="en-US" smtClean="0"/>
              <a:pPr/>
              <a:t>20</a:t>
            </a:fld>
            <a:endParaRPr lang="en-US" dirty="0"/>
          </a:p>
        </p:txBody>
      </p:sp>
      <p:sp>
        <p:nvSpPr>
          <p:cNvPr id="4" name="Title 3"/>
          <p:cNvSpPr>
            <a:spLocks noGrp="1"/>
          </p:cNvSpPr>
          <p:nvPr>
            <p:ph type="title"/>
          </p:nvPr>
        </p:nvSpPr>
        <p:spPr/>
        <p:txBody>
          <a:bodyPr/>
          <a:lstStyle/>
          <a:p>
            <a:r>
              <a:rPr lang="en-US" dirty="0"/>
              <a:t>Working Cover</a:t>
            </a:r>
          </a:p>
        </p:txBody>
      </p:sp>
      <p:pic>
        <p:nvPicPr>
          <p:cNvPr id="6" name="Picture 5"/>
          <p:cNvPicPr>
            <a:picLocks noChangeAspect="1"/>
          </p:cNvPicPr>
          <p:nvPr/>
        </p:nvPicPr>
        <p:blipFill>
          <a:blip r:embed="rId2"/>
          <a:stretch>
            <a:fillRect/>
          </a:stretch>
        </p:blipFill>
        <p:spPr>
          <a:xfrm>
            <a:off x="2717028" y="1971702"/>
            <a:ext cx="3416724" cy="44789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17142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a:t>Introduction</a:t>
            </a:r>
          </a:p>
          <a:p>
            <a:pPr marL="0" indent="0">
              <a:buNone/>
            </a:pPr>
            <a:endParaRPr lang="en-US" sz="1600" dirty="0"/>
          </a:p>
          <a:p>
            <a:pPr lvl="1"/>
            <a:r>
              <a:rPr lang="en-US" dirty="0"/>
              <a:t>Brief history of the BFHI</a:t>
            </a:r>
          </a:p>
          <a:p>
            <a:pPr lvl="1"/>
            <a:r>
              <a:rPr lang="en-US" dirty="0"/>
              <a:t>Background on the WHO revision process</a:t>
            </a:r>
          </a:p>
          <a:p>
            <a:pPr lvl="1"/>
            <a:r>
              <a:rPr lang="en-US" dirty="0"/>
              <a:t>Background on the BFUSA revision process</a:t>
            </a:r>
          </a:p>
          <a:p>
            <a:pPr lvl="1"/>
            <a:r>
              <a:rPr lang="en-US" dirty="0"/>
              <a:t>Components of each step</a:t>
            </a:r>
          </a:p>
          <a:p>
            <a:pPr lvl="1"/>
            <a:r>
              <a:rPr lang="en-US" dirty="0"/>
              <a:t>Discussion of the Ten Step revision process including chart comparing the revised 2018 Ten Steps to the original version</a:t>
            </a:r>
          </a:p>
          <a:p>
            <a:pPr lvl="1"/>
            <a:r>
              <a:rPr lang="en-US" dirty="0"/>
              <a:t>Importance of breastfeeding</a:t>
            </a:r>
          </a:p>
          <a:p>
            <a:pPr lvl="1"/>
            <a:r>
              <a:rPr lang="en-US" dirty="0"/>
              <a:t>Section on culture and equity</a:t>
            </a:r>
          </a:p>
          <a:p>
            <a:pPr lvl="1"/>
            <a:endParaRPr lang="en-US" dirty="0"/>
          </a:p>
        </p:txBody>
      </p:sp>
      <p:sp>
        <p:nvSpPr>
          <p:cNvPr id="3" name="Slide Number Placeholder 2"/>
          <p:cNvSpPr>
            <a:spLocks noGrp="1"/>
          </p:cNvSpPr>
          <p:nvPr>
            <p:ph type="sldNum" sz="quarter" idx="12"/>
          </p:nvPr>
        </p:nvSpPr>
        <p:spPr/>
        <p:txBody>
          <a:bodyPr/>
          <a:lstStyle/>
          <a:p>
            <a:fld id="{12D953B8-FFD6-4E0D-9A34-EA364A67919F}" type="slidenum">
              <a:rPr lang="en-US" smtClean="0"/>
              <a:pPr/>
              <a:t>21</a:t>
            </a:fld>
            <a:endParaRPr lang="en-US" dirty="0"/>
          </a:p>
        </p:txBody>
      </p:sp>
      <p:sp>
        <p:nvSpPr>
          <p:cNvPr id="4" name="Title 3"/>
          <p:cNvSpPr>
            <a:spLocks noGrp="1"/>
          </p:cNvSpPr>
          <p:nvPr>
            <p:ph type="title"/>
          </p:nvPr>
        </p:nvSpPr>
        <p:spPr/>
        <p:txBody>
          <a:bodyPr/>
          <a:lstStyle/>
          <a:p>
            <a:r>
              <a:rPr lang="en-US" dirty="0"/>
              <a:t>Key Content and Format</a:t>
            </a:r>
          </a:p>
        </p:txBody>
      </p:sp>
    </p:spTree>
    <p:extLst>
      <p:ext uri="{BB962C8B-B14F-4D97-AF65-F5344CB8AC3E}">
        <p14:creationId xmlns:p14="http://schemas.microsoft.com/office/powerpoint/2010/main" val="3986193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6393" y="2099282"/>
            <a:ext cx="8071213" cy="4351338"/>
          </a:xfrm>
        </p:spPr>
        <p:txBody>
          <a:bodyPr>
            <a:normAutofit/>
          </a:bodyPr>
          <a:lstStyle/>
          <a:p>
            <a:pPr marL="0" indent="0">
              <a:buNone/>
            </a:pPr>
            <a:r>
              <a:rPr lang="en-US" dirty="0"/>
              <a:t>Steps</a:t>
            </a:r>
          </a:p>
          <a:p>
            <a:pPr lvl="1"/>
            <a:endParaRPr lang="en-US" dirty="0"/>
          </a:p>
          <a:p>
            <a:pPr lvl="1"/>
            <a:r>
              <a:rPr lang="en-US" dirty="0"/>
              <a:t>Step number, name and infographic – identical to WHO/UNICEF</a:t>
            </a:r>
          </a:p>
          <a:p>
            <a:pPr lvl="1"/>
            <a:endParaRPr lang="en-US" dirty="0"/>
          </a:p>
          <a:p>
            <a:pPr lvl="1"/>
            <a:r>
              <a:rPr lang="en-US" dirty="0"/>
              <a:t>Rationale - mostly WHO/UNICEF some US clarification</a:t>
            </a:r>
          </a:p>
          <a:p>
            <a:pPr lvl="1"/>
            <a:endParaRPr lang="en-US" dirty="0"/>
          </a:p>
          <a:p>
            <a:pPr lvl="1"/>
            <a:r>
              <a:rPr lang="en-US" dirty="0"/>
              <a:t>Implementation Guidance - mostly WHO/UNICEF with US clarification</a:t>
            </a:r>
          </a:p>
          <a:p>
            <a:pPr lvl="1"/>
            <a:endParaRPr lang="en-US" dirty="0"/>
          </a:p>
        </p:txBody>
      </p:sp>
      <p:sp>
        <p:nvSpPr>
          <p:cNvPr id="3" name="Slide Number Placeholder 2"/>
          <p:cNvSpPr>
            <a:spLocks noGrp="1"/>
          </p:cNvSpPr>
          <p:nvPr>
            <p:ph type="sldNum" sz="quarter" idx="12"/>
          </p:nvPr>
        </p:nvSpPr>
        <p:spPr/>
        <p:txBody>
          <a:bodyPr/>
          <a:lstStyle/>
          <a:p>
            <a:fld id="{12D953B8-FFD6-4E0D-9A34-EA364A67919F}" type="slidenum">
              <a:rPr lang="en-US" smtClean="0"/>
              <a:pPr/>
              <a:t>22</a:t>
            </a:fld>
            <a:endParaRPr lang="en-US" dirty="0"/>
          </a:p>
        </p:txBody>
      </p:sp>
      <p:sp>
        <p:nvSpPr>
          <p:cNvPr id="4" name="Title 3"/>
          <p:cNvSpPr>
            <a:spLocks noGrp="1"/>
          </p:cNvSpPr>
          <p:nvPr>
            <p:ph type="title"/>
          </p:nvPr>
        </p:nvSpPr>
        <p:spPr/>
        <p:txBody>
          <a:bodyPr/>
          <a:lstStyle/>
          <a:p>
            <a:r>
              <a:rPr lang="en-US" dirty="0"/>
              <a:t>Key Content and Format</a:t>
            </a:r>
          </a:p>
        </p:txBody>
      </p:sp>
    </p:spTree>
    <p:extLst>
      <p:ext uri="{BB962C8B-B14F-4D97-AF65-F5344CB8AC3E}">
        <p14:creationId xmlns:p14="http://schemas.microsoft.com/office/powerpoint/2010/main" val="596561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6393" y="2099282"/>
            <a:ext cx="8071213" cy="4351338"/>
          </a:xfrm>
        </p:spPr>
        <p:txBody>
          <a:bodyPr/>
          <a:lstStyle/>
          <a:p>
            <a:pPr marL="0" indent="0">
              <a:buNone/>
            </a:pPr>
            <a:r>
              <a:rPr lang="en-US" dirty="0"/>
              <a:t>Steps</a:t>
            </a:r>
          </a:p>
          <a:p>
            <a:pPr lvl="1"/>
            <a:endParaRPr lang="en-US" dirty="0"/>
          </a:p>
          <a:p>
            <a:pPr lvl="1"/>
            <a:r>
              <a:rPr lang="en-US" dirty="0"/>
              <a:t>Considerations for Safe Implementation of Practice – US additions based on government and/ professional medical association clinical recommendations and policy documents</a:t>
            </a:r>
          </a:p>
          <a:p>
            <a:pPr lvl="1"/>
            <a:endParaRPr lang="en-US" dirty="0"/>
          </a:p>
          <a:p>
            <a:pPr lvl="1"/>
            <a:r>
              <a:rPr lang="en-US" dirty="0"/>
              <a:t>Standards - - mostly WHO/UNICEF some US clarification (WHO percentages were removed and incorporated into Criteria for Evaluation) </a:t>
            </a:r>
          </a:p>
          <a:p>
            <a:pPr lvl="1"/>
            <a:endParaRPr lang="en-US" dirty="0"/>
          </a:p>
        </p:txBody>
      </p:sp>
      <p:sp>
        <p:nvSpPr>
          <p:cNvPr id="3" name="Slide Number Placeholder 2"/>
          <p:cNvSpPr>
            <a:spLocks noGrp="1"/>
          </p:cNvSpPr>
          <p:nvPr>
            <p:ph type="sldNum" sz="quarter" idx="12"/>
          </p:nvPr>
        </p:nvSpPr>
        <p:spPr/>
        <p:txBody>
          <a:bodyPr/>
          <a:lstStyle/>
          <a:p>
            <a:fld id="{12D953B8-FFD6-4E0D-9A34-EA364A67919F}" type="slidenum">
              <a:rPr lang="en-US" smtClean="0"/>
              <a:pPr/>
              <a:t>23</a:t>
            </a:fld>
            <a:endParaRPr lang="en-US" dirty="0"/>
          </a:p>
        </p:txBody>
      </p:sp>
      <p:sp>
        <p:nvSpPr>
          <p:cNvPr id="4" name="Title 3"/>
          <p:cNvSpPr>
            <a:spLocks noGrp="1"/>
          </p:cNvSpPr>
          <p:nvPr>
            <p:ph type="title"/>
          </p:nvPr>
        </p:nvSpPr>
        <p:spPr/>
        <p:txBody>
          <a:bodyPr/>
          <a:lstStyle/>
          <a:p>
            <a:r>
              <a:rPr lang="en-US" dirty="0"/>
              <a:t>Key Content and Format</a:t>
            </a:r>
          </a:p>
        </p:txBody>
      </p:sp>
    </p:spTree>
    <p:extLst>
      <p:ext uri="{BB962C8B-B14F-4D97-AF65-F5344CB8AC3E}">
        <p14:creationId xmlns:p14="http://schemas.microsoft.com/office/powerpoint/2010/main" val="3242755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6393" y="2099282"/>
            <a:ext cx="8071213" cy="4351338"/>
          </a:xfrm>
        </p:spPr>
        <p:txBody>
          <a:bodyPr/>
          <a:lstStyle/>
          <a:p>
            <a:pPr marL="0" indent="0">
              <a:buNone/>
            </a:pPr>
            <a:r>
              <a:rPr lang="en-US" dirty="0"/>
              <a:t>Steps</a:t>
            </a:r>
          </a:p>
          <a:p>
            <a:pPr lvl="1"/>
            <a:endParaRPr lang="en-US" dirty="0"/>
          </a:p>
          <a:p>
            <a:pPr lvl="1"/>
            <a:r>
              <a:rPr lang="en-US" dirty="0"/>
              <a:t>Criteria for Evaluation – US designed based on statements in Implementation Guidance and Global Standards</a:t>
            </a:r>
          </a:p>
          <a:p>
            <a:pPr lvl="1"/>
            <a:endParaRPr lang="en-US" dirty="0"/>
          </a:p>
          <a:p>
            <a:pPr lvl="1"/>
            <a:r>
              <a:rPr lang="en-US" dirty="0"/>
              <a:t>Additional Resources - US additions based on government and/professional medical association materials and resources (no proprietary resources were included)</a:t>
            </a:r>
          </a:p>
          <a:p>
            <a:pPr lvl="1"/>
            <a:endParaRPr lang="en-US" dirty="0"/>
          </a:p>
          <a:p>
            <a:pPr lvl="1"/>
            <a:endParaRPr lang="en-US" dirty="0"/>
          </a:p>
        </p:txBody>
      </p:sp>
      <p:sp>
        <p:nvSpPr>
          <p:cNvPr id="3" name="Slide Number Placeholder 2"/>
          <p:cNvSpPr>
            <a:spLocks noGrp="1"/>
          </p:cNvSpPr>
          <p:nvPr>
            <p:ph type="sldNum" sz="quarter" idx="12"/>
          </p:nvPr>
        </p:nvSpPr>
        <p:spPr/>
        <p:txBody>
          <a:bodyPr/>
          <a:lstStyle/>
          <a:p>
            <a:fld id="{12D953B8-FFD6-4E0D-9A34-EA364A67919F}" type="slidenum">
              <a:rPr lang="en-US" smtClean="0"/>
              <a:pPr/>
              <a:t>24</a:t>
            </a:fld>
            <a:endParaRPr lang="en-US" dirty="0"/>
          </a:p>
        </p:txBody>
      </p:sp>
      <p:sp>
        <p:nvSpPr>
          <p:cNvPr id="4" name="Title 3"/>
          <p:cNvSpPr>
            <a:spLocks noGrp="1"/>
          </p:cNvSpPr>
          <p:nvPr>
            <p:ph type="title"/>
          </p:nvPr>
        </p:nvSpPr>
        <p:spPr/>
        <p:txBody>
          <a:bodyPr/>
          <a:lstStyle/>
          <a:p>
            <a:r>
              <a:rPr lang="en-US" dirty="0"/>
              <a:t>Key Content and Format</a:t>
            </a:r>
          </a:p>
        </p:txBody>
      </p:sp>
    </p:spTree>
    <p:extLst>
      <p:ext uri="{BB962C8B-B14F-4D97-AF65-F5344CB8AC3E}">
        <p14:creationId xmlns:p14="http://schemas.microsoft.com/office/powerpoint/2010/main" val="3646225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6957" y="2099282"/>
            <a:ext cx="8801100" cy="4351338"/>
          </a:xfrm>
        </p:spPr>
        <p:txBody>
          <a:bodyPr>
            <a:normAutofit fontScale="92500" lnSpcReduction="10000"/>
          </a:bodyPr>
          <a:lstStyle/>
          <a:p>
            <a:pPr marL="0" indent="0">
              <a:buNone/>
            </a:pPr>
            <a:r>
              <a:rPr lang="en-US" dirty="0"/>
              <a:t>Appendices</a:t>
            </a:r>
          </a:p>
          <a:p>
            <a:pPr marL="0" indent="0">
              <a:buNone/>
            </a:pPr>
            <a:endParaRPr lang="en-US" dirty="0"/>
          </a:p>
          <a:p>
            <a:pPr lvl="1"/>
            <a:r>
              <a:rPr lang="en-US" sz="2600" dirty="0"/>
              <a:t>Patient Education Topics</a:t>
            </a:r>
          </a:p>
          <a:p>
            <a:pPr lvl="1"/>
            <a:r>
              <a:rPr lang="en-US" sz="2600" dirty="0"/>
              <a:t>Indicators For Facility Monitoring of Key Clinical Practices</a:t>
            </a:r>
          </a:p>
          <a:p>
            <a:pPr lvl="1"/>
            <a:r>
              <a:rPr lang="en-US" sz="2600" dirty="0"/>
              <a:t>Competency Skills List</a:t>
            </a:r>
          </a:p>
          <a:p>
            <a:pPr lvl="1"/>
            <a:r>
              <a:rPr lang="en-US" sz="2600" dirty="0"/>
              <a:t>Affiliated Prenatal Services Questionnaire</a:t>
            </a:r>
          </a:p>
          <a:p>
            <a:pPr lvl="1"/>
            <a:r>
              <a:rPr lang="en-US" sz="2600" dirty="0"/>
              <a:t>Acceptable Medical Reasons For Breast Milk Substitutes</a:t>
            </a:r>
          </a:p>
          <a:p>
            <a:pPr lvl="1"/>
            <a:r>
              <a:rPr lang="en-US" sz="2600" dirty="0"/>
              <a:t>Definitions of Terms and Abbreviations </a:t>
            </a:r>
          </a:p>
          <a:p>
            <a:pPr lvl="1"/>
            <a:r>
              <a:rPr lang="en-US" sz="2600" dirty="0"/>
              <a:t>Expert Panel Members</a:t>
            </a:r>
          </a:p>
          <a:p>
            <a:pPr lvl="1"/>
            <a:r>
              <a:rPr lang="en-US" sz="2600" dirty="0"/>
              <a:t>GEC Clarification Statements</a:t>
            </a:r>
          </a:p>
          <a:p>
            <a:pPr lvl="1"/>
            <a:r>
              <a:rPr lang="en-US" sz="2600" dirty="0"/>
              <a:t>Reference</a:t>
            </a:r>
            <a:r>
              <a:rPr lang="en-US" dirty="0"/>
              <a:t>s</a:t>
            </a:r>
          </a:p>
          <a:p>
            <a:pPr marL="457200" lvl="1" indent="0">
              <a:buNone/>
            </a:pPr>
            <a:endParaRPr lang="en-US" dirty="0"/>
          </a:p>
          <a:p>
            <a:pPr marL="457200" lvl="1" indent="0">
              <a:buNone/>
            </a:pPr>
            <a:endParaRPr lang="en-US" dirty="0"/>
          </a:p>
          <a:p>
            <a:pPr lvl="1"/>
            <a:endParaRPr lang="en-US" dirty="0"/>
          </a:p>
          <a:p>
            <a:pPr lvl="1"/>
            <a:endParaRPr lang="en-US" dirty="0"/>
          </a:p>
        </p:txBody>
      </p:sp>
      <p:sp>
        <p:nvSpPr>
          <p:cNvPr id="3" name="Slide Number Placeholder 2"/>
          <p:cNvSpPr>
            <a:spLocks noGrp="1"/>
          </p:cNvSpPr>
          <p:nvPr>
            <p:ph type="sldNum" sz="quarter" idx="12"/>
          </p:nvPr>
        </p:nvSpPr>
        <p:spPr/>
        <p:txBody>
          <a:bodyPr/>
          <a:lstStyle/>
          <a:p>
            <a:fld id="{12D953B8-FFD6-4E0D-9A34-EA364A67919F}" type="slidenum">
              <a:rPr lang="en-US" smtClean="0"/>
              <a:pPr/>
              <a:t>25</a:t>
            </a:fld>
            <a:endParaRPr lang="en-US" dirty="0"/>
          </a:p>
        </p:txBody>
      </p:sp>
      <p:sp>
        <p:nvSpPr>
          <p:cNvPr id="4" name="Title 3"/>
          <p:cNvSpPr>
            <a:spLocks noGrp="1"/>
          </p:cNvSpPr>
          <p:nvPr>
            <p:ph type="title"/>
          </p:nvPr>
        </p:nvSpPr>
        <p:spPr/>
        <p:txBody>
          <a:bodyPr/>
          <a:lstStyle/>
          <a:p>
            <a:r>
              <a:rPr lang="en-US" dirty="0"/>
              <a:t>Key Content and Format</a:t>
            </a:r>
          </a:p>
        </p:txBody>
      </p:sp>
    </p:spTree>
    <p:extLst>
      <p:ext uri="{BB962C8B-B14F-4D97-AF65-F5344CB8AC3E}">
        <p14:creationId xmlns:p14="http://schemas.microsoft.com/office/powerpoint/2010/main" val="1651205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Some of the new steps have more stringent criteria (Step 2) and will take a longer time to implement</a:t>
            </a:r>
          </a:p>
          <a:p>
            <a:endParaRPr lang="en-US" dirty="0"/>
          </a:p>
          <a:p>
            <a:r>
              <a:rPr lang="en-US" dirty="0"/>
              <a:t>Some of the new steps will have more flexible criteria and there is an expectation they will be immediately implemented.</a:t>
            </a:r>
          </a:p>
          <a:p>
            <a:endParaRPr lang="en-US" dirty="0"/>
          </a:p>
          <a:p>
            <a:r>
              <a:rPr lang="en-US" dirty="0"/>
              <a:t>Can one document do both?</a:t>
            </a:r>
          </a:p>
        </p:txBody>
      </p:sp>
      <p:sp>
        <p:nvSpPr>
          <p:cNvPr id="3" name="Slide Number Placeholder 2"/>
          <p:cNvSpPr>
            <a:spLocks noGrp="1"/>
          </p:cNvSpPr>
          <p:nvPr>
            <p:ph type="sldNum" sz="quarter" idx="12"/>
          </p:nvPr>
        </p:nvSpPr>
        <p:spPr/>
        <p:txBody>
          <a:bodyPr/>
          <a:lstStyle/>
          <a:p>
            <a:fld id="{12D953B8-FFD6-4E0D-9A34-EA364A67919F}" type="slidenum">
              <a:rPr lang="en-US" smtClean="0"/>
              <a:pPr/>
              <a:t>26</a:t>
            </a:fld>
            <a:endParaRPr lang="en-US" dirty="0"/>
          </a:p>
        </p:txBody>
      </p:sp>
      <p:sp>
        <p:nvSpPr>
          <p:cNvPr id="4" name="Title 3"/>
          <p:cNvSpPr>
            <a:spLocks noGrp="1"/>
          </p:cNvSpPr>
          <p:nvPr>
            <p:ph type="title"/>
          </p:nvPr>
        </p:nvSpPr>
        <p:spPr/>
        <p:txBody>
          <a:bodyPr/>
          <a:lstStyle/>
          <a:p>
            <a:r>
              <a:rPr lang="en-US" dirty="0"/>
              <a:t>Key Challenge		</a:t>
            </a:r>
          </a:p>
        </p:txBody>
      </p:sp>
    </p:spTree>
    <p:extLst>
      <p:ext uri="{BB962C8B-B14F-4D97-AF65-F5344CB8AC3E}">
        <p14:creationId xmlns:p14="http://schemas.microsoft.com/office/powerpoint/2010/main" val="4278853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D953B8-FFD6-4E0D-9A34-EA364A67919F}" type="slidenum">
              <a:rPr lang="en-US" smtClean="0"/>
              <a:pPr/>
              <a:t>27</a:t>
            </a:fld>
            <a:endParaRPr lang="en-US" dirty="0"/>
          </a:p>
        </p:txBody>
      </p:sp>
      <p:sp>
        <p:nvSpPr>
          <p:cNvPr id="4" name="Title 3"/>
          <p:cNvSpPr>
            <a:spLocks noGrp="1"/>
          </p:cNvSpPr>
          <p:nvPr>
            <p:ph type="title"/>
          </p:nvPr>
        </p:nvSpPr>
        <p:spPr/>
        <p:txBody>
          <a:bodyPr/>
          <a:lstStyle/>
          <a:p>
            <a:r>
              <a:rPr lang="en-US" dirty="0"/>
              <a:t>Resolution</a:t>
            </a:r>
          </a:p>
        </p:txBody>
      </p:sp>
      <p:pic>
        <p:nvPicPr>
          <p:cNvPr id="6" name="Picture 5"/>
          <p:cNvPicPr>
            <a:picLocks noChangeAspect="1"/>
          </p:cNvPicPr>
          <p:nvPr/>
        </p:nvPicPr>
        <p:blipFill>
          <a:blip r:embed="rId3"/>
          <a:stretch>
            <a:fillRect/>
          </a:stretch>
        </p:blipFill>
        <p:spPr>
          <a:xfrm>
            <a:off x="5083444" y="1946859"/>
            <a:ext cx="3431906" cy="44745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p:cNvPicPr>
            <a:picLocks noChangeAspect="1"/>
          </p:cNvPicPr>
          <p:nvPr/>
        </p:nvPicPr>
        <p:blipFill>
          <a:blip r:embed="rId4"/>
          <a:stretch>
            <a:fillRect/>
          </a:stretch>
        </p:blipFill>
        <p:spPr>
          <a:xfrm>
            <a:off x="646709" y="1946859"/>
            <a:ext cx="3435702" cy="45099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78627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changes in Interim GEC – Continue to use the Original Ten Steps</a:t>
            </a:r>
          </a:p>
        </p:txBody>
      </p:sp>
    </p:spTree>
    <p:extLst>
      <p:ext uri="{BB962C8B-B14F-4D97-AF65-F5344CB8AC3E}">
        <p14:creationId xmlns:p14="http://schemas.microsoft.com/office/powerpoint/2010/main" val="1733158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endParaRPr lang="en-US" dirty="0"/>
          </a:p>
          <a:p>
            <a:pPr marL="0" indent="0">
              <a:buNone/>
            </a:pPr>
            <a:r>
              <a:rPr lang="en-US" dirty="0"/>
              <a:t>Page 11 - ADDED THE WORDS </a:t>
            </a:r>
            <a:r>
              <a:rPr lang="en-US" dirty="0">
                <a:solidFill>
                  <a:srgbClr val="FF0000"/>
                </a:solidFill>
              </a:rPr>
              <a:t>“completion of</a:t>
            </a:r>
            <a:r>
              <a:rPr lang="en-US" dirty="0"/>
              <a:t>” </a:t>
            </a:r>
          </a:p>
          <a:p>
            <a:pPr marL="0" indent="0">
              <a:buNone/>
            </a:pPr>
            <a:endParaRPr lang="en-US" sz="2400" b="1" dirty="0"/>
          </a:p>
          <a:p>
            <a:pPr marL="0" indent="0">
              <a:buNone/>
            </a:pPr>
            <a:r>
              <a:rPr lang="en-US" sz="2400" b="1" dirty="0"/>
              <a:t>2.1.3 Criterion for evaluation:</a:t>
            </a:r>
            <a:r>
              <a:rPr lang="en-US" sz="2400" dirty="0"/>
              <a:t> The designated health care professional(s) will provide documentation that training for breastfeeding and parent teaching for formula preparation and feeding is provided for all health care staff caring for mothers, infants and/or young children and that new staff are oriented on arrival and scheduled for </a:t>
            </a:r>
            <a:r>
              <a:rPr lang="en-US" sz="2400" dirty="0">
                <a:solidFill>
                  <a:srgbClr val="FF0000"/>
                </a:solidFill>
              </a:rPr>
              <a:t>the</a:t>
            </a:r>
            <a:r>
              <a:rPr lang="en-US" sz="2400" dirty="0"/>
              <a:t> </a:t>
            </a:r>
            <a:r>
              <a:rPr lang="en-US" sz="2400" dirty="0">
                <a:solidFill>
                  <a:srgbClr val="FF0000"/>
                </a:solidFill>
              </a:rPr>
              <a:t>completion of </a:t>
            </a:r>
            <a:r>
              <a:rPr lang="en-US" sz="2400" dirty="0"/>
              <a:t>training within 6 months  (for example, by providing a list of new staff who are scheduled for training). </a:t>
            </a:r>
          </a:p>
          <a:p>
            <a:pPr marL="0" indent="0">
              <a:buNone/>
            </a:pPr>
            <a:endParaRPr lang="en-US" dirty="0"/>
          </a:p>
        </p:txBody>
      </p:sp>
      <p:sp>
        <p:nvSpPr>
          <p:cNvPr id="3" name="Slide Number Placeholder 2"/>
          <p:cNvSpPr>
            <a:spLocks noGrp="1"/>
          </p:cNvSpPr>
          <p:nvPr>
            <p:ph type="sldNum" sz="quarter" idx="12"/>
          </p:nvPr>
        </p:nvSpPr>
        <p:spPr/>
        <p:txBody>
          <a:bodyPr/>
          <a:lstStyle/>
          <a:p>
            <a:fld id="{12D953B8-FFD6-4E0D-9A34-EA364A67919F}" type="slidenum">
              <a:rPr lang="en-US" smtClean="0"/>
              <a:pPr/>
              <a:t>29</a:t>
            </a:fld>
            <a:endParaRPr lang="en-US" dirty="0"/>
          </a:p>
        </p:txBody>
      </p:sp>
      <p:sp>
        <p:nvSpPr>
          <p:cNvPr id="4" name="Title 3"/>
          <p:cNvSpPr>
            <a:spLocks noGrp="1"/>
          </p:cNvSpPr>
          <p:nvPr>
            <p:ph type="title"/>
          </p:nvPr>
        </p:nvSpPr>
        <p:spPr/>
        <p:txBody>
          <a:bodyPr/>
          <a:lstStyle/>
          <a:p>
            <a:r>
              <a:rPr lang="en-US" dirty="0"/>
              <a:t>Step 2 – Staff Training</a:t>
            </a:r>
          </a:p>
        </p:txBody>
      </p:sp>
    </p:spTree>
    <p:extLst>
      <p:ext uri="{BB962C8B-B14F-4D97-AF65-F5344CB8AC3E}">
        <p14:creationId xmlns:p14="http://schemas.microsoft.com/office/powerpoint/2010/main" val="2952676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Learners will be able to </a:t>
            </a:r>
          </a:p>
          <a:p>
            <a:pPr lvl="1"/>
            <a:endParaRPr lang="en-US" dirty="0"/>
          </a:p>
          <a:p>
            <a:pPr lvl="1"/>
            <a:r>
              <a:rPr lang="en-US" dirty="0"/>
              <a:t>Describe the purpose of the two key WHO/UNICEF documents: Protecting Promoting and Supporting Breastfeeding in Facilities Providing Maternity and Newborn Services Guideline and Implementation Guidance</a:t>
            </a:r>
          </a:p>
          <a:p>
            <a:pPr lvl="1"/>
            <a:endParaRPr lang="en-US" dirty="0"/>
          </a:p>
          <a:p>
            <a:pPr lvl="1"/>
            <a:r>
              <a:rPr lang="en-US" dirty="0"/>
              <a:t>Describe critical changes found in the Interim GEC to Steps 7 and 9</a:t>
            </a:r>
          </a:p>
          <a:p>
            <a:pPr lvl="1"/>
            <a:endParaRPr lang="en-US" dirty="0"/>
          </a:p>
          <a:p>
            <a:pPr lvl="1"/>
            <a:r>
              <a:rPr lang="en-US" dirty="0"/>
              <a:t>Describe the US BFHI plans for the future</a:t>
            </a:r>
          </a:p>
        </p:txBody>
      </p:sp>
      <p:sp>
        <p:nvSpPr>
          <p:cNvPr id="3" name="Slide Number Placeholder 2"/>
          <p:cNvSpPr>
            <a:spLocks noGrp="1"/>
          </p:cNvSpPr>
          <p:nvPr>
            <p:ph type="sldNum" sz="quarter" idx="12"/>
          </p:nvPr>
        </p:nvSpPr>
        <p:spPr/>
        <p:txBody>
          <a:bodyPr/>
          <a:lstStyle/>
          <a:p>
            <a:fld id="{12D953B8-FFD6-4E0D-9A34-EA364A67919F}" type="slidenum">
              <a:rPr lang="en-US" smtClean="0"/>
              <a:pPr/>
              <a:t>3</a:t>
            </a:fld>
            <a:endParaRPr lang="en-US" dirty="0"/>
          </a:p>
        </p:txBody>
      </p:sp>
      <p:sp>
        <p:nvSpPr>
          <p:cNvPr id="4" name="Title 3"/>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1692873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Provides clarification that all policy orientation and new staff training are to be completed by 6 months after hire date. </a:t>
            </a:r>
          </a:p>
        </p:txBody>
      </p:sp>
      <p:sp>
        <p:nvSpPr>
          <p:cNvPr id="3" name="Slide Number Placeholder 2"/>
          <p:cNvSpPr>
            <a:spLocks noGrp="1"/>
          </p:cNvSpPr>
          <p:nvPr>
            <p:ph type="sldNum" sz="quarter" idx="12"/>
          </p:nvPr>
        </p:nvSpPr>
        <p:spPr/>
        <p:txBody>
          <a:bodyPr/>
          <a:lstStyle/>
          <a:p>
            <a:fld id="{12D953B8-FFD6-4E0D-9A34-EA364A67919F}" type="slidenum">
              <a:rPr lang="en-US" smtClean="0"/>
              <a:pPr/>
              <a:t>30</a:t>
            </a:fld>
            <a:endParaRPr lang="en-US" dirty="0"/>
          </a:p>
        </p:txBody>
      </p:sp>
      <p:sp>
        <p:nvSpPr>
          <p:cNvPr id="4" name="Title 3"/>
          <p:cNvSpPr>
            <a:spLocks noGrp="1"/>
          </p:cNvSpPr>
          <p:nvPr>
            <p:ph type="title"/>
          </p:nvPr>
        </p:nvSpPr>
        <p:spPr/>
        <p:txBody>
          <a:bodyPr/>
          <a:lstStyle/>
          <a:p>
            <a:r>
              <a:rPr lang="en-US" dirty="0"/>
              <a:t>Rationale</a:t>
            </a:r>
          </a:p>
        </p:txBody>
      </p:sp>
    </p:spTree>
    <p:extLst>
      <p:ext uri="{BB962C8B-B14F-4D97-AF65-F5344CB8AC3E}">
        <p14:creationId xmlns:p14="http://schemas.microsoft.com/office/powerpoint/2010/main" val="3578891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a:t>Page 13 REMOVED</a:t>
            </a:r>
          </a:p>
          <a:p>
            <a:endParaRPr lang="en-US" b="1" dirty="0"/>
          </a:p>
          <a:p>
            <a:pPr marL="0" indent="0">
              <a:buNone/>
            </a:pPr>
            <a:r>
              <a:rPr lang="en-US" b="1" dirty="0"/>
              <a:t>3.2.2 Criterion for evaluation:</a:t>
            </a:r>
            <a:r>
              <a:rPr lang="en-US" dirty="0"/>
              <a:t> Of the randomly selected pregnant women in the third trimester who are using the facility prenatal services, at least 80% will confirm that a staff member has talked with them or offered a group talk that includes information on breastfeeding.     </a:t>
            </a:r>
          </a:p>
        </p:txBody>
      </p:sp>
      <p:sp>
        <p:nvSpPr>
          <p:cNvPr id="3" name="Slide Number Placeholder 2"/>
          <p:cNvSpPr>
            <a:spLocks noGrp="1"/>
          </p:cNvSpPr>
          <p:nvPr>
            <p:ph type="sldNum" sz="quarter" idx="12"/>
          </p:nvPr>
        </p:nvSpPr>
        <p:spPr/>
        <p:txBody>
          <a:bodyPr/>
          <a:lstStyle/>
          <a:p>
            <a:fld id="{12D953B8-FFD6-4E0D-9A34-EA364A67919F}" type="slidenum">
              <a:rPr lang="en-US" smtClean="0"/>
              <a:pPr/>
              <a:t>31</a:t>
            </a:fld>
            <a:endParaRPr lang="en-US" dirty="0"/>
          </a:p>
        </p:txBody>
      </p:sp>
      <p:sp>
        <p:nvSpPr>
          <p:cNvPr id="4" name="Title 3"/>
          <p:cNvSpPr>
            <a:spLocks noGrp="1"/>
          </p:cNvSpPr>
          <p:nvPr>
            <p:ph type="title"/>
          </p:nvPr>
        </p:nvSpPr>
        <p:spPr/>
        <p:txBody>
          <a:bodyPr/>
          <a:lstStyle/>
          <a:p>
            <a:r>
              <a:rPr lang="en-US" dirty="0"/>
              <a:t>Step 3 – Prenatal Education</a:t>
            </a:r>
          </a:p>
        </p:txBody>
      </p:sp>
    </p:spTree>
    <p:extLst>
      <p:ext uri="{BB962C8B-B14F-4D97-AF65-F5344CB8AC3E}">
        <p14:creationId xmlns:p14="http://schemas.microsoft.com/office/powerpoint/2010/main" val="7994950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Page 13 REPLACED WITH NEW</a:t>
            </a:r>
          </a:p>
          <a:p>
            <a:endParaRPr lang="en-US" b="1" dirty="0"/>
          </a:p>
          <a:p>
            <a:pPr marL="0" indent="0">
              <a:buNone/>
            </a:pPr>
            <a:r>
              <a:rPr lang="en-US" b="1" dirty="0"/>
              <a:t>3.2.2 Criterion for evaluation: </a:t>
            </a:r>
            <a:r>
              <a:rPr lang="en-US" dirty="0"/>
              <a:t>At least 80% of pregnant women will report that a staff member at the affiliated prenatal services </a:t>
            </a:r>
            <a:r>
              <a:rPr lang="en-GB" dirty="0">
                <a:solidFill>
                  <a:srgbClr val="FF0000"/>
                </a:solidFill>
              </a:rPr>
              <a:t>entered into a conversation with them on the necessary topics,</a:t>
            </a:r>
            <a:r>
              <a:rPr lang="en-GB" baseline="30000" dirty="0">
                <a:solidFill>
                  <a:srgbClr val="FF0000"/>
                </a:solidFill>
              </a:rPr>
              <a:t> </a:t>
            </a:r>
            <a:r>
              <a:rPr lang="en-US" dirty="0">
                <a:solidFill>
                  <a:srgbClr val="FF0000"/>
                </a:solidFill>
              </a:rPr>
              <a:t>either one-on-one or in small groups, or by following up to education provided through another learning mode [videos, podcasts, texts] based on their specific needs.</a:t>
            </a:r>
          </a:p>
        </p:txBody>
      </p:sp>
      <p:sp>
        <p:nvSpPr>
          <p:cNvPr id="3" name="Slide Number Placeholder 2"/>
          <p:cNvSpPr>
            <a:spLocks noGrp="1"/>
          </p:cNvSpPr>
          <p:nvPr>
            <p:ph type="sldNum" sz="quarter" idx="12"/>
          </p:nvPr>
        </p:nvSpPr>
        <p:spPr/>
        <p:txBody>
          <a:bodyPr/>
          <a:lstStyle/>
          <a:p>
            <a:fld id="{12D953B8-FFD6-4E0D-9A34-EA364A67919F}" type="slidenum">
              <a:rPr lang="en-US" smtClean="0"/>
              <a:pPr/>
              <a:t>32</a:t>
            </a:fld>
            <a:endParaRPr lang="en-US" dirty="0"/>
          </a:p>
        </p:txBody>
      </p:sp>
      <p:sp>
        <p:nvSpPr>
          <p:cNvPr id="4" name="Title 3"/>
          <p:cNvSpPr>
            <a:spLocks noGrp="1"/>
          </p:cNvSpPr>
          <p:nvPr>
            <p:ph type="title"/>
          </p:nvPr>
        </p:nvSpPr>
        <p:spPr/>
        <p:txBody>
          <a:bodyPr/>
          <a:lstStyle/>
          <a:p>
            <a:r>
              <a:rPr lang="en-US" dirty="0"/>
              <a:t>Step 3 – Prenatal Education</a:t>
            </a:r>
          </a:p>
        </p:txBody>
      </p:sp>
    </p:spTree>
    <p:extLst>
      <p:ext uri="{BB962C8B-B14F-4D97-AF65-F5344CB8AC3E}">
        <p14:creationId xmlns:p14="http://schemas.microsoft.com/office/powerpoint/2010/main" val="1308934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Technology is considered a viable mechanism for providing education on various topics.  </a:t>
            </a:r>
          </a:p>
          <a:p>
            <a:endParaRPr lang="en-US" dirty="0"/>
          </a:p>
          <a:p>
            <a:r>
              <a:rPr lang="en-US" dirty="0"/>
              <a:t>The WHO Guidance stresses the importance of conversations about breastfeeding with mothers and families to clarify questions and address concerns.</a:t>
            </a:r>
          </a:p>
          <a:p>
            <a:endParaRPr lang="en-US" dirty="0"/>
          </a:p>
          <a:p>
            <a:r>
              <a:rPr lang="en-US" dirty="0"/>
              <a:t>The revised criterion addresses both issues.</a:t>
            </a:r>
          </a:p>
        </p:txBody>
      </p:sp>
      <p:sp>
        <p:nvSpPr>
          <p:cNvPr id="3" name="Slide Number Placeholder 2"/>
          <p:cNvSpPr>
            <a:spLocks noGrp="1"/>
          </p:cNvSpPr>
          <p:nvPr>
            <p:ph type="sldNum" sz="quarter" idx="12"/>
          </p:nvPr>
        </p:nvSpPr>
        <p:spPr/>
        <p:txBody>
          <a:bodyPr/>
          <a:lstStyle/>
          <a:p>
            <a:fld id="{12D953B8-FFD6-4E0D-9A34-EA364A67919F}" type="slidenum">
              <a:rPr lang="en-US" smtClean="0"/>
              <a:pPr/>
              <a:t>33</a:t>
            </a:fld>
            <a:endParaRPr lang="en-US" dirty="0"/>
          </a:p>
        </p:txBody>
      </p:sp>
      <p:sp>
        <p:nvSpPr>
          <p:cNvPr id="4" name="Title 3"/>
          <p:cNvSpPr>
            <a:spLocks noGrp="1"/>
          </p:cNvSpPr>
          <p:nvPr>
            <p:ph type="title"/>
          </p:nvPr>
        </p:nvSpPr>
        <p:spPr/>
        <p:txBody>
          <a:bodyPr/>
          <a:lstStyle/>
          <a:p>
            <a:r>
              <a:rPr lang="en-US" dirty="0"/>
              <a:t>Rationale</a:t>
            </a:r>
          </a:p>
        </p:txBody>
      </p:sp>
    </p:spTree>
    <p:extLst>
      <p:ext uri="{BB962C8B-B14F-4D97-AF65-F5344CB8AC3E}">
        <p14:creationId xmlns:p14="http://schemas.microsoft.com/office/powerpoint/2010/main" val="1179827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dirty="0"/>
              <a:t>Page 18   ADDED REFERENCE TO UPDATED SAFE FORMULA PREPARATION GUIDANCE</a:t>
            </a:r>
          </a:p>
          <a:p>
            <a:pPr marL="0" indent="0">
              <a:buNone/>
            </a:pPr>
            <a:r>
              <a:rPr lang="en-US" sz="2600" b="1" dirty="0"/>
              <a:t>5.3 	Guideline: </a:t>
            </a:r>
            <a:r>
              <a:rPr lang="en-US" sz="2600" dirty="0"/>
              <a:t>Mothers who feed formula should receive written instruction, not specific to a particular brand, and verbal information about safe preparation, handling, storage, and feeding of infant formula </a:t>
            </a:r>
            <a:r>
              <a:rPr lang="en-US" sz="2600" dirty="0">
                <a:solidFill>
                  <a:srgbClr val="FF0000"/>
                </a:solidFill>
              </a:rPr>
              <a:t>(See Appendix D - </a:t>
            </a:r>
            <a:r>
              <a:rPr lang="en-GB" sz="2600" b="1" dirty="0">
                <a:solidFill>
                  <a:srgbClr val="FF0000"/>
                </a:solidFill>
              </a:rPr>
              <a:t>Formula: Safe Preparation, Storage and Feeding</a:t>
            </a:r>
            <a:r>
              <a:rPr lang="en-US" sz="2600" dirty="0">
                <a:solidFill>
                  <a:srgbClr val="FF0000"/>
                </a:solidFill>
              </a:rPr>
              <a:t>). </a:t>
            </a:r>
            <a:r>
              <a:rPr lang="en-US" sz="2600" dirty="0"/>
              <a:t> Staff should document completion of formula preparation instruction and safe feeding in the medical record. This information should be given on an individual basis only to women who are feeding formula or mixed feeding their infants.</a:t>
            </a:r>
            <a:r>
              <a:rPr lang="en-US" sz="2600" b="1" dirty="0"/>
              <a:t> </a:t>
            </a:r>
            <a:endParaRPr lang="en-US" sz="2600" dirty="0"/>
          </a:p>
          <a:p>
            <a:pPr marL="0" indent="0">
              <a:buNone/>
            </a:pPr>
            <a:endParaRPr lang="en-US" dirty="0"/>
          </a:p>
        </p:txBody>
      </p:sp>
      <p:sp>
        <p:nvSpPr>
          <p:cNvPr id="3" name="Slide Number Placeholder 2"/>
          <p:cNvSpPr>
            <a:spLocks noGrp="1"/>
          </p:cNvSpPr>
          <p:nvPr>
            <p:ph type="sldNum" sz="quarter" idx="12"/>
          </p:nvPr>
        </p:nvSpPr>
        <p:spPr/>
        <p:txBody>
          <a:bodyPr/>
          <a:lstStyle/>
          <a:p>
            <a:fld id="{12D953B8-FFD6-4E0D-9A34-EA364A67919F}" type="slidenum">
              <a:rPr lang="en-US" smtClean="0"/>
              <a:pPr/>
              <a:t>34</a:t>
            </a:fld>
            <a:endParaRPr lang="en-US" dirty="0"/>
          </a:p>
        </p:txBody>
      </p:sp>
      <p:sp>
        <p:nvSpPr>
          <p:cNvPr id="4" name="Title 3"/>
          <p:cNvSpPr>
            <a:spLocks noGrp="1"/>
          </p:cNvSpPr>
          <p:nvPr>
            <p:ph type="title"/>
          </p:nvPr>
        </p:nvSpPr>
        <p:spPr>
          <a:xfrm>
            <a:off x="371959" y="365126"/>
            <a:ext cx="8322589" cy="1325563"/>
          </a:xfrm>
        </p:spPr>
        <p:txBody>
          <a:bodyPr/>
          <a:lstStyle/>
          <a:p>
            <a:r>
              <a:rPr lang="en-US" dirty="0"/>
              <a:t>Step 5 – Help with infant feeding</a:t>
            </a:r>
          </a:p>
        </p:txBody>
      </p:sp>
    </p:spTree>
    <p:extLst>
      <p:ext uri="{BB962C8B-B14F-4D97-AF65-F5344CB8AC3E}">
        <p14:creationId xmlns:p14="http://schemas.microsoft.com/office/powerpoint/2010/main" val="2379997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endParaRPr lang="en-US" dirty="0"/>
          </a:p>
        </p:txBody>
      </p:sp>
      <p:sp>
        <p:nvSpPr>
          <p:cNvPr id="3" name="Slide Number Placeholder 2"/>
          <p:cNvSpPr>
            <a:spLocks noGrp="1"/>
          </p:cNvSpPr>
          <p:nvPr>
            <p:ph type="sldNum" sz="quarter" idx="12"/>
          </p:nvPr>
        </p:nvSpPr>
        <p:spPr/>
        <p:txBody>
          <a:bodyPr/>
          <a:lstStyle/>
          <a:p>
            <a:fld id="{12D953B8-FFD6-4E0D-9A34-EA364A67919F}" type="slidenum">
              <a:rPr lang="en-US" smtClean="0"/>
              <a:pPr/>
              <a:t>35</a:t>
            </a:fld>
            <a:endParaRPr lang="en-US" dirty="0"/>
          </a:p>
        </p:txBody>
      </p:sp>
      <p:sp>
        <p:nvSpPr>
          <p:cNvPr id="4" name="Title 3"/>
          <p:cNvSpPr>
            <a:spLocks noGrp="1"/>
          </p:cNvSpPr>
          <p:nvPr>
            <p:ph type="title"/>
          </p:nvPr>
        </p:nvSpPr>
        <p:spPr>
          <a:xfrm>
            <a:off x="302217" y="385908"/>
            <a:ext cx="8586060" cy="1325563"/>
          </a:xfrm>
        </p:spPr>
        <p:txBody>
          <a:bodyPr/>
          <a:lstStyle/>
          <a:p>
            <a:r>
              <a:rPr lang="en-US" dirty="0"/>
              <a:t>Appendix D – Safe Formula Prep</a:t>
            </a:r>
          </a:p>
        </p:txBody>
      </p:sp>
      <p:sp>
        <p:nvSpPr>
          <p:cNvPr id="6" name="Rectangle 5"/>
          <p:cNvSpPr/>
          <p:nvPr/>
        </p:nvSpPr>
        <p:spPr>
          <a:xfrm>
            <a:off x="162732" y="1931691"/>
            <a:ext cx="8818535" cy="4467249"/>
          </a:xfrm>
          <a:prstGeom prst="rect">
            <a:avLst/>
          </a:prstGeom>
        </p:spPr>
        <p:txBody>
          <a:bodyPr wrap="square">
            <a:spAutoFit/>
          </a:bodyPr>
          <a:lstStyle/>
          <a:p>
            <a:pPr>
              <a:lnSpc>
                <a:spcPct val="103000"/>
              </a:lnSpc>
            </a:pPr>
            <a:r>
              <a:rPr lang="en-US" sz="2800" dirty="0">
                <a:latin typeface="Arial" panose="020B0604020202020204" pitchFamily="34" charset="0"/>
                <a:cs typeface="Arial" panose="020B0604020202020204" pitchFamily="34" charset="0"/>
              </a:rPr>
              <a:t>Page 34 - Safe preparation, feeding, and storage of formula instruction must </a:t>
            </a:r>
            <a:r>
              <a:rPr lang="en-US" sz="2800" dirty="0">
                <a:solidFill>
                  <a:srgbClr val="FF0000"/>
                </a:solidFill>
                <a:latin typeface="Arial" panose="020B0604020202020204" pitchFamily="34" charset="0"/>
                <a:cs typeface="Arial" panose="020B0604020202020204" pitchFamily="34" charset="0"/>
              </a:rPr>
              <a:t>follow the recommendations of leading national or international authorities and must include:</a:t>
            </a:r>
          </a:p>
          <a:p>
            <a:pPr>
              <a:lnSpc>
                <a:spcPct val="103000"/>
              </a:lnSpc>
            </a:pPr>
            <a:r>
              <a:rPr lang="en-US" sz="2000" dirty="0">
                <a:latin typeface="Arial" panose="020B0604020202020204" pitchFamily="34" charset="0"/>
                <a:cs typeface="Arial" panose="020B0604020202020204" pitchFamily="34" charset="0"/>
              </a:rPr>
              <a:t> </a:t>
            </a:r>
          </a:p>
          <a:p>
            <a:pPr marL="800100" lvl="1" indent="-342900">
              <a:lnSpc>
                <a:spcPct val="103000"/>
              </a:lnSpc>
              <a:buFont typeface="+mj-lt"/>
              <a:buAutoNum type="arabicPeriod"/>
            </a:pPr>
            <a:r>
              <a:rPr lang="en-US" sz="2400" dirty="0">
                <a:latin typeface="Arial" panose="020B0604020202020204" pitchFamily="34" charset="0"/>
                <a:cs typeface="Arial" panose="020B0604020202020204" pitchFamily="34" charset="0"/>
              </a:rPr>
              <a:t>appropriate hand hygiene</a:t>
            </a:r>
          </a:p>
          <a:p>
            <a:pPr marL="800100" lvl="1" indent="-342900">
              <a:lnSpc>
                <a:spcPct val="103000"/>
              </a:lnSpc>
              <a:buFont typeface="+mj-lt"/>
              <a:buAutoNum type="arabicPeriod"/>
            </a:pPr>
            <a:r>
              <a:rPr lang="en-US" sz="2400" dirty="0">
                <a:latin typeface="Arial" panose="020B0604020202020204" pitchFamily="34" charset="0"/>
                <a:cs typeface="Arial" panose="020B0604020202020204" pitchFamily="34" charset="0"/>
              </a:rPr>
              <a:t>cleaning infant feeding items [bottles, nipples, rings, caps, syringes, cups, spoons, etc.] and workspace surfaces</a:t>
            </a:r>
          </a:p>
          <a:p>
            <a:pPr marL="800100" lvl="1" indent="-342900">
              <a:lnSpc>
                <a:spcPct val="103000"/>
              </a:lnSpc>
              <a:buFont typeface="+mj-lt"/>
              <a:buAutoNum type="arabicPeriod"/>
            </a:pPr>
            <a:r>
              <a:rPr lang="en-US" sz="2400" dirty="0">
                <a:latin typeface="Arial" panose="020B0604020202020204" pitchFamily="34" charset="0"/>
                <a:cs typeface="Arial" panose="020B0604020202020204" pitchFamily="34" charset="0"/>
              </a:rPr>
              <a:t>appropriate and safe reconstitution of concentrated and powdered infant formulas </a:t>
            </a:r>
          </a:p>
          <a:p>
            <a:pPr marL="800100" lvl="1" indent="-342900">
              <a:lnSpc>
                <a:spcPct val="103000"/>
              </a:lnSpc>
              <a:buFont typeface="+mj-lt"/>
              <a:buAutoNum type="arabicPeriod"/>
            </a:pPr>
            <a:r>
              <a:rPr lang="en-US" sz="2400" dirty="0">
                <a:latin typeface="Arial" panose="020B0604020202020204" pitchFamily="34" charset="0"/>
                <a:cs typeface="Arial" panose="020B0604020202020204" pitchFamily="34" charset="0"/>
              </a:rPr>
              <a:t>accuracy of measurement of ingredients</a:t>
            </a:r>
          </a:p>
        </p:txBody>
      </p:sp>
    </p:spTree>
    <p:extLst>
      <p:ext uri="{BB962C8B-B14F-4D97-AF65-F5344CB8AC3E}">
        <p14:creationId xmlns:p14="http://schemas.microsoft.com/office/powerpoint/2010/main" val="3625664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endParaRPr lang="en-US" dirty="0"/>
          </a:p>
        </p:txBody>
      </p:sp>
      <p:sp>
        <p:nvSpPr>
          <p:cNvPr id="3" name="Slide Number Placeholder 2"/>
          <p:cNvSpPr>
            <a:spLocks noGrp="1"/>
          </p:cNvSpPr>
          <p:nvPr>
            <p:ph type="sldNum" sz="quarter" idx="12"/>
          </p:nvPr>
        </p:nvSpPr>
        <p:spPr/>
        <p:txBody>
          <a:bodyPr/>
          <a:lstStyle/>
          <a:p>
            <a:fld id="{12D953B8-FFD6-4E0D-9A34-EA364A67919F}" type="slidenum">
              <a:rPr lang="en-US" smtClean="0"/>
              <a:pPr/>
              <a:t>36</a:t>
            </a:fld>
            <a:endParaRPr lang="en-US" dirty="0"/>
          </a:p>
        </p:txBody>
      </p:sp>
      <p:sp>
        <p:nvSpPr>
          <p:cNvPr id="4" name="Title 3"/>
          <p:cNvSpPr>
            <a:spLocks noGrp="1"/>
          </p:cNvSpPr>
          <p:nvPr>
            <p:ph type="title"/>
          </p:nvPr>
        </p:nvSpPr>
        <p:spPr>
          <a:xfrm>
            <a:off x="302217" y="385908"/>
            <a:ext cx="8586060" cy="1325563"/>
          </a:xfrm>
        </p:spPr>
        <p:txBody>
          <a:bodyPr/>
          <a:lstStyle/>
          <a:p>
            <a:r>
              <a:rPr lang="en-US" dirty="0"/>
              <a:t>Appendix D – Safe Formula Prep</a:t>
            </a:r>
          </a:p>
        </p:txBody>
      </p:sp>
      <p:sp>
        <p:nvSpPr>
          <p:cNvPr id="6" name="Rectangle 5"/>
          <p:cNvSpPr/>
          <p:nvPr/>
        </p:nvSpPr>
        <p:spPr>
          <a:xfrm>
            <a:off x="162732" y="1931691"/>
            <a:ext cx="8818535" cy="4974567"/>
          </a:xfrm>
          <a:prstGeom prst="rect">
            <a:avLst/>
          </a:prstGeom>
        </p:spPr>
        <p:txBody>
          <a:bodyPr wrap="square">
            <a:spAutoFit/>
          </a:bodyPr>
          <a:lstStyle/>
          <a:p>
            <a:pPr lvl="1" indent="-457200">
              <a:lnSpc>
                <a:spcPct val="103000"/>
              </a:lnSpc>
            </a:pPr>
            <a:r>
              <a:rPr lang="en-US" sz="2800" dirty="0">
                <a:latin typeface="Arial" panose="020B0604020202020204" pitchFamily="34" charset="0"/>
                <a:cs typeface="Arial" panose="020B0604020202020204" pitchFamily="34" charset="0"/>
              </a:rPr>
              <a:t>Continued</a:t>
            </a:r>
          </a:p>
          <a:p>
            <a:pPr lvl="1">
              <a:lnSpc>
                <a:spcPct val="103000"/>
              </a:lnSpc>
            </a:pPr>
            <a:r>
              <a:rPr lang="en-US" sz="2800" dirty="0">
                <a:latin typeface="Arial" panose="020B0604020202020204" pitchFamily="34" charset="0"/>
                <a:cs typeface="Arial" panose="020B0604020202020204" pitchFamily="34" charset="0"/>
              </a:rPr>
              <a:t>5. safe handling of formula</a:t>
            </a:r>
          </a:p>
          <a:p>
            <a:pPr lvl="1">
              <a:lnSpc>
                <a:spcPct val="103000"/>
              </a:lnSpc>
            </a:pPr>
            <a:r>
              <a:rPr lang="en-US" sz="2800" dirty="0">
                <a:latin typeface="Arial" panose="020B0604020202020204" pitchFamily="34" charset="0"/>
                <a:cs typeface="Arial" panose="020B0604020202020204" pitchFamily="34" charset="0"/>
              </a:rPr>
              <a:t>6. proper storage of formula</a:t>
            </a:r>
          </a:p>
          <a:p>
            <a:pPr lvl="1">
              <a:lnSpc>
                <a:spcPct val="103000"/>
              </a:lnSpc>
            </a:pPr>
            <a:r>
              <a:rPr lang="en-US" sz="2800" dirty="0">
                <a:latin typeface="Arial" panose="020B0604020202020204" pitchFamily="34" charset="0"/>
                <a:cs typeface="Arial" panose="020B0604020202020204" pitchFamily="34" charset="0"/>
              </a:rPr>
              <a:t>7. appropriate feeding methods which may include feeding on cue, frequent low volume feeds, paced bottle techniques, eye-to-eye contact, and holding the infant closely</a:t>
            </a:r>
          </a:p>
          <a:p>
            <a:pPr lvl="1">
              <a:lnSpc>
                <a:spcPct val="103000"/>
              </a:lnSpc>
            </a:pPr>
            <a:r>
              <a:rPr lang="en-US" sz="2800" dirty="0">
                <a:solidFill>
                  <a:srgbClr val="FF0000"/>
                </a:solidFill>
                <a:latin typeface="Arial" panose="020B0604020202020204" pitchFamily="34" charset="0"/>
                <a:ea typeface="Calibri" panose="020F0502020204030204" pitchFamily="34" charset="0"/>
                <a:cs typeface="Arial" panose="020B0604020202020204" pitchFamily="34" charset="0"/>
              </a:rPr>
              <a:t>8. </a:t>
            </a:r>
            <a:r>
              <a:rPr lang="en-US" sz="2800" dirty="0">
                <a:solidFill>
                  <a:srgbClr val="FF0000"/>
                </a:solidFill>
                <a:latin typeface="Arial" panose="020B0604020202020204" pitchFamily="34" charset="0"/>
                <a:cs typeface="Arial" panose="020B0604020202020204" pitchFamily="34" charset="0"/>
              </a:rPr>
              <a:t>powdered infant formula is not sterile and may contain pathogens that can cause serious illness in infants younger than 3 months</a:t>
            </a:r>
          </a:p>
          <a:p>
            <a:pPr lvl="0">
              <a:lnSpc>
                <a:spcPct val="103000"/>
              </a:lnSpc>
            </a:pPr>
            <a:endPar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54359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endParaRPr lang="en-US" dirty="0"/>
          </a:p>
        </p:txBody>
      </p:sp>
      <p:sp>
        <p:nvSpPr>
          <p:cNvPr id="3" name="Slide Number Placeholder 2"/>
          <p:cNvSpPr>
            <a:spLocks noGrp="1"/>
          </p:cNvSpPr>
          <p:nvPr>
            <p:ph type="sldNum" sz="quarter" idx="12"/>
          </p:nvPr>
        </p:nvSpPr>
        <p:spPr/>
        <p:txBody>
          <a:bodyPr/>
          <a:lstStyle/>
          <a:p>
            <a:fld id="{12D953B8-FFD6-4E0D-9A34-EA364A67919F}" type="slidenum">
              <a:rPr lang="en-US" smtClean="0"/>
              <a:pPr/>
              <a:t>37</a:t>
            </a:fld>
            <a:endParaRPr lang="en-US" dirty="0"/>
          </a:p>
        </p:txBody>
      </p:sp>
      <p:sp>
        <p:nvSpPr>
          <p:cNvPr id="4" name="Title 3"/>
          <p:cNvSpPr>
            <a:spLocks noGrp="1"/>
          </p:cNvSpPr>
          <p:nvPr>
            <p:ph type="title"/>
          </p:nvPr>
        </p:nvSpPr>
        <p:spPr>
          <a:xfrm>
            <a:off x="302217" y="385908"/>
            <a:ext cx="8586060" cy="1325563"/>
          </a:xfrm>
        </p:spPr>
        <p:txBody>
          <a:bodyPr/>
          <a:lstStyle/>
          <a:p>
            <a:r>
              <a:rPr lang="en-US" dirty="0"/>
              <a:t>Appendix D – Safe Formula Prep</a:t>
            </a:r>
          </a:p>
        </p:txBody>
      </p:sp>
      <p:sp>
        <p:nvSpPr>
          <p:cNvPr id="6" name="Rectangle 5"/>
          <p:cNvSpPr/>
          <p:nvPr/>
        </p:nvSpPr>
        <p:spPr>
          <a:xfrm>
            <a:off x="162732" y="1931691"/>
            <a:ext cx="8818535" cy="2800767"/>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National and international authorities include:</a:t>
            </a:r>
          </a:p>
          <a:p>
            <a:pPr lvl="1"/>
            <a:endParaRPr lang="en-US" sz="28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American Academy of Pediatrics</a:t>
            </a:r>
          </a:p>
          <a:p>
            <a:pPr lvl="1"/>
            <a:r>
              <a:rPr lang="en-US" sz="2400" dirty="0">
                <a:latin typeface="Arial" panose="020B0604020202020204" pitchFamily="34" charset="0"/>
                <a:cs typeface="Arial" panose="020B0604020202020204" pitchFamily="34" charset="0"/>
              </a:rPr>
              <a:t>Centers for Disease Control and Prevention</a:t>
            </a:r>
          </a:p>
          <a:p>
            <a:pPr lvl="1"/>
            <a:r>
              <a:rPr lang="en-US" sz="2400" dirty="0">
                <a:latin typeface="Arial" panose="020B0604020202020204" pitchFamily="34" charset="0"/>
                <a:cs typeface="Arial" panose="020B0604020202020204" pitchFamily="34" charset="0"/>
              </a:rPr>
              <a:t>Food and Drug Administration</a:t>
            </a:r>
          </a:p>
          <a:p>
            <a:pPr lvl="1"/>
            <a:r>
              <a:rPr lang="en-US" sz="2400" dirty="0">
                <a:latin typeface="Arial" panose="020B0604020202020204" pitchFamily="34" charset="0"/>
                <a:cs typeface="Arial" panose="020B0604020202020204" pitchFamily="34" charset="0"/>
              </a:rPr>
              <a:t>United States Department of Agriculture</a:t>
            </a:r>
          </a:p>
          <a:p>
            <a:pPr lvl="1"/>
            <a:r>
              <a:rPr lang="en-US" sz="2400" dirty="0">
                <a:latin typeface="Arial" panose="020B0604020202020204" pitchFamily="34" charset="0"/>
                <a:cs typeface="Arial" panose="020B0604020202020204" pitchFamily="34" charset="0"/>
              </a:rPr>
              <a:t>World Health Organization</a:t>
            </a:r>
            <a:endParaRPr lang="en-US" sz="24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675848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dirty="0"/>
              <a:t>IMPACTS THE ASSESSMENT OF</a:t>
            </a:r>
          </a:p>
          <a:p>
            <a:pPr marL="0" indent="0">
              <a:buNone/>
            </a:pPr>
            <a:endParaRPr lang="en-US" dirty="0"/>
          </a:p>
          <a:p>
            <a:pPr marL="0" indent="0">
              <a:buNone/>
            </a:pPr>
            <a:r>
              <a:rPr lang="en-US" sz="2400" b="1" dirty="0"/>
              <a:t>5.3.1 	Criterion for evaluation: </a:t>
            </a:r>
            <a:r>
              <a:rPr lang="en-US" sz="2400" dirty="0"/>
              <a:t>Of maternity staff members, at least 80% can describe how mothers who are feeding formula can be assisted to safely prepare and feed formula to their infants.</a:t>
            </a:r>
          </a:p>
          <a:p>
            <a:pPr marL="0" indent="0">
              <a:buNone/>
            </a:pPr>
            <a:r>
              <a:rPr lang="en-US" sz="2400" b="1" dirty="0"/>
              <a:t>5.3.3 	Criterion for evaluation: </a:t>
            </a:r>
            <a:r>
              <a:rPr lang="en-US" sz="2400" dirty="0"/>
              <a:t>Of mothers who are feeding formula, at least 80% will report that they have been provided education about preparing and giving their infants feeds and can describe the advice they were given.</a:t>
            </a:r>
          </a:p>
          <a:p>
            <a:pPr marL="0" indent="0">
              <a:buNone/>
            </a:pPr>
            <a:r>
              <a:rPr lang="en-US" sz="2400" dirty="0">
                <a:solidFill>
                  <a:srgbClr val="FF0000"/>
                </a:solidFill>
              </a:rPr>
              <a:t>We will look for education on powdered infant formula not being sterile</a:t>
            </a:r>
            <a:endParaRPr lang="en-US" sz="2400" dirty="0"/>
          </a:p>
        </p:txBody>
      </p:sp>
      <p:sp>
        <p:nvSpPr>
          <p:cNvPr id="3" name="Slide Number Placeholder 2"/>
          <p:cNvSpPr>
            <a:spLocks noGrp="1"/>
          </p:cNvSpPr>
          <p:nvPr>
            <p:ph type="sldNum" sz="quarter" idx="12"/>
          </p:nvPr>
        </p:nvSpPr>
        <p:spPr/>
        <p:txBody>
          <a:bodyPr/>
          <a:lstStyle/>
          <a:p>
            <a:fld id="{12D953B8-FFD6-4E0D-9A34-EA364A67919F}" type="slidenum">
              <a:rPr lang="en-US" smtClean="0"/>
              <a:pPr/>
              <a:t>38</a:t>
            </a:fld>
            <a:endParaRPr lang="en-US" dirty="0"/>
          </a:p>
        </p:txBody>
      </p:sp>
      <p:sp>
        <p:nvSpPr>
          <p:cNvPr id="4" name="Title 3"/>
          <p:cNvSpPr>
            <a:spLocks noGrp="1"/>
          </p:cNvSpPr>
          <p:nvPr>
            <p:ph type="title"/>
          </p:nvPr>
        </p:nvSpPr>
        <p:spPr/>
        <p:txBody>
          <a:bodyPr/>
          <a:lstStyle/>
          <a:p>
            <a:r>
              <a:rPr lang="en-US" dirty="0"/>
              <a:t>Step 5 – Help with infant feeding</a:t>
            </a:r>
          </a:p>
        </p:txBody>
      </p:sp>
    </p:spTree>
    <p:extLst>
      <p:ext uri="{BB962C8B-B14F-4D97-AF65-F5344CB8AC3E}">
        <p14:creationId xmlns:p14="http://schemas.microsoft.com/office/powerpoint/2010/main" val="4221149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Aligns with the recommendations of the majority of federal agencies</a:t>
            </a:r>
          </a:p>
          <a:p>
            <a:endParaRPr lang="en-US" dirty="0"/>
          </a:p>
          <a:p>
            <a:r>
              <a:rPr lang="en-US" dirty="0"/>
              <a:t>Aligns with AAP recommendations</a:t>
            </a:r>
          </a:p>
        </p:txBody>
      </p:sp>
      <p:sp>
        <p:nvSpPr>
          <p:cNvPr id="3" name="Slide Number Placeholder 2"/>
          <p:cNvSpPr>
            <a:spLocks noGrp="1"/>
          </p:cNvSpPr>
          <p:nvPr>
            <p:ph type="sldNum" sz="quarter" idx="12"/>
          </p:nvPr>
        </p:nvSpPr>
        <p:spPr/>
        <p:txBody>
          <a:bodyPr/>
          <a:lstStyle/>
          <a:p>
            <a:fld id="{12D953B8-FFD6-4E0D-9A34-EA364A67919F}" type="slidenum">
              <a:rPr lang="en-US" smtClean="0"/>
              <a:pPr/>
              <a:t>39</a:t>
            </a:fld>
            <a:endParaRPr lang="en-US" dirty="0"/>
          </a:p>
        </p:txBody>
      </p:sp>
      <p:sp>
        <p:nvSpPr>
          <p:cNvPr id="4" name="Title 3"/>
          <p:cNvSpPr>
            <a:spLocks noGrp="1"/>
          </p:cNvSpPr>
          <p:nvPr>
            <p:ph type="title"/>
          </p:nvPr>
        </p:nvSpPr>
        <p:spPr/>
        <p:txBody>
          <a:bodyPr/>
          <a:lstStyle/>
          <a:p>
            <a:r>
              <a:rPr lang="en-US" dirty="0"/>
              <a:t>Rationale	</a:t>
            </a:r>
          </a:p>
        </p:txBody>
      </p:sp>
    </p:spTree>
    <p:extLst>
      <p:ext uri="{BB962C8B-B14F-4D97-AF65-F5344CB8AC3E}">
        <p14:creationId xmlns:p14="http://schemas.microsoft.com/office/powerpoint/2010/main" val="4224437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D953B8-FFD6-4E0D-9A34-EA364A67919F}" type="slidenum">
              <a:rPr lang="en-US" smtClean="0"/>
              <a:pPr/>
              <a:t>4</a:t>
            </a:fld>
            <a:endParaRPr lang="en-US" dirty="0"/>
          </a:p>
        </p:txBody>
      </p:sp>
      <p:sp>
        <p:nvSpPr>
          <p:cNvPr id="4" name="Title 3"/>
          <p:cNvSpPr>
            <a:spLocks noGrp="1"/>
          </p:cNvSpPr>
          <p:nvPr>
            <p:ph type="title"/>
          </p:nvPr>
        </p:nvSpPr>
        <p:spPr/>
        <p:txBody>
          <a:bodyPr/>
          <a:lstStyle/>
          <a:p>
            <a:r>
              <a:rPr lang="en-US" dirty="0"/>
              <a:t>US Data</a:t>
            </a:r>
          </a:p>
        </p:txBody>
      </p:sp>
      <p:pic>
        <p:nvPicPr>
          <p:cNvPr id="6" name="Picture 2" descr="C:\Users\tmacenroe\AppData\Local\Microsoft\Windows\Temporary Internet Files\Content.IE5\633X02V0\USA-Map-Silhouette[1].png"/>
          <p:cNvPicPr>
            <a:picLocks noChangeAspect="1" noChangeArrowheads="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3200"/>
                    </a14:imgEffect>
                  </a14:imgLayer>
                </a14:imgProps>
              </a:ext>
              <a:ext uri="{28A0092B-C50C-407E-A947-70E740481C1C}">
                <a14:useLocalDpi xmlns:a14="http://schemas.microsoft.com/office/drawing/2010/main" val="0"/>
              </a:ext>
            </a:extLst>
          </a:blip>
          <a:srcRect/>
          <a:stretch>
            <a:fillRect/>
          </a:stretch>
        </p:blipFill>
        <p:spPr bwMode="auto">
          <a:xfrm>
            <a:off x="772706" y="1877007"/>
            <a:ext cx="7305367" cy="4979825"/>
          </a:xfrm>
          <a:prstGeom prst="rect">
            <a:avLst/>
          </a:prstGeom>
          <a:blipFill>
            <a:blip r:embed="rId5">
              <a:duotone>
                <a:prstClr val="black"/>
                <a:schemeClr val="accent6">
                  <a:tint val="45000"/>
                  <a:satMod val="400000"/>
                </a:schemeClr>
              </a:duotone>
            </a:blip>
            <a:tile tx="0" ty="0" sx="100000" sy="100000" flip="none" algn="tl"/>
          </a:blipFill>
        </p:spPr>
      </p:pic>
      <p:sp>
        <p:nvSpPr>
          <p:cNvPr id="8" name="TextBox 7"/>
          <p:cNvSpPr txBox="1"/>
          <p:nvPr/>
        </p:nvSpPr>
        <p:spPr>
          <a:xfrm>
            <a:off x="1534438" y="1975549"/>
            <a:ext cx="6075123" cy="4475071"/>
          </a:xfrm>
          <a:prstGeom prst="rect">
            <a:avLst/>
          </a:prstGeom>
          <a:noFill/>
        </p:spPr>
        <p:txBody>
          <a:bodyPr wrap="square" rtlCol="0">
            <a:spAutoFit/>
          </a:bodyPr>
          <a:lstStyle/>
          <a:p>
            <a:pPr>
              <a:lnSpc>
                <a:spcPct val="80000"/>
              </a:lnSpc>
            </a:pPr>
            <a:r>
              <a:rPr lang="en-US" sz="2800" b="1" dirty="0"/>
              <a:t>           604 Designated Facilities</a:t>
            </a:r>
          </a:p>
          <a:p>
            <a:pPr>
              <a:lnSpc>
                <a:spcPct val="80000"/>
              </a:lnSpc>
            </a:pPr>
            <a:endParaRPr lang="en-US" sz="2800" b="1" dirty="0"/>
          </a:p>
          <a:p>
            <a:pPr>
              <a:lnSpc>
                <a:spcPct val="80000"/>
              </a:lnSpc>
            </a:pPr>
            <a:r>
              <a:rPr lang="en-US" sz="2800" b="1" dirty="0"/>
              <a:t>      433 working towards designation</a:t>
            </a:r>
          </a:p>
          <a:p>
            <a:pPr>
              <a:lnSpc>
                <a:spcPct val="80000"/>
              </a:lnSpc>
            </a:pPr>
            <a:endParaRPr lang="en-US" sz="2800" b="1" dirty="0"/>
          </a:p>
          <a:p>
            <a:pPr lvl="1">
              <a:lnSpc>
                <a:spcPct val="80000"/>
              </a:lnSpc>
            </a:pPr>
            <a:r>
              <a:rPr lang="en-US" sz="2000" b="1" dirty="0"/>
              <a:t>      257 facilities in the Discovery Phase</a:t>
            </a:r>
          </a:p>
          <a:p>
            <a:pPr lvl="1">
              <a:lnSpc>
                <a:spcPct val="80000"/>
              </a:lnSpc>
            </a:pPr>
            <a:endParaRPr lang="en-US" sz="2000" b="1" dirty="0"/>
          </a:p>
          <a:p>
            <a:pPr lvl="1">
              <a:lnSpc>
                <a:spcPct val="80000"/>
              </a:lnSpc>
            </a:pPr>
            <a:r>
              <a:rPr lang="en-US" sz="2000" b="1" dirty="0"/>
              <a:t>        18 facilities in the Development Phase</a:t>
            </a:r>
          </a:p>
          <a:p>
            <a:pPr lvl="1">
              <a:lnSpc>
                <a:spcPct val="80000"/>
              </a:lnSpc>
            </a:pPr>
            <a:endParaRPr lang="en-US" sz="2000" b="1" dirty="0"/>
          </a:p>
          <a:p>
            <a:pPr lvl="1">
              <a:lnSpc>
                <a:spcPct val="80000"/>
              </a:lnSpc>
            </a:pPr>
            <a:r>
              <a:rPr lang="en-US" sz="2000" b="1" dirty="0"/>
              <a:t>        68 facilities in the Dissemination Phase</a:t>
            </a:r>
          </a:p>
          <a:p>
            <a:pPr lvl="1">
              <a:lnSpc>
                <a:spcPct val="80000"/>
              </a:lnSpc>
            </a:pPr>
            <a:endParaRPr lang="en-US" sz="2000" b="1" dirty="0"/>
          </a:p>
          <a:p>
            <a:pPr lvl="1">
              <a:lnSpc>
                <a:spcPct val="80000"/>
              </a:lnSpc>
            </a:pPr>
            <a:r>
              <a:rPr lang="en-US" sz="2000" b="1" dirty="0"/>
              <a:t>        90 facilities in the Designation Phase</a:t>
            </a:r>
          </a:p>
          <a:p>
            <a:pPr lvl="1">
              <a:lnSpc>
                <a:spcPct val="80000"/>
              </a:lnSpc>
            </a:pPr>
            <a:endParaRPr lang="en-US" sz="2000" b="1" dirty="0"/>
          </a:p>
          <a:p>
            <a:pPr lvl="1">
              <a:lnSpc>
                <a:spcPct val="80000"/>
              </a:lnSpc>
            </a:pPr>
            <a:endParaRPr lang="en-US" sz="2000" b="1" dirty="0"/>
          </a:p>
          <a:p>
            <a:pPr lvl="1">
              <a:lnSpc>
                <a:spcPct val="80000"/>
              </a:lnSpc>
            </a:pPr>
            <a:r>
              <a:rPr lang="en-US" sz="2000" b="1" dirty="0"/>
              <a:t>1,101,500 births 		28.57% of US births</a:t>
            </a:r>
          </a:p>
          <a:p>
            <a:pPr lvl="1">
              <a:lnSpc>
                <a:spcPct val="80000"/>
              </a:lnSpc>
            </a:pPr>
            <a:endParaRPr lang="en-US" sz="2000" b="1" dirty="0"/>
          </a:p>
          <a:p>
            <a:pPr lvl="1">
              <a:lnSpc>
                <a:spcPct val="80000"/>
              </a:lnSpc>
            </a:pPr>
            <a:r>
              <a:rPr lang="en-US" sz="2400" b="1" dirty="0"/>
              <a:t>~2700 total birthing facilities in US</a:t>
            </a:r>
          </a:p>
        </p:txBody>
      </p:sp>
    </p:spTree>
    <p:extLst>
      <p:ext uri="{BB962C8B-B14F-4D97-AF65-F5344CB8AC3E}">
        <p14:creationId xmlns:p14="http://schemas.microsoft.com/office/powerpoint/2010/main" val="22388031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Page 19 - REMOVED LANGUAGE</a:t>
            </a:r>
          </a:p>
          <a:p>
            <a:pPr marL="0" indent="0">
              <a:buNone/>
            </a:pPr>
            <a:endParaRPr lang="en-US" dirty="0"/>
          </a:p>
          <a:p>
            <a:pPr marL="0" indent="0">
              <a:buNone/>
            </a:pPr>
            <a:r>
              <a:rPr lang="en-US" sz="2400" b="1" dirty="0"/>
              <a:t>7.1 Guideline: …</a:t>
            </a:r>
            <a:r>
              <a:rPr lang="en-US" sz="2400" dirty="0"/>
              <a:t> When a mother requests that her infant be cared for in the nursery, the health care </a:t>
            </a:r>
            <a:r>
              <a:rPr lang="en-US" sz="2400" dirty="0">
                <a:solidFill>
                  <a:srgbClr val="FF0000"/>
                </a:solidFill>
              </a:rPr>
              <a:t>staff should explore the reasons for the request</a:t>
            </a:r>
            <a:r>
              <a:rPr lang="en-US" sz="2400" dirty="0"/>
              <a:t> and should encourage and educate the mother about the advantages of having her infant stay with her in the same room 24 hours a day. If the mother still requests that the infant be cared for in the nursery, the process and informed decision should be documented. …</a:t>
            </a:r>
          </a:p>
        </p:txBody>
      </p:sp>
      <p:sp>
        <p:nvSpPr>
          <p:cNvPr id="3" name="Slide Number Placeholder 2"/>
          <p:cNvSpPr>
            <a:spLocks noGrp="1"/>
          </p:cNvSpPr>
          <p:nvPr>
            <p:ph type="sldNum" sz="quarter" idx="12"/>
          </p:nvPr>
        </p:nvSpPr>
        <p:spPr/>
        <p:txBody>
          <a:bodyPr/>
          <a:lstStyle/>
          <a:p>
            <a:fld id="{12D953B8-FFD6-4E0D-9A34-EA364A67919F}" type="slidenum">
              <a:rPr lang="en-US" smtClean="0"/>
              <a:pPr/>
              <a:t>40</a:t>
            </a:fld>
            <a:endParaRPr lang="en-US" dirty="0"/>
          </a:p>
        </p:txBody>
      </p:sp>
      <p:sp>
        <p:nvSpPr>
          <p:cNvPr id="4" name="Title 3"/>
          <p:cNvSpPr>
            <a:spLocks noGrp="1"/>
          </p:cNvSpPr>
          <p:nvPr>
            <p:ph type="title"/>
          </p:nvPr>
        </p:nvSpPr>
        <p:spPr/>
        <p:txBody>
          <a:bodyPr/>
          <a:lstStyle/>
          <a:p>
            <a:r>
              <a:rPr lang="en-US" dirty="0"/>
              <a:t>Step 7 – Rooming In	</a:t>
            </a:r>
          </a:p>
        </p:txBody>
      </p:sp>
    </p:spTree>
    <p:extLst>
      <p:ext uri="{BB962C8B-B14F-4D97-AF65-F5344CB8AC3E}">
        <p14:creationId xmlns:p14="http://schemas.microsoft.com/office/powerpoint/2010/main" val="31771920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Page 19 - REPLACED WITH NEW</a:t>
            </a:r>
          </a:p>
          <a:p>
            <a:pPr marL="0" indent="0">
              <a:buNone/>
            </a:pPr>
            <a:endParaRPr lang="en-US" b="1" dirty="0"/>
          </a:p>
          <a:p>
            <a:pPr marL="0" indent="0">
              <a:buNone/>
            </a:pPr>
            <a:r>
              <a:rPr lang="en-US" sz="2400" b="1" dirty="0"/>
              <a:t>7.1 Guideline: …</a:t>
            </a:r>
            <a:r>
              <a:rPr lang="en-US" sz="2400" dirty="0"/>
              <a:t> When a mother requests that her infant be cared for in the nursery, the health care </a:t>
            </a:r>
            <a:r>
              <a:rPr lang="en-US" sz="2400" dirty="0">
                <a:solidFill>
                  <a:srgbClr val="FF0000"/>
                </a:solidFill>
              </a:rPr>
              <a:t>staff should sensitively engage her in a conversation to learn more about the reasons for the request. Considering the importance of rooming-in, staff should work to resolve any medical reasons, safety-related reasons, or maternal concerns…</a:t>
            </a:r>
          </a:p>
        </p:txBody>
      </p:sp>
      <p:sp>
        <p:nvSpPr>
          <p:cNvPr id="3" name="Slide Number Placeholder 2"/>
          <p:cNvSpPr>
            <a:spLocks noGrp="1"/>
          </p:cNvSpPr>
          <p:nvPr>
            <p:ph type="sldNum" sz="quarter" idx="12"/>
          </p:nvPr>
        </p:nvSpPr>
        <p:spPr/>
        <p:txBody>
          <a:bodyPr/>
          <a:lstStyle/>
          <a:p>
            <a:fld id="{12D953B8-FFD6-4E0D-9A34-EA364A67919F}" type="slidenum">
              <a:rPr lang="en-US" smtClean="0"/>
              <a:pPr/>
              <a:t>41</a:t>
            </a:fld>
            <a:endParaRPr lang="en-US" dirty="0"/>
          </a:p>
        </p:txBody>
      </p:sp>
      <p:sp>
        <p:nvSpPr>
          <p:cNvPr id="4" name="Title 3"/>
          <p:cNvSpPr>
            <a:spLocks noGrp="1"/>
          </p:cNvSpPr>
          <p:nvPr>
            <p:ph type="title"/>
          </p:nvPr>
        </p:nvSpPr>
        <p:spPr/>
        <p:txBody>
          <a:bodyPr/>
          <a:lstStyle/>
          <a:p>
            <a:r>
              <a:rPr lang="en-US" dirty="0"/>
              <a:t>Step 7 – Rooming In</a:t>
            </a:r>
          </a:p>
        </p:txBody>
      </p:sp>
    </p:spTree>
    <p:extLst>
      <p:ext uri="{BB962C8B-B14F-4D97-AF65-F5344CB8AC3E}">
        <p14:creationId xmlns:p14="http://schemas.microsoft.com/office/powerpoint/2010/main" val="41705285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Page 19 - REPLACED WITH NEW</a:t>
            </a:r>
          </a:p>
          <a:p>
            <a:pPr marL="0" indent="0">
              <a:buNone/>
            </a:pPr>
            <a:endParaRPr lang="en-US" b="1" dirty="0"/>
          </a:p>
          <a:p>
            <a:pPr marL="0" indent="0">
              <a:buNone/>
            </a:pPr>
            <a:r>
              <a:rPr lang="en-US" b="1" dirty="0"/>
              <a:t>7.1 Guideline: …</a:t>
            </a:r>
            <a:r>
              <a:rPr lang="en-US" dirty="0"/>
              <a:t> </a:t>
            </a:r>
            <a:r>
              <a:rPr lang="en-US" dirty="0">
                <a:solidFill>
                  <a:srgbClr val="FF0000"/>
                </a:solidFill>
              </a:rPr>
              <a:t>If there is separation, the mother should be provided:</a:t>
            </a:r>
          </a:p>
          <a:p>
            <a:pPr lvl="1"/>
            <a:r>
              <a:rPr lang="en-US" dirty="0">
                <a:solidFill>
                  <a:srgbClr val="FF0000"/>
                </a:solidFill>
              </a:rPr>
              <a:t>access to feed her infant at any time and</a:t>
            </a:r>
          </a:p>
          <a:p>
            <a:pPr lvl="1"/>
            <a:r>
              <a:rPr lang="en-US" dirty="0">
                <a:solidFill>
                  <a:srgbClr val="FF0000"/>
                </a:solidFill>
              </a:rPr>
              <a:t>with a plan that she will be reunited with her infant as soon as her infant displays feeding cues.</a:t>
            </a:r>
          </a:p>
        </p:txBody>
      </p:sp>
      <p:sp>
        <p:nvSpPr>
          <p:cNvPr id="3" name="Slide Number Placeholder 2"/>
          <p:cNvSpPr>
            <a:spLocks noGrp="1"/>
          </p:cNvSpPr>
          <p:nvPr>
            <p:ph type="sldNum" sz="quarter" idx="12"/>
          </p:nvPr>
        </p:nvSpPr>
        <p:spPr/>
        <p:txBody>
          <a:bodyPr/>
          <a:lstStyle/>
          <a:p>
            <a:fld id="{12D953B8-FFD6-4E0D-9A34-EA364A67919F}" type="slidenum">
              <a:rPr lang="en-US" smtClean="0"/>
              <a:pPr/>
              <a:t>42</a:t>
            </a:fld>
            <a:endParaRPr lang="en-US" dirty="0"/>
          </a:p>
        </p:txBody>
      </p:sp>
      <p:sp>
        <p:nvSpPr>
          <p:cNvPr id="4" name="Title 3"/>
          <p:cNvSpPr>
            <a:spLocks noGrp="1"/>
          </p:cNvSpPr>
          <p:nvPr>
            <p:ph type="title"/>
          </p:nvPr>
        </p:nvSpPr>
        <p:spPr/>
        <p:txBody>
          <a:bodyPr/>
          <a:lstStyle/>
          <a:p>
            <a:r>
              <a:rPr lang="en-US" dirty="0"/>
              <a:t>Step 7 – Rooming In</a:t>
            </a:r>
          </a:p>
        </p:txBody>
      </p:sp>
    </p:spTree>
    <p:extLst>
      <p:ext uri="{BB962C8B-B14F-4D97-AF65-F5344CB8AC3E}">
        <p14:creationId xmlns:p14="http://schemas.microsoft.com/office/powerpoint/2010/main" val="38088098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Encourages conversation between hospital staff and mother.  </a:t>
            </a:r>
          </a:p>
          <a:p>
            <a:pPr marL="0" indent="0">
              <a:buNone/>
            </a:pPr>
            <a:endParaRPr lang="en-US" dirty="0"/>
          </a:p>
          <a:p>
            <a:pPr marL="0" indent="0">
              <a:buNone/>
            </a:pPr>
            <a:r>
              <a:rPr lang="en-US" dirty="0"/>
              <a:t>It is intended to sound less authoritative.</a:t>
            </a:r>
          </a:p>
        </p:txBody>
      </p:sp>
      <p:sp>
        <p:nvSpPr>
          <p:cNvPr id="3" name="Slide Number Placeholder 2"/>
          <p:cNvSpPr>
            <a:spLocks noGrp="1"/>
          </p:cNvSpPr>
          <p:nvPr>
            <p:ph type="sldNum" sz="quarter" idx="12"/>
          </p:nvPr>
        </p:nvSpPr>
        <p:spPr/>
        <p:txBody>
          <a:bodyPr/>
          <a:lstStyle/>
          <a:p>
            <a:fld id="{12D953B8-FFD6-4E0D-9A34-EA364A67919F}" type="slidenum">
              <a:rPr lang="en-US" smtClean="0"/>
              <a:pPr/>
              <a:t>43</a:t>
            </a:fld>
            <a:endParaRPr lang="en-US" dirty="0"/>
          </a:p>
        </p:txBody>
      </p:sp>
      <p:sp>
        <p:nvSpPr>
          <p:cNvPr id="4" name="Title 3"/>
          <p:cNvSpPr>
            <a:spLocks noGrp="1"/>
          </p:cNvSpPr>
          <p:nvPr>
            <p:ph type="title"/>
          </p:nvPr>
        </p:nvSpPr>
        <p:spPr/>
        <p:txBody>
          <a:bodyPr/>
          <a:lstStyle/>
          <a:p>
            <a:r>
              <a:rPr lang="en-US" dirty="0"/>
              <a:t>Rationale</a:t>
            </a:r>
          </a:p>
        </p:txBody>
      </p:sp>
    </p:spTree>
    <p:extLst>
      <p:ext uri="{BB962C8B-B14F-4D97-AF65-F5344CB8AC3E}">
        <p14:creationId xmlns:p14="http://schemas.microsoft.com/office/powerpoint/2010/main" val="12302945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dirty="0"/>
              <a:t>Page 20 - ADDED REASONS FOR SEPERATION</a:t>
            </a:r>
          </a:p>
          <a:p>
            <a:endParaRPr lang="en-US" sz="2600" b="1" dirty="0"/>
          </a:p>
          <a:p>
            <a:pPr marL="0" indent="0">
              <a:buNone/>
            </a:pPr>
            <a:r>
              <a:rPr lang="en-US" sz="2600" b="1" dirty="0"/>
              <a:t>7.1.2 Criterion for evaluation: </a:t>
            </a:r>
            <a:r>
              <a:rPr lang="en-US" sz="2400" dirty="0"/>
              <a:t>Of randomly selected mothers with healthy term infants, at least 80% will report that since they came to their room after birth (or since they were able to respond to their infants in the case of cesarean birth), their infants have stayed with them in the same room day and night except for up to one hour per 24-hour period, unless they report the following: </a:t>
            </a:r>
          </a:p>
          <a:p>
            <a:pPr marL="457200" lvl="1" indent="0">
              <a:buNone/>
            </a:pPr>
            <a:r>
              <a:rPr lang="en-US" sz="2200" b="1" dirty="0">
                <a:solidFill>
                  <a:srgbClr val="FF0000"/>
                </a:solidFill>
              </a:rPr>
              <a:t>- </a:t>
            </a:r>
            <a:r>
              <a:rPr lang="en-US" dirty="0">
                <a:solidFill>
                  <a:srgbClr val="FF0000"/>
                </a:solidFill>
              </a:rPr>
              <a:t>medically </a:t>
            </a:r>
            <a:r>
              <a:rPr lang="en-US" dirty="0">
                <a:solidFill>
                  <a:schemeClr val="tx1"/>
                </a:solidFill>
              </a:rPr>
              <a:t>justifiable reason for a longer separation or,</a:t>
            </a:r>
          </a:p>
          <a:p>
            <a:pPr lvl="1"/>
            <a:r>
              <a:rPr lang="en-US" dirty="0">
                <a:solidFill>
                  <a:srgbClr val="FF0000"/>
                </a:solidFill>
              </a:rPr>
              <a:t>safety-related reason for a longer separation or,</a:t>
            </a:r>
          </a:p>
          <a:p>
            <a:pPr lvl="1"/>
            <a:r>
              <a:rPr lang="en-US" dirty="0">
                <a:solidFill>
                  <a:srgbClr val="FF0000"/>
                </a:solidFill>
              </a:rPr>
              <a:t>an informed decision (maternal request for separation). </a:t>
            </a:r>
          </a:p>
        </p:txBody>
      </p:sp>
      <p:sp>
        <p:nvSpPr>
          <p:cNvPr id="3" name="Slide Number Placeholder 2"/>
          <p:cNvSpPr>
            <a:spLocks noGrp="1"/>
          </p:cNvSpPr>
          <p:nvPr>
            <p:ph type="sldNum" sz="quarter" idx="12"/>
          </p:nvPr>
        </p:nvSpPr>
        <p:spPr/>
        <p:txBody>
          <a:bodyPr/>
          <a:lstStyle/>
          <a:p>
            <a:fld id="{12D953B8-FFD6-4E0D-9A34-EA364A67919F}" type="slidenum">
              <a:rPr lang="en-US" smtClean="0"/>
              <a:pPr/>
              <a:t>44</a:t>
            </a:fld>
            <a:endParaRPr lang="en-US" dirty="0"/>
          </a:p>
        </p:txBody>
      </p:sp>
      <p:sp>
        <p:nvSpPr>
          <p:cNvPr id="4" name="Title 3"/>
          <p:cNvSpPr>
            <a:spLocks noGrp="1"/>
          </p:cNvSpPr>
          <p:nvPr>
            <p:ph type="title"/>
          </p:nvPr>
        </p:nvSpPr>
        <p:spPr/>
        <p:txBody>
          <a:bodyPr/>
          <a:lstStyle/>
          <a:p>
            <a:r>
              <a:rPr lang="en-US" dirty="0"/>
              <a:t>Step 7 – Rooming In</a:t>
            </a:r>
          </a:p>
        </p:txBody>
      </p:sp>
    </p:spTree>
    <p:extLst>
      <p:ext uri="{BB962C8B-B14F-4D97-AF65-F5344CB8AC3E}">
        <p14:creationId xmlns:p14="http://schemas.microsoft.com/office/powerpoint/2010/main" val="29229631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Page 20 - ADDED NEW CRITERION</a:t>
            </a:r>
          </a:p>
          <a:p>
            <a:pPr marL="0" indent="0">
              <a:buNone/>
            </a:pPr>
            <a:endParaRPr lang="en-US" sz="2400" b="1" dirty="0"/>
          </a:p>
          <a:p>
            <a:pPr marL="0" indent="0">
              <a:buNone/>
            </a:pPr>
            <a:r>
              <a:rPr lang="en-US" sz="2400" b="1" dirty="0"/>
              <a:t>7.1.3	Criterion for evaluation:</a:t>
            </a:r>
            <a:r>
              <a:rPr lang="en-US" sz="2400" dirty="0"/>
              <a:t> </a:t>
            </a:r>
            <a:r>
              <a:rPr lang="en-US" sz="2400" dirty="0">
                <a:solidFill>
                  <a:srgbClr val="FF0000"/>
                </a:solidFill>
              </a:rPr>
              <a:t>Of mothers and infants who have been separated for more than a total of one hour in a 24-hour period, at least 80% will have the justifiable or safety related reasons for the separation, evidence of parental counseling (in the event of parental choice) clearly documented in the medical record. </a:t>
            </a:r>
          </a:p>
          <a:p>
            <a:pPr marL="0" indent="0">
              <a:buNone/>
            </a:pPr>
            <a:endParaRPr lang="en-US" sz="2400" dirty="0">
              <a:solidFill>
                <a:srgbClr val="FF0000"/>
              </a:solidFill>
            </a:endParaRPr>
          </a:p>
          <a:p>
            <a:pPr marL="0" indent="0">
              <a:buNone/>
            </a:pPr>
            <a:r>
              <a:rPr lang="en-US" sz="2400" dirty="0"/>
              <a:t>NOTE: Former criteria 7.1.3 has been renumbered to 7.1.4 </a:t>
            </a:r>
          </a:p>
        </p:txBody>
      </p:sp>
      <p:sp>
        <p:nvSpPr>
          <p:cNvPr id="3" name="Slide Number Placeholder 2"/>
          <p:cNvSpPr>
            <a:spLocks noGrp="1"/>
          </p:cNvSpPr>
          <p:nvPr>
            <p:ph type="sldNum" sz="quarter" idx="12"/>
          </p:nvPr>
        </p:nvSpPr>
        <p:spPr/>
        <p:txBody>
          <a:bodyPr/>
          <a:lstStyle/>
          <a:p>
            <a:fld id="{12D953B8-FFD6-4E0D-9A34-EA364A67919F}" type="slidenum">
              <a:rPr lang="en-US" smtClean="0"/>
              <a:pPr/>
              <a:t>45</a:t>
            </a:fld>
            <a:endParaRPr lang="en-US" dirty="0"/>
          </a:p>
        </p:txBody>
      </p:sp>
      <p:sp>
        <p:nvSpPr>
          <p:cNvPr id="4" name="Title 3"/>
          <p:cNvSpPr>
            <a:spLocks noGrp="1"/>
          </p:cNvSpPr>
          <p:nvPr>
            <p:ph type="title"/>
          </p:nvPr>
        </p:nvSpPr>
        <p:spPr/>
        <p:txBody>
          <a:bodyPr/>
          <a:lstStyle/>
          <a:p>
            <a:r>
              <a:rPr lang="en-US" dirty="0"/>
              <a:t>Step 7 – Rooming In</a:t>
            </a:r>
          </a:p>
        </p:txBody>
      </p:sp>
    </p:spTree>
    <p:extLst>
      <p:ext uri="{BB962C8B-B14F-4D97-AF65-F5344CB8AC3E}">
        <p14:creationId xmlns:p14="http://schemas.microsoft.com/office/powerpoint/2010/main" val="12832678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LANGUAGE WAS ADJUSTED</a:t>
            </a:r>
          </a:p>
          <a:p>
            <a:pPr marL="0" indent="0">
              <a:buNone/>
            </a:pPr>
            <a:endParaRPr lang="en-US" dirty="0"/>
          </a:p>
          <a:p>
            <a:pPr marL="0" indent="0">
              <a:buNone/>
            </a:pPr>
            <a:r>
              <a:rPr lang="en-US" sz="2400" b="1" dirty="0"/>
              <a:t>7.1.4 	Criterion for evaluation:</a:t>
            </a:r>
            <a:r>
              <a:rPr lang="en-US" sz="2400" dirty="0"/>
              <a:t> Observations in the postpartum unit and any well-baby observation areas and discussions with mothers and staff confirm that at least 80% of the mothers and infants are rooming-in or have </a:t>
            </a:r>
            <a:r>
              <a:rPr lang="en-US" sz="2400" dirty="0">
                <a:solidFill>
                  <a:srgbClr val="FF0000"/>
                </a:solidFill>
              </a:rPr>
              <a:t>documented medically justifiable reasons, safety-related reasons, or informed maternal decision for separation</a:t>
            </a:r>
            <a:r>
              <a:rPr lang="en-US" dirty="0">
                <a:solidFill>
                  <a:srgbClr val="FF0000"/>
                </a:solidFill>
              </a:rPr>
              <a:t>.</a:t>
            </a:r>
          </a:p>
          <a:p>
            <a:endParaRPr lang="en-US" b="1" dirty="0"/>
          </a:p>
        </p:txBody>
      </p:sp>
      <p:sp>
        <p:nvSpPr>
          <p:cNvPr id="3" name="Slide Number Placeholder 2"/>
          <p:cNvSpPr>
            <a:spLocks noGrp="1"/>
          </p:cNvSpPr>
          <p:nvPr>
            <p:ph type="sldNum" sz="quarter" idx="12"/>
          </p:nvPr>
        </p:nvSpPr>
        <p:spPr/>
        <p:txBody>
          <a:bodyPr/>
          <a:lstStyle/>
          <a:p>
            <a:fld id="{12D953B8-FFD6-4E0D-9A34-EA364A67919F}" type="slidenum">
              <a:rPr lang="en-US" smtClean="0"/>
              <a:pPr/>
              <a:t>46</a:t>
            </a:fld>
            <a:endParaRPr lang="en-US" dirty="0"/>
          </a:p>
        </p:txBody>
      </p:sp>
      <p:sp>
        <p:nvSpPr>
          <p:cNvPr id="4" name="Title 3"/>
          <p:cNvSpPr>
            <a:spLocks noGrp="1"/>
          </p:cNvSpPr>
          <p:nvPr>
            <p:ph type="title"/>
          </p:nvPr>
        </p:nvSpPr>
        <p:spPr/>
        <p:txBody>
          <a:bodyPr/>
          <a:lstStyle/>
          <a:p>
            <a:r>
              <a:rPr lang="en-US" dirty="0"/>
              <a:t>Step 7 – Rooming In</a:t>
            </a:r>
          </a:p>
        </p:txBody>
      </p:sp>
    </p:spTree>
    <p:extLst>
      <p:ext uri="{BB962C8B-B14F-4D97-AF65-F5344CB8AC3E}">
        <p14:creationId xmlns:p14="http://schemas.microsoft.com/office/powerpoint/2010/main" val="38361641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Guides staff in BFHI designated facilities to use clinical judgement specially as it relates to rooming in.</a:t>
            </a:r>
          </a:p>
          <a:p>
            <a:pPr marL="0" indent="0">
              <a:buNone/>
            </a:pPr>
            <a:endParaRPr lang="en-US" dirty="0"/>
          </a:p>
          <a:p>
            <a:pPr marL="0" indent="0">
              <a:buNone/>
            </a:pPr>
            <a:r>
              <a:rPr lang="en-US" dirty="0"/>
              <a:t>Responds to the concerns raised by some mothers.</a:t>
            </a:r>
          </a:p>
          <a:p>
            <a:pPr marL="0" indent="0">
              <a:buNone/>
            </a:pPr>
            <a:endParaRPr lang="en-US" dirty="0"/>
          </a:p>
          <a:p>
            <a:pPr marL="0" indent="0">
              <a:buNone/>
            </a:pPr>
            <a:r>
              <a:rPr lang="en-US" dirty="0"/>
              <a:t>Requires documentation of reasons for separation.</a:t>
            </a:r>
          </a:p>
        </p:txBody>
      </p:sp>
      <p:sp>
        <p:nvSpPr>
          <p:cNvPr id="3" name="Slide Number Placeholder 2"/>
          <p:cNvSpPr>
            <a:spLocks noGrp="1"/>
          </p:cNvSpPr>
          <p:nvPr>
            <p:ph type="sldNum" sz="quarter" idx="12"/>
          </p:nvPr>
        </p:nvSpPr>
        <p:spPr/>
        <p:txBody>
          <a:bodyPr/>
          <a:lstStyle/>
          <a:p>
            <a:fld id="{12D953B8-FFD6-4E0D-9A34-EA364A67919F}" type="slidenum">
              <a:rPr lang="en-US" smtClean="0"/>
              <a:pPr/>
              <a:t>47</a:t>
            </a:fld>
            <a:endParaRPr lang="en-US" dirty="0"/>
          </a:p>
        </p:txBody>
      </p:sp>
      <p:sp>
        <p:nvSpPr>
          <p:cNvPr id="4" name="Title 3"/>
          <p:cNvSpPr>
            <a:spLocks noGrp="1"/>
          </p:cNvSpPr>
          <p:nvPr>
            <p:ph type="title"/>
          </p:nvPr>
        </p:nvSpPr>
        <p:spPr/>
        <p:txBody>
          <a:bodyPr/>
          <a:lstStyle/>
          <a:p>
            <a:r>
              <a:rPr lang="en-US" dirty="0"/>
              <a:t>Rationale</a:t>
            </a:r>
          </a:p>
        </p:txBody>
      </p:sp>
    </p:spTree>
    <p:extLst>
      <p:ext uri="{BB962C8B-B14F-4D97-AF65-F5344CB8AC3E}">
        <p14:creationId xmlns:p14="http://schemas.microsoft.com/office/powerpoint/2010/main" val="25028289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Page 21 - ADDED LANGUAGE UNDER THE STEP TITLE</a:t>
            </a:r>
          </a:p>
          <a:p>
            <a:pPr marL="0" indent="0">
              <a:buNone/>
            </a:pPr>
            <a:endParaRPr lang="en-US" dirty="0"/>
          </a:p>
          <a:p>
            <a:pPr marL="0" indent="0">
              <a:buNone/>
            </a:pPr>
            <a:r>
              <a:rPr lang="en-US" dirty="0"/>
              <a:t>This Step is now interpreted as: </a:t>
            </a:r>
          </a:p>
          <a:p>
            <a:pPr marL="0" indent="0">
              <a:buNone/>
            </a:pPr>
            <a:endParaRPr lang="en-US" dirty="0"/>
          </a:p>
          <a:p>
            <a:pPr marL="0" indent="0">
              <a:buNone/>
            </a:pPr>
            <a:r>
              <a:rPr lang="en-US" dirty="0">
                <a:solidFill>
                  <a:srgbClr val="FF0000"/>
                </a:solidFill>
              </a:rPr>
              <a:t>Counsel mothers on the use and risks of feeding bottle, teats and pacifiers.</a:t>
            </a:r>
            <a:r>
              <a:rPr lang="en-US" b="1" dirty="0">
                <a:solidFill>
                  <a:srgbClr val="FF0000"/>
                </a:solidFill>
              </a:rPr>
              <a:t> </a:t>
            </a:r>
            <a:endParaRPr lang="en-US" dirty="0">
              <a:solidFill>
                <a:srgbClr val="FF0000"/>
              </a:solidFill>
            </a:endParaRPr>
          </a:p>
          <a:p>
            <a:pPr marL="0" indent="0">
              <a:buNone/>
            </a:pPr>
            <a:endParaRPr lang="en-US" dirty="0"/>
          </a:p>
        </p:txBody>
      </p:sp>
      <p:sp>
        <p:nvSpPr>
          <p:cNvPr id="3" name="Slide Number Placeholder 2"/>
          <p:cNvSpPr>
            <a:spLocks noGrp="1"/>
          </p:cNvSpPr>
          <p:nvPr>
            <p:ph type="sldNum" sz="quarter" idx="12"/>
          </p:nvPr>
        </p:nvSpPr>
        <p:spPr/>
        <p:txBody>
          <a:bodyPr/>
          <a:lstStyle/>
          <a:p>
            <a:fld id="{12D953B8-FFD6-4E0D-9A34-EA364A67919F}" type="slidenum">
              <a:rPr lang="en-US" smtClean="0"/>
              <a:pPr/>
              <a:t>48</a:t>
            </a:fld>
            <a:endParaRPr lang="en-US" dirty="0"/>
          </a:p>
        </p:txBody>
      </p:sp>
      <p:sp>
        <p:nvSpPr>
          <p:cNvPr id="4" name="Title 3"/>
          <p:cNvSpPr>
            <a:spLocks noGrp="1"/>
          </p:cNvSpPr>
          <p:nvPr>
            <p:ph type="title"/>
          </p:nvPr>
        </p:nvSpPr>
        <p:spPr/>
        <p:txBody>
          <a:bodyPr/>
          <a:lstStyle/>
          <a:p>
            <a:r>
              <a:rPr lang="en-US" dirty="0"/>
              <a:t>Step 9 – Bottles, nipples &amp; pacifiers</a:t>
            </a:r>
          </a:p>
        </p:txBody>
      </p:sp>
    </p:spTree>
    <p:extLst>
      <p:ext uri="{BB962C8B-B14F-4D97-AF65-F5344CB8AC3E}">
        <p14:creationId xmlns:p14="http://schemas.microsoft.com/office/powerpoint/2010/main" val="39854988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Page 20 – REMOVED LANGUAGE</a:t>
            </a:r>
          </a:p>
          <a:p>
            <a:pPr marL="0" indent="0">
              <a:buNone/>
            </a:pPr>
            <a:endParaRPr lang="en-US" dirty="0"/>
          </a:p>
          <a:p>
            <a:pPr marL="0" indent="0">
              <a:buNone/>
            </a:pPr>
            <a:r>
              <a:rPr lang="en-US" sz="2400" b="1" dirty="0"/>
              <a:t>9.1 Guideline: </a:t>
            </a:r>
            <a:r>
              <a:rPr lang="en-US" sz="2400" dirty="0"/>
              <a:t>When a mother requests that her breastfeeding infant be given a bottle, </a:t>
            </a:r>
            <a:r>
              <a:rPr lang="en-US" sz="2400" dirty="0">
                <a:solidFill>
                  <a:srgbClr val="FF0000"/>
                </a:solidFill>
              </a:rPr>
              <a:t>the health care staff should explore the reasons for this request, </a:t>
            </a:r>
            <a:r>
              <a:rPr lang="en-US" sz="2400" dirty="0"/>
              <a:t>address the concerns raised, educate her on the possible consequences to the success of breastfeeding, and discuss alternative methods for soothing and feeding her infant. </a:t>
            </a:r>
          </a:p>
          <a:p>
            <a:pPr marL="0" indent="0">
              <a:buNone/>
            </a:pPr>
            <a:endParaRPr lang="en-US" dirty="0"/>
          </a:p>
        </p:txBody>
      </p:sp>
      <p:sp>
        <p:nvSpPr>
          <p:cNvPr id="3" name="Slide Number Placeholder 2"/>
          <p:cNvSpPr>
            <a:spLocks noGrp="1"/>
          </p:cNvSpPr>
          <p:nvPr>
            <p:ph type="sldNum" sz="quarter" idx="12"/>
          </p:nvPr>
        </p:nvSpPr>
        <p:spPr/>
        <p:txBody>
          <a:bodyPr/>
          <a:lstStyle/>
          <a:p>
            <a:fld id="{12D953B8-FFD6-4E0D-9A34-EA364A67919F}" type="slidenum">
              <a:rPr lang="en-US" smtClean="0"/>
              <a:pPr/>
              <a:t>49</a:t>
            </a:fld>
            <a:endParaRPr lang="en-US" dirty="0"/>
          </a:p>
        </p:txBody>
      </p:sp>
      <p:sp>
        <p:nvSpPr>
          <p:cNvPr id="4" name="Title 3"/>
          <p:cNvSpPr>
            <a:spLocks noGrp="1"/>
          </p:cNvSpPr>
          <p:nvPr>
            <p:ph type="title"/>
          </p:nvPr>
        </p:nvSpPr>
        <p:spPr/>
        <p:txBody>
          <a:bodyPr/>
          <a:lstStyle/>
          <a:p>
            <a:r>
              <a:rPr lang="en-US" dirty="0"/>
              <a:t>Step 9 – Bottles, nipples &amp; pacifiers</a:t>
            </a:r>
          </a:p>
        </p:txBody>
      </p:sp>
    </p:spTree>
    <p:extLst>
      <p:ext uri="{BB962C8B-B14F-4D97-AF65-F5344CB8AC3E}">
        <p14:creationId xmlns:p14="http://schemas.microsoft.com/office/powerpoint/2010/main" val="4188958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6CC7937-A607-4548-AE64-F11F436702CB}"/>
              </a:ext>
            </a:extLst>
          </p:cNvPr>
          <p:cNvSpPr>
            <a:spLocks noGrp="1"/>
          </p:cNvSpPr>
          <p:nvPr>
            <p:ph type="sldNum" sz="quarter" idx="12"/>
          </p:nvPr>
        </p:nvSpPr>
        <p:spPr/>
        <p:txBody>
          <a:bodyPr/>
          <a:lstStyle/>
          <a:p>
            <a:fld id="{12D953B8-FFD6-4E0D-9A34-EA364A67919F}" type="slidenum">
              <a:rPr lang="en-US" smtClean="0"/>
              <a:pPr/>
              <a:t>5</a:t>
            </a:fld>
            <a:endParaRPr lang="en-US" dirty="0"/>
          </a:p>
        </p:txBody>
      </p:sp>
      <p:sp>
        <p:nvSpPr>
          <p:cNvPr id="4" name="Title 3">
            <a:extLst>
              <a:ext uri="{FF2B5EF4-FFF2-40B4-BE49-F238E27FC236}">
                <a16:creationId xmlns:a16="http://schemas.microsoft.com/office/drawing/2014/main" id="{90E761C6-F660-459D-926C-DC661E35F344}"/>
              </a:ext>
            </a:extLst>
          </p:cNvPr>
          <p:cNvSpPr>
            <a:spLocks noGrp="1"/>
          </p:cNvSpPr>
          <p:nvPr>
            <p:ph type="title"/>
          </p:nvPr>
        </p:nvSpPr>
        <p:spPr/>
        <p:txBody>
          <a:bodyPr/>
          <a:lstStyle/>
          <a:p>
            <a:r>
              <a:rPr lang="en-US" dirty="0"/>
              <a:t>California Data</a:t>
            </a:r>
          </a:p>
        </p:txBody>
      </p:sp>
      <p:pic>
        <p:nvPicPr>
          <p:cNvPr id="5" name="Picture 2" descr="C:\Users\tmacenroe\AppData\Local\Microsoft\Windows\Temporary Internet Files\Content.IE5\VPSJHJSX\1294163807_california_map[1].jpg">
            <a:extLst>
              <a:ext uri="{FF2B5EF4-FFF2-40B4-BE49-F238E27FC236}">
                <a16:creationId xmlns:a16="http://schemas.microsoft.com/office/drawing/2014/main" id="{DF025322-42BF-4668-9A1C-02AA88ED8A92}"/>
              </a:ext>
            </a:extLst>
          </p:cNvPr>
          <p:cNvPicPr>
            <a:picLocks noGrp="1" noChangeAspect="1" noChangeArrowheads="1"/>
          </p:cNvPicPr>
          <p:nvPr>
            <p:ph idx="1"/>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807868" y="1934671"/>
            <a:ext cx="3764132" cy="43513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D8663FB-31DD-44B6-A723-BD39464533D0}"/>
              </a:ext>
            </a:extLst>
          </p:cNvPr>
          <p:cNvSpPr txBox="1"/>
          <p:nvPr/>
        </p:nvSpPr>
        <p:spPr>
          <a:xfrm>
            <a:off x="2331077" y="1866378"/>
            <a:ext cx="6636942" cy="4382738"/>
          </a:xfrm>
          <a:prstGeom prst="rect">
            <a:avLst/>
          </a:prstGeom>
          <a:noFill/>
        </p:spPr>
        <p:txBody>
          <a:bodyPr wrap="square" rtlCol="0">
            <a:spAutoFit/>
          </a:bodyPr>
          <a:lstStyle/>
          <a:p>
            <a:pPr>
              <a:lnSpc>
                <a:spcPct val="80000"/>
              </a:lnSpc>
            </a:pPr>
            <a:r>
              <a:rPr lang="en-US" sz="2800" b="1" dirty="0"/>
              <a:t>           		95 Designated Facilities</a:t>
            </a:r>
          </a:p>
          <a:p>
            <a:pPr>
              <a:lnSpc>
                <a:spcPct val="80000"/>
              </a:lnSpc>
            </a:pPr>
            <a:r>
              <a:rPr lang="en-US" sz="2800" b="1" dirty="0"/>
              <a:t>			</a:t>
            </a:r>
            <a:r>
              <a:rPr lang="en-US" sz="2000" b="1" dirty="0"/>
              <a:t>178,495 births</a:t>
            </a:r>
            <a:endParaRPr lang="en-US" sz="800" b="1" dirty="0"/>
          </a:p>
          <a:p>
            <a:pPr>
              <a:lnSpc>
                <a:spcPct val="80000"/>
              </a:lnSpc>
            </a:pPr>
            <a:endParaRPr lang="en-US" sz="800" b="1" dirty="0"/>
          </a:p>
          <a:p>
            <a:pPr>
              <a:lnSpc>
                <a:spcPct val="80000"/>
              </a:lnSpc>
            </a:pPr>
            <a:r>
              <a:rPr lang="en-US" sz="2000" b="1" dirty="0"/>
              <a:t>		 	4.6% of US births</a:t>
            </a:r>
          </a:p>
          <a:p>
            <a:pPr>
              <a:lnSpc>
                <a:spcPct val="80000"/>
              </a:lnSpc>
            </a:pPr>
            <a:endParaRPr lang="en-US" sz="800" b="1" dirty="0"/>
          </a:p>
          <a:p>
            <a:pPr>
              <a:lnSpc>
                <a:spcPct val="80000"/>
              </a:lnSpc>
            </a:pPr>
            <a:r>
              <a:rPr lang="en-US" sz="2000" b="1" dirty="0"/>
              <a:t>			</a:t>
            </a:r>
          </a:p>
          <a:p>
            <a:pPr>
              <a:lnSpc>
                <a:spcPct val="80000"/>
              </a:lnSpc>
            </a:pPr>
            <a:r>
              <a:rPr lang="en-US" sz="2800" b="1" dirty="0"/>
              <a:t>      	32 working towards designation</a:t>
            </a:r>
          </a:p>
          <a:p>
            <a:pPr>
              <a:lnSpc>
                <a:spcPct val="80000"/>
              </a:lnSpc>
            </a:pPr>
            <a:endParaRPr lang="en-US" sz="2800" b="1" dirty="0"/>
          </a:p>
          <a:p>
            <a:pPr lvl="1">
              <a:lnSpc>
                <a:spcPct val="80000"/>
              </a:lnSpc>
            </a:pPr>
            <a:r>
              <a:rPr lang="en-US" sz="2000" b="1" dirty="0"/>
              <a:t>      		19 facilities in the Discovery Phase</a:t>
            </a:r>
          </a:p>
          <a:p>
            <a:pPr lvl="1">
              <a:lnSpc>
                <a:spcPct val="80000"/>
              </a:lnSpc>
            </a:pPr>
            <a:endParaRPr lang="en-US" sz="2000" b="1" dirty="0"/>
          </a:p>
          <a:p>
            <a:pPr lvl="1">
              <a:lnSpc>
                <a:spcPct val="80000"/>
              </a:lnSpc>
            </a:pPr>
            <a:r>
              <a:rPr lang="en-US" sz="2000" b="1" dirty="0"/>
              <a:t>      		  1 facilities in the Development Phase</a:t>
            </a:r>
          </a:p>
          <a:p>
            <a:pPr lvl="1">
              <a:lnSpc>
                <a:spcPct val="80000"/>
              </a:lnSpc>
            </a:pPr>
            <a:endParaRPr lang="en-US" sz="2000" b="1" dirty="0"/>
          </a:p>
          <a:p>
            <a:pPr lvl="1">
              <a:lnSpc>
                <a:spcPct val="80000"/>
              </a:lnSpc>
            </a:pPr>
            <a:r>
              <a:rPr lang="en-US" sz="2000" b="1" dirty="0"/>
              <a:t>      		  5 facilities in the Dissemination Phase</a:t>
            </a:r>
          </a:p>
          <a:p>
            <a:pPr lvl="1">
              <a:lnSpc>
                <a:spcPct val="80000"/>
              </a:lnSpc>
            </a:pPr>
            <a:endParaRPr lang="en-US" sz="2000" b="1" dirty="0"/>
          </a:p>
          <a:p>
            <a:pPr lvl="1">
              <a:lnSpc>
                <a:spcPct val="80000"/>
              </a:lnSpc>
            </a:pPr>
            <a:r>
              <a:rPr lang="en-US" sz="2000" b="1" dirty="0"/>
              <a:t>      		  7 facilities in the Designation Phase</a:t>
            </a:r>
          </a:p>
          <a:p>
            <a:pPr lvl="1">
              <a:lnSpc>
                <a:spcPct val="80000"/>
              </a:lnSpc>
            </a:pPr>
            <a:endParaRPr lang="en-US" sz="2000" b="1" dirty="0"/>
          </a:p>
          <a:p>
            <a:pPr lvl="1">
              <a:lnSpc>
                <a:spcPct val="80000"/>
              </a:lnSpc>
            </a:pPr>
            <a:r>
              <a:rPr lang="en-US" sz="2000" b="1" dirty="0"/>
              <a:t>		</a:t>
            </a:r>
            <a:endParaRPr lang="en-US" sz="1600" b="1" dirty="0"/>
          </a:p>
        </p:txBody>
      </p:sp>
    </p:spTree>
    <p:extLst>
      <p:ext uri="{BB962C8B-B14F-4D97-AF65-F5344CB8AC3E}">
        <p14:creationId xmlns:p14="http://schemas.microsoft.com/office/powerpoint/2010/main" val="18546229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Page 20 – REPLACED WITH</a:t>
            </a:r>
          </a:p>
          <a:p>
            <a:pPr marL="0" indent="0">
              <a:buNone/>
            </a:pPr>
            <a:endParaRPr lang="en-US" dirty="0"/>
          </a:p>
          <a:p>
            <a:pPr marL="0" indent="0">
              <a:buNone/>
            </a:pPr>
            <a:r>
              <a:rPr lang="en-US" sz="2400" b="1" dirty="0"/>
              <a:t>9.1 Guideline: …</a:t>
            </a:r>
            <a:r>
              <a:rPr lang="en-US" sz="2400" dirty="0"/>
              <a:t>When a mother requests that her breastfeeding infant be given a bottle, </a:t>
            </a:r>
            <a:r>
              <a:rPr lang="en-US" sz="2400" dirty="0">
                <a:solidFill>
                  <a:srgbClr val="FF0000"/>
                </a:solidFill>
              </a:rPr>
              <a:t>the health care staff should engage in a conversation about the reasons for this request, address the concerns raised, educate her on the possible consequences to the success of breastfeeding, and discuss alternative methods for soothing and feeding her infant…</a:t>
            </a:r>
          </a:p>
        </p:txBody>
      </p:sp>
      <p:sp>
        <p:nvSpPr>
          <p:cNvPr id="3" name="Slide Number Placeholder 2"/>
          <p:cNvSpPr>
            <a:spLocks noGrp="1"/>
          </p:cNvSpPr>
          <p:nvPr>
            <p:ph type="sldNum" sz="quarter" idx="12"/>
          </p:nvPr>
        </p:nvSpPr>
        <p:spPr/>
        <p:txBody>
          <a:bodyPr/>
          <a:lstStyle/>
          <a:p>
            <a:fld id="{12D953B8-FFD6-4E0D-9A34-EA364A67919F}" type="slidenum">
              <a:rPr lang="en-US" smtClean="0"/>
              <a:pPr/>
              <a:t>50</a:t>
            </a:fld>
            <a:endParaRPr lang="en-US" dirty="0"/>
          </a:p>
        </p:txBody>
      </p:sp>
      <p:sp>
        <p:nvSpPr>
          <p:cNvPr id="4" name="Title 3"/>
          <p:cNvSpPr>
            <a:spLocks noGrp="1"/>
          </p:cNvSpPr>
          <p:nvPr>
            <p:ph type="title"/>
          </p:nvPr>
        </p:nvSpPr>
        <p:spPr/>
        <p:txBody>
          <a:bodyPr/>
          <a:lstStyle/>
          <a:p>
            <a:r>
              <a:rPr lang="en-US" dirty="0"/>
              <a:t>Step 9 – Bottles, nipples &amp; pacifiers</a:t>
            </a:r>
          </a:p>
        </p:txBody>
      </p:sp>
    </p:spTree>
    <p:extLst>
      <p:ext uri="{BB962C8B-B14F-4D97-AF65-F5344CB8AC3E}">
        <p14:creationId xmlns:p14="http://schemas.microsoft.com/office/powerpoint/2010/main" val="39896412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Page 21 - REMOVED:</a:t>
            </a:r>
          </a:p>
          <a:p>
            <a:pPr marL="0" indent="0">
              <a:buNone/>
            </a:pPr>
            <a:endParaRPr lang="en-US" b="1" dirty="0"/>
          </a:p>
          <a:p>
            <a:pPr marL="0" indent="0">
              <a:buNone/>
            </a:pPr>
            <a:r>
              <a:rPr lang="en-US" b="1" dirty="0"/>
              <a:t>9.1.1 Criterion for evaluation:</a:t>
            </a:r>
            <a:r>
              <a:rPr lang="en-US" dirty="0"/>
              <a:t> Of breastfeeding mothers, at least 80% will report that:</a:t>
            </a:r>
          </a:p>
          <a:p>
            <a:pPr lvl="1"/>
            <a:r>
              <a:rPr lang="en-US" dirty="0">
                <a:solidFill>
                  <a:schemeClr val="tx1"/>
                </a:solidFill>
              </a:rPr>
              <a:t>to the best of their knowledge, their infants have not been fed using bottles, or</a:t>
            </a:r>
          </a:p>
          <a:p>
            <a:pPr lvl="1"/>
            <a:r>
              <a:rPr lang="en-US" dirty="0">
                <a:solidFill>
                  <a:schemeClr val="tx1"/>
                </a:solidFill>
              </a:rPr>
              <a:t>if they are using bottles, bottle use was requested after receipt of appropriate education and counseling from staff</a:t>
            </a:r>
          </a:p>
          <a:p>
            <a:pPr marL="0" indent="0">
              <a:buNone/>
            </a:pPr>
            <a:endParaRPr lang="en-US" dirty="0"/>
          </a:p>
        </p:txBody>
      </p:sp>
      <p:sp>
        <p:nvSpPr>
          <p:cNvPr id="3" name="Slide Number Placeholder 2"/>
          <p:cNvSpPr>
            <a:spLocks noGrp="1"/>
          </p:cNvSpPr>
          <p:nvPr>
            <p:ph type="sldNum" sz="quarter" idx="12"/>
          </p:nvPr>
        </p:nvSpPr>
        <p:spPr/>
        <p:txBody>
          <a:bodyPr/>
          <a:lstStyle/>
          <a:p>
            <a:fld id="{12D953B8-FFD6-4E0D-9A34-EA364A67919F}" type="slidenum">
              <a:rPr lang="en-US" smtClean="0"/>
              <a:pPr/>
              <a:t>51</a:t>
            </a:fld>
            <a:endParaRPr lang="en-US" dirty="0"/>
          </a:p>
        </p:txBody>
      </p:sp>
      <p:sp>
        <p:nvSpPr>
          <p:cNvPr id="4" name="Title 3"/>
          <p:cNvSpPr>
            <a:spLocks noGrp="1"/>
          </p:cNvSpPr>
          <p:nvPr>
            <p:ph type="title"/>
          </p:nvPr>
        </p:nvSpPr>
        <p:spPr/>
        <p:txBody>
          <a:bodyPr/>
          <a:lstStyle/>
          <a:p>
            <a:r>
              <a:rPr lang="en-US" dirty="0"/>
              <a:t>Step 9 – Bottles, nipples &amp; pacifiers</a:t>
            </a:r>
          </a:p>
        </p:txBody>
      </p:sp>
    </p:spTree>
    <p:extLst>
      <p:ext uri="{BB962C8B-B14F-4D97-AF65-F5344CB8AC3E}">
        <p14:creationId xmlns:p14="http://schemas.microsoft.com/office/powerpoint/2010/main" val="5536487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a:t>Page 21 - REPLACED WITH NEW:</a:t>
            </a:r>
          </a:p>
          <a:p>
            <a:pPr marL="0" indent="0">
              <a:buNone/>
            </a:pPr>
            <a:endParaRPr lang="en-US" b="1" dirty="0">
              <a:solidFill>
                <a:srgbClr val="FF0000"/>
              </a:solidFill>
            </a:endParaRPr>
          </a:p>
          <a:p>
            <a:pPr marL="0" indent="0">
              <a:buNone/>
            </a:pPr>
            <a:r>
              <a:rPr lang="en-US" b="1" dirty="0"/>
              <a:t>9.1.1 Criterion for evaluation:</a:t>
            </a:r>
            <a:r>
              <a:rPr lang="en-US" dirty="0"/>
              <a:t> </a:t>
            </a:r>
            <a:r>
              <a:rPr lang="en-GB" dirty="0"/>
              <a:t>At least 80% of breastfeeding mothers that are unable to feed their baby directly at the breast or needed/chose additional supplementation will report:</a:t>
            </a:r>
          </a:p>
          <a:p>
            <a:pPr marL="457200" lvl="1" indent="0">
              <a:buNone/>
            </a:pPr>
            <a:r>
              <a:rPr lang="en-GB" dirty="0">
                <a:solidFill>
                  <a:srgbClr val="FF0000"/>
                </a:solidFill>
              </a:rPr>
              <a:t>A. Alternative feeding methods were offered and</a:t>
            </a:r>
          </a:p>
          <a:p>
            <a:pPr marL="457200" lvl="1" indent="0">
              <a:buNone/>
            </a:pPr>
            <a:r>
              <a:rPr lang="en-GB" dirty="0">
                <a:solidFill>
                  <a:srgbClr val="FF0000"/>
                </a:solidFill>
              </a:rPr>
              <a:t>B. If requesting bottles, mothers can describe one possible impact that bottles and artificial nipples might have on breastfeeding. </a:t>
            </a:r>
          </a:p>
          <a:p>
            <a:pPr marL="0" indent="0">
              <a:buNone/>
            </a:pPr>
            <a:endParaRPr lang="en-GB" dirty="0">
              <a:solidFill>
                <a:srgbClr val="FF0000"/>
              </a:solidFill>
            </a:endParaRPr>
          </a:p>
        </p:txBody>
      </p:sp>
      <p:sp>
        <p:nvSpPr>
          <p:cNvPr id="3" name="Slide Number Placeholder 2"/>
          <p:cNvSpPr>
            <a:spLocks noGrp="1"/>
          </p:cNvSpPr>
          <p:nvPr>
            <p:ph type="sldNum" sz="quarter" idx="12"/>
          </p:nvPr>
        </p:nvSpPr>
        <p:spPr/>
        <p:txBody>
          <a:bodyPr/>
          <a:lstStyle/>
          <a:p>
            <a:fld id="{12D953B8-FFD6-4E0D-9A34-EA364A67919F}" type="slidenum">
              <a:rPr lang="en-US" smtClean="0"/>
              <a:pPr/>
              <a:t>52</a:t>
            </a:fld>
            <a:endParaRPr lang="en-US" dirty="0"/>
          </a:p>
        </p:txBody>
      </p:sp>
      <p:sp>
        <p:nvSpPr>
          <p:cNvPr id="4" name="Title 3"/>
          <p:cNvSpPr>
            <a:spLocks noGrp="1"/>
          </p:cNvSpPr>
          <p:nvPr>
            <p:ph type="title"/>
          </p:nvPr>
        </p:nvSpPr>
        <p:spPr/>
        <p:txBody>
          <a:bodyPr/>
          <a:lstStyle/>
          <a:p>
            <a:r>
              <a:rPr lang="en-US" dirty="0"/>
              <a:t>Step 9 – Bottles, nipples &amp; pacifiers</a:t>
            </a:r>
          </a:p>
        </p:txBody>
      </p:sp>
    </p:spTree>
    <p:extLst>
      <p:ext uri="{BB962C8B-B14F-4D97-AF65-F5344CB8AC3E}">
        <p14:creationId xmlns:p14="http://schemas.microsoft.com/office/powerpoint/2010/main" val="26711809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REMOVED – NO REPLACEMENT</a:t>
            </a:r>
          </a:p>
          <a:p>
            <a:pPr marL="0" indent="0">
              <a:buNone/>
            </a:pPr>
            <a:endParaRPr lang="en-US" dirty="0"/>
          </a:p>
          <a:p>
            <a:pPr marL="0" indent="0">
              <a:buNone/>
            </a:pPr>
            <a:r>
              <a:rPr lang="en-US" sz="2400" b="1" dirty="0"/>
              <a:t>9.1.2 Criterion for evaluation:</a:t>
            </a:r>
            <a:r>
              <a:rPr lang="en-US" sz="2400" dirty="0"/>
              <a:t> Observations in the postpartum unit and any well-baby observation areas will indicate that at least 80% of breastfeeding infants are not using bottles, or, if they are, their mothers have been informed of the risks and this education is documented in the medical record. </a:t>
            </a:r>
          </a:p>
          <a:p>
            <a:pPr marL="0" indent="0">
              <a:buNone/>
            </a:pPr>
            <a:endParaRPr lang="en-US" sz="2400" dirty="0"/>
          </a:p>
          <a:p>
            <a:pPr marL="0" indent="0">
              <a:buNone/>
            </a:pPr>
            <a:r>
              <a:rPr lang="en-US" sz="2400" dirty="0"/>
              <a:t>NOTE: Former criteria 9.1.3 has been renumbered to 9.1.2</a:t>
            </a:r>
          </a:p>
          <a:p>
            <a:pPr marL="0" indent="0">
              <a:buNone/>
            </a:pPr>
            <a:endParaRPr lang="en-US" dirty="0"/>
          </a:p>
        </p:txBody>
      </p:sp>
      <p:sp>
        <p:nvSpPr>
          <p:cNvPr id="3" name="Slide Number Placeholder 2"/>
          <p:cNvSpPr>
            <a:spLocks noGrp="1"/>
          </p:cNvSpPr>
          <p:nvPr>
            <p:ph type="sldNum" sz="quarter" idx="12"/>
          </p:nvPr>
        </p:nvSpPr>
        <p:spPr/>
        <p:txBody>
          <a:bodyPr/>
          <a:lstStyle/>
          <a:p>
            <a:fld id="{12D953B8-FFD6-4E0D-9A34-EA364A67919F}" type="slidenum">
              <a:rPr lang="en-US" smtClean="0"/>
              <a:pPr/>
              <a:t>53</a:t>
            </a:fld>
            <a:endParaRPr lang="en-US" dirty="0"/>
          </a:p>
        </p:txBody>
      </p:sp>
      <p:sp>
        <p:nvSpPr>
          <p:cNvPr id="4" name="Title 3"/>
          <p:cNvSpPr>
            <a:spLocks noGrp="1"/>
          </p:cNvSpPr>
          <p:nvPr>
            <p:ph type="title"/>
          </p:nvPr>
        </p:nvSpPr>
        <p:spPr/>
        <p:txBody>
          <a:bodyPr/>
          <a:lstStyle/>
          <a:p>
            <a:r>
              <a:rPr lang="en-US" dirty="0"/>
              <a:t>Step 9 – Bottles, nipples &amp; pacifiers</a:t>
            </a:r>
          </a:p>
        </p:txBody>
      </p:sp>
    </p:spTree>
    <p:extLst>
      <p:ext uri="{BB962C8B-B14F-4D97-AF65-F5344CB8AC3E}">
        <p14:creationId xmlns:p14="http://schemas.microsoft.com/office/powerpoint/2010/main" val="4952781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REMOVED LANGUAGE</a:t>
            </a:r>
          </a:p>
          <a:p>
            <a:pPr marL="0" indent="0">
              <a:buNone/>
            </a:pPr>
            <a:endParaRPr lang="en-US" dirty="0"/>
          </a:p>
          <a:p>
            <a:pPr marL="0" indent="0">
              <a:buNone/>
            </a:pPr>
            <a:r>
              <a:rPr lang="en-US" b="1" dirty="0"/>
              <a:t>9.2 	Guideline:</a:t>
            </a:r>
            <a:r>
              <a:rPr lang="en-US" dirty="0"/>
              <a:t> …When a mother requests that her breastfeeding infant be given a pacifier, the </a:t>
            </a:r>
            <a:r>
              <a:rPr lang="en-US" dirty="0">
                <a:solidFill>
                  <a:srgbClr val="FF0000"/>
                </a:solidFill>
              </a:rPr>
              <a:t>health care staff should explore the reasons for this request…</a:t>
            </a:r>
          </a:p>
        </p:txBody>
      </p:sp>
      <p:sp>
        <p:nvSpPr>
          <p:cNvPr id="3" name="Slide Number Placeholder 2"/>
          <p:cNvSpPr>
            <a:spLocks noGrp="1"/>
          </p:cNvSpPr>
          <p:nvPr>
            <p:ph type="sldNum" sz="quarter" idx="12"/>
          </p:nvPr>
        </p:nvSpPr>
        <p:spPr/>
        <p:txBody>
          <a:bodyPr/>
          <a:lstStyle/>
          <a:p>
            <a:fld id="{12D953B8-FFD6-4E0D-9A34-EA364A67919F}" type="slidenum">
              <a:rPr lang="en-US" smtClean="0"/>
              <a:pPr/>
              <a:t>54</a:t>
            </a:fld>
            <a:endParaRPr lang="en-US" dirty="0"/>
          </a:p>
        </p:txBody>
      </p:sp>
      <p:sp>
        <p:nvSpPr>
          <p:cNvPr id="4" name="Title 3"/>
          <p:cNvSpPr>
            <a:spLocks noGrp="1"/>
          </p:cNvSpPr>
          <p:nvPr>
            <p:ph type="title"/>
          </p:nvPr>
        </p:nvSpPr>
        <p:spPr/>
        <p:txBody>
          <a:bodyPr/>
          <a:lstStyle/>
          <a:p>
            <a:r>
              <a:rPr lang="en-US" dirty="0"/>
              <a:t>Step 9 – Bottles, nipples &amp; pacifiers</a:t>
            </a:r>
          </a:p>
        </p:txBody>
      </p:sp>
    </p:spTree>
    <p:extLst>
      <p:ext uri="{BB962C8B-B14F-4D97-AF65-F5344CB8AC3E}">
        <p14:creationId xmlns:p14="http://schemas.microsoft.com/office/powerpoint/2010/main" val="39605797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REPLACED WITH</a:t>
            </a:r>
          </a:p>
          <a:p>
            <a:pPr marL="0" indent="0">
              <a:buNone/>
            </a:pPr>
            <a:endParaRPr lang="en-US" dirty="0"/>
          </a:p>
          <a:p>
            <a:pPr marL="0" indent="0">
              <a:buNone/>
            </a:pPr>
            <a:r>
              <a:rPr lang="en-US" b="1" dirty="0"/>
              <a:t>9.2 	Guideline:</a:t>
            </a:r>
            <a:r>
              <a:rPr lang="en-US" dirty="0"/>
              <a:t> …When a mother requests that her breastfeeding infant be given a pacifier, the </a:t>
            </a:r>
            <a:r>
              <a:rPr lang="en-US" dirty="0">
                <a:solidFill>
                  <a:srgbClr val="FF0000"/>
                </a:solidFill>
              </a:rPr>
              <a:t>health care staff should engage in a conversation about the reasons for this request…</a:t>
            </a:r>
          </a:p>
          <a:p>
            <a:endParaRPr lang="en-US" dirty="0"/>
          </a:p>
        </p:txBody>
      </p:sp>
      <p:sp>
        <p:nvSpPr>
          <p:cNvPr id="3" name="Slide Number Placeholder 2"/>
          <p:cNvSpPr>
            <a:spLocks noGrp="1"/>
          </p:cNvSpPr>
          <p:nvPr>
            <p:ph type="sldNum" sz="quarter" idx="12"/>
          </p:nvPr>
        </p:nvSpPr>
        <p:spPr/>
        <p:txBody>
          <a:bodyPr/>
          <a:lstStyle/>
          <a:p>
            <a:fld id="{12D953B8-FFD6-4E0D-9A34-EA364A67919F}" type="slidenum">
              <a:rPr lang="en-US" smtClean="0"/>
              <a:pPr/>
              <a:t>55</a:t>
            </a:fld>
            <a:endParaRPr lang="en-US" dirty="0"/>
          </a:p>
        </p:txBody>
      </p:sp>
      <p:sp>
        <p:nvSpPr>
          <p:cNvPr id="4" name="Title 3"/>
          <p:cNvSpPr>
            <a:spLocks noGrp="1"/>
          </p:cNvSpPr>
          <p:nvPr>
            <p:ph type="title"/>
          </p:nvPr>
        </p:nvSpPr>
        <p:spPr/>
        <p:txBody>
          <a:bodyPr/>
          <a:lstStyle/>
          <a:p>
            <a:r>
              <a:rPr lang="en-US" dirty="0"/>
              <a:t>Step 9 – Bottles, nipples &amp; pacifiers</a:t>
            </a:r>
          </a:p>
        </p:txBody>
      </p:sp>
    </p:spTree>
    <p:extLst>
      <p:ext uri="{BB962C8B-B14F-4D97-AF65-F5344CB8AC3E}">
        <p14:creationId xmlns:p14="http://schemas.microsoft.com/office/powerpoint/2010/main" val="35031395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8455" y="2014163"/>
            <a:ext cx="8276094" cy="4351338"/>
          </a:xfrm>
        </p:spPr>
        <p:txBody>
          <a:bodyPr>
            <a:normAutofit/>
          </a:bodyPr>
          <a:lstStyle/>
          <a:p>
            <a:pPr marL="0" indent="0">
              <a:buNone/>
            </a:pPr>
            <a:r>
              <a:rPr lang="en-US" dirty="0"/>
              <a:t>Page 22 - REMOVED</a:t>
            </a:r>
          </a:p>
          <a:p>
            <a:endParaRPr lang="en-US" b="1" dirty="0"/>
          </a:p>
          <a:p>
            <a:pPr marL="0" indent="0">
              <a:buNone/>
            </a:pPr>
            <a:r>
              <a:rPr lang="en-US" b="1" dirty="0"/>
              <a:t>9.2.1 Criterion for evaluation:</a:t>
            </a:r>
            <a:r>
              <a:rPr lang="en-US" dirty="0"/>
              <a:t> Of breastfeeding mothers, at least 80% will report that: </a:t>
            </a:r>
          </a:p>
          <a:p>
            <a:pPr lvl="1"/>
            <a:r>
              <a:rPr lang="en-US" dirty="0">
                <a:solidFill>
                  <a:schemeClr val="tx1"/>
                </a:solidFill>
              </a:rPr>
              <a:t>to the best of their knowledge, their infants have not sucked on pacifiers, or </a:t>
            </a:r>
          </a:p>
          <a:p>
            <a:pPr lvl="1"/>
            <a:r>
              <a:rPr lang="en-US" dirty="0">
                <a:solidFill>
                  <a:schemeClr val="tx1"/>
                </a:solidFill>
              </a:rPr>
              <a:t>that pacifier use was limited to painful procedures, or </a:t>
            </a:r>
          </a:p>
          <a:p>
            <a:pPr lvl="1"/>
            <a:r>
              <a:rPr lang="en-US" dirty="0">
                <a:solidFill>
                  <a:schemeClr val="tx1"/>
                </a:solidFill>
              </a:rPr>
              <a:t>that pacifier use was chosen by the infant’s parents after receipt of appropriate education and counseling from staff. </a:t>
            </a:r>
          </a:p>
        </p:txBody>
      </p:sp>
      <p:sp>
        <p:nvSpPr>
          <p:cNvPr id="3" name="Slide Number Placeholder 2"/>
          <p:cNvSpPr>
            <a:spLocks noGrp="1"/>
          </p:cNvSpPr>
          <p:nvPr>
            <p:ph type="sldNum" sz="quarter" idx="12"/>
          </p:nvPr>
        </p:nvSpPr>
        <p:spPr/>
        <p:txBody>
          <a:bodyPr/>
          <a:lstStyle/>
          <a:p>
            <a:fld id="{12D953B8-FFD6-4E0D-9A34-EA364A67919F}" type="slidenum">
              <a:rPr lang="en-US" smtClean="0"/>
              <a:pPr/>
              <a:t>56</a:t>
            </a:fld>
            <a:endParaRPr lang="en-US" dirty="0"/>
          </a:p>
        </p:txBody>
      </p:sp>
      <p:sp>
        <p:nvSpPr>
          <p:cNvPr id="4" name="Title 3"/>
          <p:cNvSpPr>
            <a:spLocks noGrp="1"/>
          </p:cNvSpPr>
          <p:nvPr>
            <p:ph type="title"/>
          </p:nvPr>
        </p:nvSpPr>
        <p:spPr/>
        <p:txBody>
          <a:bodyPr/>
          <a:lstStyle/>
          <a:p>
            <a:r>
              <a:rPr lang="en-US" dirty="0"/>
              <a:t>Step 9 – Bottles, nipples &amp; pacifiers</a:t>
            </a:r>
          </a:p>
        </p:txBody>
      </p:sp>
    </p:spTree>
    <p:extLst>
      <p:ext uri="{BB962C8B-B14F-4D97-AF65-F5344CB8AC3E}">
        <p14:creationId xmlns:p14="http://schemas.microsoft.com/office/powerpoint/2010/main" val="24980821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Page 22 - REPLACED WITH NEW</a:t>
            </a:r>
          </a:p>
          <a:p>
            <a:endParaRPr lang="en-US" b="1" dirty="0"/>
          </a:p>
          <a:p>
            <a:pPr marL="0" indent="0">
              <a:buNone/>
            </a:pPr>
            <a:r>
              <a:rPr lang="en-US" b="1" dirty="0"/>
              <a:t>9.2.1 Criterion for evaluation:</a:t>
            </a:r>
            <a:r>
              <a:rPr lang="en-US" dirty="0"/>
              <a:t> </a:t>
            </a:r>
            <a:r>
              <a:rPr lang="en-GB" dirty="0">
                <a:solidFill>
                  <a:srgbClr val="FF0000"/>
                </a:solidFill>
              </a:rPr>
              <a:t>At least 80% of breastfeeding mothers can describe one possible impact that pacifiers might have on breastfeeding.</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12D953B8-FFD6-4E0D-9A34-EA364A67919F}" type="slidenum">
              <a:rPr lang="en-US" smtClean="0"/>
              <a:pPr/>
              <a:t>57</a:t>
            </a:fld>
            <a:endParaRPr lang="en-US" dirty="0"/>
          </a:p>
        </p:txBody>
      </p:sp>
      <p:sp>
        <p:nvSpPr>
          <p:cNvPr id="4" name="Title 3"/>
          <p:cNvSpPr>
            <a:spLocks noGrp="1"/>
          </p:cNvSpPr>
          <p:nvPr>
            <p:ph type="title"/>
          </p:nvPr>
        </p:nvSpPr>
        <p:spPr/>
        <p:txBody>
          <a:bodyPr/>
          <a:lstStyle/>
          <a:p>
            <a:r>
              <a:rPr lang="en-US" dirty="0"/>
              <a:t>Step 9 – Bottles, nipples &amp; pacifiers</a:t>
            </a:r>
          </a:p>
        </p:txBody>
      </p:sp>
    </p:spTree>
    <p:extLst>
      <p:ext uri="{BB962C8B-B14F-4D97-AF65-F5344CB8AC3E}">
        <p14:creationId xmlns:p14="http://schemas.microsoft.com/office/powerpoint/2010/main" val="7832118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Page 22 - REMOVED – NO REPLACEMENT</a:t>
            </a:r>
          </a:p>
          <a:p>
            <a:endParaRPr lang="en-US" b="1" dirty="0"/>
          </a:p>
          <a:p>
            <a:pPr marL="0" indent="0">
              <a:buNone/>
            </a:pPr>
            <a:r>
              <a:rPr lang="en-US" b="1" dirty="0"/>
              <a:t>9.2.2 	Criterion for evaluation:</a:t>
            </a:r>
            <a:r>
              <a:rPr lang="en-US" dirty="0"/>
              <a:t> Observations in the postpartum unit and any well-baby observation areas will indicate that at least 80% of breastfeeding infants are not using pacifiers, or, if they are, their mothers have been informed of the risks and this education is documented in the medical record.</a:t>
            </a:r>
          </a:p>
        </p:txBody>
      </p:sp>
      <p:sp>
        <p:nvSpPr>
          <p:cNvPr id="3" name="Slide Number Placeholder 2"/>
          <p:cNvSpPr>
            <a:spLocks noGrp="1"/>
          </p:cNvSpPr>
          <p:nvPr>
            <p:ph type="sldNum" sz="quarter" idx="12"/>
          </p:nvPr>
        </p:nvSpPr>
        <p:spPr/>
        <p:txBody>
          <a:bodyPr/>
          <a:lstStyle/>
          <a:p>
            <a:fld id="{12D953B8-FFD6-4E0D-9A34-EA364A67919F}" type="slidenum">
              <a:rPr lang="en-US" smtClean="0"/>
              <a:pPr/>
              <a:t>58</a:t>
            </a:fld>
            <a:endParaRPr lang="en-US" dirty="0"/>
          </a:p>
        </p:txBody>
      </p:sp>
      <p:sp>
        <p:nvSpPr>
          <p:cNvPr id="4" name="Title 3"/>
          <p:cNvSpPr>
            <a:spLocks noGrp="1"/>
          </p:cNvSpPr>
          <p:nvPr>
            <p:ph type="title"/>
          </p:nvPr>
        </p:nvSpPr>
        <p:spPr/>
        <p:txBody>
          <a:bodyPr/>
          <a:lstStyle/>
          <a:p>
            <a:r>
              <a:rPr lang="en-US" dirty="0"/>
              <a:t>Step 9 – Bottles, nipples &amp; pacifiers</a:t>
            </a:r>
          </a:p>
        </p:txBody>
      </p:sp>
    </p:spTree>
    <p:extLst>
      <p:ext uri="{BB962C8B-B14F-4D97-AF65-F5344CB8AC3E}">
        <p14:creationId xmlns:p14="http://schemas.microsoft.com/office/powerpoint/2010/main" val="8039769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Page 22 - ADDED</a:t>
            </a:r>
          </a:p>
          <a:p>
            <a:endParaRPr lang="en-US" b="1" dirty="0"/>
          </a:p>
          <a:p>
            <a:pPr marL="0" indent="0">
              <a:buNone/>
            </a:pPr>
            <a:r>
              <a:rPr lang="en-US" b="1" dirty="0"/>
              <a:t>9.2.2 	</a:t>
            </a:r>
            <a:r>
              <a:rPr lang="en-US" b="1" dirty="0">
                <a:solidFill>
                  <a:srgbClr val="FF0000"/>
                </a:solidFill>
              </a:rPr>
              <a:t>Quality Improvement Criterion – not for designation: </a:t>
            </a:r>
            <a:r>
              <a:rPr lang="en-GB" dirty="0">
                <a:solidFill>
                  <a:srgbClr val="FF0000"/>
                </a:solidFill>
              </a:rPr>
              <a:t>At least 80% of breastfeeding mothers can describe what the appropriate time is for introducing the pacifier.</a:t>
            </a:r>
            <a:endParaRPr lang="en-US" dirty="0">
              <a:solidFill>
                <a:srgbClr val="FF0000"/>
              </a:solidFill>
            </a:endParaRPr>
          </a:p>
          <a:p>
            <a:pPr marL="0" indent="0">
              <a:buNone/>
            </a:pPr>
            <a:endParaRPr lang="en-US" dirty="0"/>
          </a:p>
        </p:txBody>
      </p:sp>
      <p:sp>
        <p:nvSpPr>
          <p:cNvPr id="3" name="Slide Number Placeholder 2"/>
          <p:cNvSpPr>
            <a:spLocks noGrp="1"/>
          </p:cNvSpPr>
          <p:nvPr>
            <p:ph type="sldNum" sz="quarter" idx="12"/>
          </p:nvPr>
        </p:nvSpPr>
        <p:spPr/>
        <p:txBody>
          <a:bodyPr/>
          <a:lstStyle/>
          <a:p>
            <a:fld id="{12D953B8-FFD6-4E0D-9A34-EA364A67919F}" type="slidenum">
              <a:rPr lang="en-US" smtClean="0"/>
              <a:pPr/>
              <a:t>59</a:t>
            </a:fld>
            <a:endParaRPr lang="en-US" dirty="0"/>
          </a:p>
        </p:txBody>
      </p:sp>
      <p:sp>
        <p:nvSpPr>
          <p:cNvPr id="4" name="Title 3"/>
          <p:cNvSpPr>
            <a:spLocks noGrp="1"/>
          </p:cNvSpPr>
          <p:nvPr>
            <p:ph type="title"/>
          </p:nvPr>
        </p:nvSpPr>
        <p:spPr/>
        <p:txBody>
          <a:bodyPr/>
          <a:lstStyle/>
          <a:p>
            <a:r>
              <a:rPr lang="en-US" dirty="0"/>
              <a:t>Step 9 – Bottles, nipples &amp; pacifiers</a:t>
            </a:r>
          </a:p>
        </p:txBody>
      </p:sp>
    </p:spTree>
    <p:extLst>
      <p:ext uri="{BB962C8B-B14F-4D97-AF65-F5344CB8AC3E}">
        <p14:creationId xmlns:p14="http://schemas.microsoft.com/office/powerpoint/2010/main" val="2966480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D953B8-FFD6-4E0D-9A34-EA364A67919F}" type="slidenum">
              <a:rPr lang="en-US" smtClean="0"/>
              <a:pPr/>
              <a:t>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04187430"/>
              </p:ext>
            </p:extLst>
          </p:nvPr>
        </p:nvGraphicFramePr>
        <p:xfrm>
          <a:off x="0" y="539874"/>
          <a:ext cx="9144000" cy="5744728"/>
        </p:xfrm>
        <a:graphic>
          <a:graphicData uri="http://schemas.openxmlformats.org/drawingml/2006/table">
            <a:tbl>
              <a:tblPr firstRow="1" bandRow="1">
                <a:tableStyleId>{08FB837D-C827-4EFA-A057-4D05807E0F7C}</a:tableStyleId>
              </a:tblPr>
              <a:tblGrid>
                <a:gridCol w="2239662">
                  <a:extLst>
                    <a:ext uri="{9D8B030D-6E8A-4147-A177-3AD203B41FA5}">
                      <a16:colId xmlns:a16="http://schemas.microsoft.com/office/drawing/2014/main" val="20000"/>
                    </a:ext>
                  </a:extLst>
                </a:gridCol>
                <a:gridCol w="2820018">
                  <a:extLst>
                    <a:ext uri="{9D8B030D-6E8A-4147-A177-3AD203B41FA5}">
                      <a16:colId xmlns:a16="http://schemas.microsoft.com/office/drawing/2014/main" val="20001"/>
                    </a:ext>
                  </a:extLst>
                </a:gridCol>
                <a:gridCol w="2045455">
                  <a:extLst>
                    <a:ext uri="{9D8B030D-6E8A-4147-A177-3AD203B41FA5}">
                      <a16:colId xmlns:a16="http://schemas.microsoft.com/office/drawing/2014/main" val="20002"/>
                    </a:ext>
                  </a:extLst>
                </a:gridCol>
                <a:gridCol w="2038865">
                  <a:extLst>
                    <a:ext uri="{9D8B030D-6E8A-4147-A177-3AD203B41FA5}">
                      <a16:colId xmlns:a16="http://schemas.microsoft.com/office/drawing/2014/main" val="20003"/>
                    </a:ext>
                  </a:extLst>
                </a:gridCol>
              </a:tblGrid>
              <a:tr h="1285012">
                <a:tc>
                  <a:txBody>
                    <a:bodyPr/>
                    <a:lstStyle/>
                    <a:p>
                      <a:r>
                        <a:rPr lang="en-US" sz="2800" dirty="0"/>
                        <a:t>Country</a:t>
                      </a:r>
                    </a:p>
                  </a:txBody>
                  <a:tcPr/>
                </a:tc>
                <a:tc>
                  <a:txBody>
                    <a:bodyPr/>
                    <a:lstStyle/>
                    <a:p>
                      <a:pPr algn="ctr"/>
                      <a:r>
                        <a:rPr lang="en-US" sz="2800" dirty="0"/>
                        <a:t># Births in Country</a:t>
                      </a:r>
                    </a:p>
                  </a:txBody>
                  <a:tcPr/>
                </a:tc>
                <a:tc>
                  <a:txBody>
                    <a:bodyPr/>
                    <a:lstStyle/>
                    <a:p>
                      <a:pPr algn="ctr"/>
                      <a:r>
                        <a:rPr lang="en-US" sz="2800" dirty="0"/>
                        <a:t>% Births in BFHI Facilities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 Births in BFHI Facilities</a:t>
                      </a:r>
                    </a:p>
                  </a:txBody>
                  <a:tcPr/>
                </a:tc>
                <a:extLst>
                  <a:ext uri="{0D108BD9-81ED-4DB2-BD59-A6C34878D82A}">
                    <a16:rowId xmlns:a16="http://schemas.microsoft.com/office/drawing/2014/main" val="10000"/>
                  </a:ext>
                </a:extLst>
              </a:tr>
              <a:tr h="546641">
                <a:tc>
                  <a:txBody>
                    <a:bodyPr/>
                    <a:lstStyle/>
                    <a:p>
                      <a:r>
                        <a:rPr lang="en-US" sz="2600" dirty="0"/>
                        <a:t>France</a:t>
                      </a:r>
                    </a:p>
                  </a:txBody>
                  <a:tcPr/>
                </a:tc>
                <a:tc>
                  <a:txBody>
                    <a:bodyPr/>
                    <a:lstStyle/>
                    <a:p>
                      <a:pPr algn="r"/>
                      <a:r>
                        <a:rPr lang="en-US" sz="2600" dirty="0"/>
                        <a:t>   800,000</a:t>
                      </a:r>
                    </a:p>
                  </a:txBody>
                  <a:tcPr/>
                </a:tc>
                <a:tc>
                  <a:txBody>
                    <a:bodyPr/>
                    <a:lstStyle/>
                    <a:p>
                      <a:pPr algn="r"/>
                      <a:r>
                        <a:rPr lang="en-US" sz="2600" dirty="0"/>
                        <a:t>  5.0% </a:t>
                      </a:r>
                    </a:p>
                  </a:txBody>
                  <a:tcPr/>
                </a:tc>
                <a:tc>
                  <a:txBody>
                    <a:bodyPr/>
                    <a:lstStyle/>
                    <a:p>
                      <a:pPr algn="r"/>
                      <a:r>
                        <a:rPr lang="en-US" sz="2600" dirty="0"/>
                        <a:t>40,000</a:t>
                      </a:r>
                    </a:p>
                  </a:txBody>
                  <a:tcPr/>
                </a:tc>
                <a:extLst>
                  <a:ext uri="{0D108BD9-81ED-4DB2-BD59-A6C34878D82A}">
                    <a16:rowId xmlns:a16="http://schemas.microsoft.com/office/drawing/2014/main" val="10001"/>
                  </a:ext>
                </a:extLst>
              </a:tr>
              <a:tr h="546641">
                <a:tc>
                  <a:txBody>
                    <a:bodyPr/>
                    <a:lstStyle/>
                    <a:p>
                      <a:r>
                        <a:rPr lang="en-US" sz="2600" dirty="0"/>
                        <a:t>Germany	</a:t>
                      </a:r>
                    </a:p>
                  </a:txBody>
                  <a:tcPr/>
                </a:tc>
                <a:tc>
                  <a:txBody>
                    <a:bodyPr/>
                    <a:lstStyle/>
                    <a:p>
                      <a:pPr algn="r"/>
                      <a:r>
                        <a:rPr lang="en-US" sz="2600" dirty="0"/>
                        <a:t>   715,000</a:t>
                      </a:r>
                    </a:p>
                  </a:txBody>
                  <a:tcPr/>
                </a:tc>
                <a:tc>
                  <a:txBody>
                    <a:bodyPr/>
                    <a:lstStyle/>
                    <a:p>
                      <a:pPr algn="r"/>
                      <a:r>
                        <a:rPr lang="en-US" sz="2600" dirty="0"/>
                        <a:t>19.6% </a:t>
                      </a:r>
                    </a:p>
                  </a:txBody>
                  <a:tcPr/>
                </a:tc>
                <a:tc>
                  <a:txBody>
                    <a:bodyPr/>
                    <a:lstStyle/>
                    <a:p>
                      <a:pPr algn="r"/>
                      <a:r>
                        <a:rPr lang="en-US" sz="2600" dirty="0"/>
                        <a:t>140,000</a:t>
                      </a:r>
                    </a:p>
                  </a:txBody>
                  <a:tcPr/>
                </a:tc>
                <a:extLst>
                  <a:ext uri="{0D108BD9-81ED-4DB2-BD59-A6C34878D82A}">
                    <a16:rowId xmlns:a16="http://schemas.microsoft.com/office/drawing/2014/main" val="10002"/>
                  </a:ext>
                </a:extLst>
              </a:tr>
              <a:tr h="546641">
                <a:tc>
                  <a:txBody>
                    <a:bodyPr/>
                    <a:lstStyle/>
                    <a:p>
                      <a:r>
                        <a:rPr lang="en-US" sz="2600" dirty="0"/>
                        <a:t>Italy</a:t>
                      </a:r>
                    </a:p>
                  </a:txBody>
                  <a:tcPr/>
                </a:tc>
                <a:tc>
                  <a:txBody>
                    <a:bodyPr/>
                    <a:lstStyle/>
                    <a:p>
                      <a:pPr algn="r"/>
                      <a:r>
                        <a:rPr lang="en-US" sz="2600" dirty="0"/>
                        <a:t>   488,000</a:t>
                      </a:r>
                    </a:p>
                  </a:txBody>
                  <a:tcPr/>
                </a:tc>
                <a:tc>
                  <a:txBody>
                    <a:bodyPr/>
                    <a:lstStyle/>
                    <a:p>
                      <a:pPr algn="r"/>
                      <a:r>
                        <a:rPr lang="en-US" sz="2600" dirty="0"/>
                        <a:t>  5.7% </a:t>
                      </a:r>
                    </a:p>
                  </a:txBody>
                  <a:tcPr/>
                </a:tc>
                <a:tc>
                  <a:txBody>
                    <a:bodyPr/>
                    <a:lstStyle/>
                    <a:p>
                      <a:pPr algn="r"/>
                      <a:r>
                        <a:rPr lang="en-US" sz="2600" dirty="0"/>
                        <a:t>27,816</a:t>
                      </a:r>
                    </a:p>
                  </a:txBody>
                  <a:tcPr/>
                </a:tc>
                <a:extLst>
                  <a:ext uri="{0D108BD9-81ED-4DB2-BD59-A6C34878D82A}">
                    <a16:rowId xmlns:a16="http://schemas.microsoft.com/office/drawing/2014/main" val="10003"/>
                  </a:ext>
                </a:extLst>
              </a:tr>
              <a:tr h="546641">
                <a:tc>
                  <a:txBody>
                    <a:bodyPr/>
                    <a:lstStyle/>
                    <a:p>
                      <a:r>
                        <a:rPr lang="en-US" sz="2600" dirty="0"/>
                        <a:t>Japan</a:t>
                      </a:r>
                    </a:p>
                  </a:txBody>
                  <a:tcPr/>
                </a:tc>
                <a:tc>
                  <a:txBody>
                    <a:bodyPr/>
                    <a:lstStyle/>
                    <a:p>
                      <a:pPr algn="r"/>
                      <a:r>
                        <a:rPr lang="en-US" sz="2600" dirty="0"/>
                        <a:t>1,004,250</a:t>
                      </a:r>
                    </a:p>
                  </a:txBody>
                  <a:tcPr/>
                </a:tc>
                <a:tc>
                  <a:txBody>
                    <a:bodyPr/>
                    <a:lstStyle/>
                    <a:p>
                      <a:pPr algn="r"/>
                      <a:r>
                        <a:rPr lang="en-US" sz="2600" dirty="0"/>
                        <a:t>  4.0% </a:t>
                      </a:r>
                    </a:p>
                  </a:txBody>
                  <a:tcPr/>
                </a:tc>
                <a:tc>
                  <a:txBody>
                    <a:bodyPr/>
                    <a:lstStyle/>
                    <a:p>
                      <a:pPr algn="r"/>
                      <a:r>
                        <a:rPr lang="en-US" sz="2600" dirty="0"/>
                        <a:t>40,170</a:t>
                      </a:r>
                    </a:p>
                  </a:txBody>
                  <a:tcPr/>
                </a:tc>
                <a:extLst>
                  <a:ext uri="{0D108BD9-81ED-4DB2-BD59-A6C34878D82A}">
                    <a16:rowId xmlns:a16="http://schemas.microsoft.com/office/drawing/2014/main" val="10004"/>
                  </a:ext>
                </a:extLst>
              </a:tr>
              <a:tr h="546641">
                <a:tc>
                  <a:txBody>
                    <a:bodyPr/>
                    <a:lstStyle/>
                    <a:p>
                      <a:r>
                        <a:rPr lang="en-US" sz="2600" dirty="0"/>
                        <a:t>New Zealand </a:t>
                      </a:r>
                    </a:p>
                  </a:txBody>
                  <a:tcPr/>
                </a:tc>
                <a:tc>
                  <a:txBody>
                    <a:bodyPr/>
                    <a:lstStyle/>
                    <a:p>
                      <a:pPr algn="r"/>
                      <a:r>
                        <a:rPr lang="en-US" sz="2600" dirty="0"/>
                        <a:t>      61,000</a:t>
                      </a:r>
                    </a:p>
                  </a:txBody>
                  <a:tcPr/>
                </a:tc>
                <a:tc>
                  <a:txBody>
                    <a:bodyPr/>
                    <a:lstStyle/>
                    <a:p>
                      <a:pPr algn="r"/>
                      <a:r>
                        <a:rPr lang="en-US" sz="2600" dirty="0"/>
                        <a:t>96.5% </a:t>
                      </a:r>
                    </a:p>
                  </a:txBody>
                  <a:tcPr/>
                </a:tc>
                <a:tc>
                  <a:txBody>
                    <a:bodyPr/>
                    <a:lstStyle/>
                    <a:p>
                      <a:pPr algn="r"/>
                      <a:r>
                        <a:rPr lang="en-US" sz="2600" dirty="0"/>
                        <a:t>58,865</a:t>
                      </a:r>
                    </a:p>
                  </a:txBody>
                  <a:tcPr/>
                </a:tc>
                <a:extLst>
                  <a:ext uri="{0D108BD9-81ED-4DB2-BD59-A6C34878D82A}">
                    <a16:rowId xmlns:a16="http://schemas.microsoft.com/office/drawing/2014/main" val="10005"/>
                  </a:ext>
                </a:extLst>
              </a:tr>
              <a:tr h="546641">
                <a:tc>
                  <a:txBody>
                    <a:bodyPr/>
                    <a:lstStyle/>
                    <a:p>
                      <a:r>
                        <a:rPr lang="en-US" sz="2600" dirty="0"/>
                        <a:t>Russia</a:t>
                      </a:r>
                    </a:p>
                  </a:txBody>
                  <a:tcPr/>
                </a:tc>
                <a:tc>
                  <a:txBody>
                    <a:bodyPr/>
                    <a:lstStyle/>
                    <a:p>
                      <a:pPr algn="r"/>
                      <a:r>
                        <a:rPr lang="en-US" sz="2600" dirty="0"/>
                        <a:t>1,800,000</a:t>
                      </a:r>
                    </a:p>
                  </a:txBody>
                  <a:tcPr/>
                </a:tc>
                <a:tc>
                  <a:txBody>
                    <a:bodyPr/>
                    <a:lstStyle/>
                    <a:p>
                      <a:pPr algn="r"/>
                      <a:r>
                        <a:rPr lang="en-US" sz="2600" dirty="0"/>
                        <a:t>21.0% </a:t>
                      </a:r>
                    </a:p>
                  </a:txBody>
                  <a:tcPr/>
                </a:tc>
                <a:tc>
                  <a:txBody>
                    <a:bodyPr/>
                    <a:lstStyle/>
                    <a:p>
                      <a:pPr algn="r"/>
                      <a:r>
                        <a:rPr lang="en-US" sz="2600" dirty="0"/>
                        <a:t>378,000</a:t>
                      </a:r>
                    </a:p>
                  </a:txBody>
                  <a:tcPr/>
                </a:tc>
                <a:extLst>
                  <a:ext uri="{0D108BD9-81ED-4DB2-BD59-A6C34878D82A}">
                    <a16:rowId xmlns:a16="http://schemas.microsoft.com/office/drawing/2014/main" val="10006"/>
                  </a:ext>
                </a:extLst>
              </a:tr>
              <a:tr h="546641">
                <a:tc>
                  <a:txBody>
                    <a:bodyPr/>
                    <a:lstStyle/>
                    <a:p>
                      <a:r>
                        <a:rPr lang="en-US" sz="2600" dirty="0"/>
                        <a:t>Spain	</a:t>
                      </a:r>
                    </a:p>
                  </a:txBody>
                  <a:tcPr/>
                </a:tc>
                <a:tc>
                  <a:txBody>
                    <a:bodyPr/>
                    <a:lstStyle/>
                    <a:p>
                      <a:pPr algn="r"/>
                      <a:r>
                        <a:rPr lang="en-US" sz="2600" dirty="0"/>
                        <a:t>    419,000</a:t>
                      </a:r>
                    </a:p>
                  </a:txBody>
                  <a:tcPr/>
                </a:tc>
                <a:tc>
                  <a:txBody>
                    <a:bodyPr/>
                    <a:lstStyle/>
                    <a:p>
                      <a:pPr algn="r"/>
                      <a:r>
                        <a:rPr lang="en-US" sz="2600" dirty="0"/>
                        <a:t>  4.5% </a:t>
                      </a:r>
                    </a:p>
                  </a:txBody>
                  <a:tcPr/>
                </a:tc>
                <a:tc>
                  <a:txBody>
                    <a:bodyPr/>
                    <a:lstStyle/>
                    <a:p>
                      <a:pPr algn="r"/>
                      <a:r>
                        <a:rPr lang="en-US" sz="2600" dirty="0"/>
                        <a:t>18,855</a:t>
                      </a:r>
                    </a:p>
                  </a:txBody>
                  <a:tcPr/>
                </a:tc>
                <a:extLst>
                  <a:ext uri="{0D108BD9-81ED-4DB2-BD59-A6C34878D82A}">
                    <a16:rowId xmlns:a16="http://schemas.microsoft.com/office/drawing/2014/main" val="10007"/>
                  </a:ext>
                </a:extLst>
              </a:tr>
              <a:tr h="546641">
                <a:tc>
                  <a:txBody>
                    <a:bodyPr/>
                    <a:lstStyle/>
                    <a:p>
                      <a:r>
                        <a:rPr lang="en-US" sz="2600" dirty="0"/>
                        <a:t>US</a:t>
                      </a:r>
                    </a:p>
                  </a:txBody>
                  <a:tcPr/>
                </a:tc>
                <a:tc>
                  <a:txBody>
                    <a:bodyPr/>
                    <a:lstStyle/>
                    <a:p>
                      <a:pPr algn="r"/>
                      <a:r>
                        <a:rPr lang="en-US" sz="2600" dirty="0"/>
                        <a:t>3,855,500</a:t>
                      </a:r>
                    </a:p>
                  </a:txBody>
                  <a:tcPr/>
                </a:tc>
                <a:tc>
                  <a:txBody>
                    <a:bodyPr/>
                    <a:lstStyle/>
                    <a:p>
                      <a:pPr algn="r"/>
                      <a:r>
                        <a:rPr lang="en-US" sz="2600" dirty="0"/>
                        <a:t>28.57%</a:t>
                      </a:r>
                    </a:p>
                  </a:txBody>
                  <a:tcPr/>
                </a:tc>
                <a:tc>
                  <a:txBody>
                    <a:bodyPr/>
                    <a:lstStyle/>
                    <a:p>
                      <a:pPr algn="r"/>
                      <a:r>
                        <a:rPr lang="en-US" sz="2600" dirty="0"/>
                        <a:t>1,101,500</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382130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Page 22 - ADDED</a:t>
            </a:r>
          </a:p>
          <a:p>
            <a:endParaRPr lang="en-US" b="1" dirty="0"/>
          </a:p>
          <a:p>
            <a:pPr marL="0" indent="0">
              <a:buNone/>
            </a:pPr>
            <a:r>
              <a:rPr lang="en-US" b="1" dirty="0"/>
              <a:t>9.2.3 	</a:t>
            </a:r>
            <a:r>
              <a:rPr lang="en-US" b="1" dirty="0">
                <a:solidFill>
                  <a:srgbClr val="FF0000"/>
                </a:solidFill>
              </a:rPr>
              <a:t>Quality Improvement Criterion – not for designation: </a:t>
            </a:r>
            <a:r>
              <a:rPr lang="en-US" dirty="0">
                <a:solidFill>
                  <a:srgbClr val="FF0000"/>
                </a:solidFill>
              </a:rPr>
              <a:t>At least 80% of health care professionals can describe when the appropriate time </a:t>
            </a:r>
            <a:r>
              <a:rPr lang="en-GB" dirty="0">
                <a:solidFill>
                  <a:srgbClr val="FF0000"/>
                </a:solidFill>
              </a:rPr>
              <a:t>is for introducing the pacifier.</a:t>
            </a:r>
            <a:endParaRPr lang="en-US" dirty="0">
              <a:solidFill>
                <a:srgbClr val="FF0000"/>
              </a:solidFill>
            </a:endParaRPr>
          </a:p>
          <a:p>
            <a:endParaRPr lang="en-US" dirty="0"/>
          </a:p>
        </p:txBody>
      </p:sp>
      <p:sp>
        <p:nvSpPr>
          <p:cNvPr id="3" name="Slide Number Placeholder 2"/>
          <p:cNvSpPr>
            <a:spLocks noGrp="1"/>
          </p:cNvSpPr>
          <p:nvPr>
            <p:ph type="sldNum" sz="quarter" idx="12"/>
          </p:nvPr>
        </p:nvSpPr>
        <p:spPr/>
        <p:txBody>
          <a:bodyPr/>
          <a:lstStyle/>
          <a:p>
            <a:fld id="{12D953B8-FFD6-4E0D-9A34-EA364A67919F}" type="slidenum">
              <a:rPr lang="en-US" smtClean="0"/>
              <a:pPr/>
              <a:t>60</a:t>
            </a:fld>
            <a:endParaRPr lang="en-US" dirty="0"/>
          </a:p>
        </p:txBody>
      </p:sp>
      <p:sp>
        <p:nvSpPr>
          <p:cNvPr id="4" name="Title 3"/>
          <p:cNvSpPr>
            <a:spLocks noGrp="1"/>
          </p:cNvSpPr>
          <p:nvPr>
            <p:ph type="title"/>
          </p:nvPr>
        </p:nvSpPr>
        <p:spPr/>
        <p:txBody>
          <a:bodyPr/>
          <a:lstStyle/>
          <a:p>
            <a:r>
              <a:rPr lang="en-US" dirty="0"/>
              <a:t>Step 9 – Bottles, nipples &amp; pacifiers</a:t>
            </a:r>
          </a:p>
        </p:txBody>
      </p:sp>
    </p:spTree>
    <p:extLst>
      <p:ext uri="{BB962C8B-B14F-4D97-AF65-F5344CB8AC3E}">
        <p14:creationId xmlns:p14="http://schemas.microsoft.com/office/powerpoint/2010/main" val="13396979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RENUMBERED FORMER </a:t>
            </a:r>
            <a:r>
              <a:rPr lang="en-US" b="1" dirty="0"/>
              <a:t>9.2.3 to 9.2.4</a:t>
            </a:r>
            <a:endParaRPr lang="en-US" dirty="0"/>
          </a:p>
          <a:p>
            <a:pPr marL="0" indent="0">
              <a:buNone/>
            </a:pPr>
            <a:r>
              <a:rPr lang="en-US" b="1" dirty="0"/>
              <a:t>	</a:t>
            </a:r>
            <a:endParaRPr lang="en-US" dirty="0"/>
          </a:p>
        </p:txBody>
      </p:sp>
      <p:sp>
        <p:nvSpPr>
          <p:cNvPr id="3" name="Slide Number Placeholder 2"/>
          <p:cNvSpPr>
            <a:spLocks noGrp="1"/>
          </p:cNvSpPr>
          <p:nvPr>
            <p:ph type="sldNum" sz="quarter" idx="12"/>
          </p:nvPr>
        </p:nvSpPr>
        <p:spPr/>
        <p:txBody>
          <a:bodyPr/>
          <a:lstStyle/>
          <a:p>
            <a:fld id="{12D953B8-FFD6-4E0D-9A34-EA364A67919F}" type="slidenum">
              <a:rPr lang="en-US" smtClean="0"/>
              <a:pPr/>
              <a:t>61</a:t>
            </a:fld>
            <a:endParaRPr lang="en-US" dirty="0"/>
          </a:p>
        </p:txBody>
      </p:sp>
      <p:sp>
        <p:nvSpPr>
          <p:cNvPr id="4" name="Title 3"/>
          <p:cNvSpPr>
            <a:spLocks noGrp="1"/>
          </p:cNvSpPr>
          <p:nvPr>
            <p:ph type="title"/>
          </p:nvPr>
        </p:nvSpPr>
        <p:spPr/>
        <p:txBody>
          <a:bodyPr/>
          <a:lstStyle/>
          <a:p>
            <a:r>
              <a:rPr lang="en-US" dirty="0"/>
              <a:t>Step 9 – Bottles, nipples &amp; pacifiers</a:t>
            </a:r>
          </a:p>
        </p:txBody>
      </p:sp>
    </p:spTree>
    <p:extLst>
      <p:ext uri="{BB962C8B-B14F-4D97-AF65-F5344CB8AC3E}">
        <p14:creationId xmlns:p14="http://schemas.microsoft.com/office/powerpoint/2010/main" val="13370519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RATIONALE</a:t>
            </a:r>
          </a:p>
          <a:p>
            <a:pPr marL="0" indent="0">
              <a:buNone/>
            </a:pPr>
            <a:r>
              <a:rPr lang="en-US" dirty="0"/>
              <a:t>More flexible than our current Step 9 Criteria for Evaluation.</a:t>
            </a:r>
          </a:p>
          <a:p>
            <a:pPr marL="0" indent="0">
              <a:buNone/>
            </a:pPr>
            <a:r>
              <a:rPr lang="en-US" dirty="0"/>
              <a:t>Aligns with the 2018 WHO Implementation Guidance. </a:t>
            </a:r>
          </a:p>
        </p:txBody>
      </p:sp>
      <p:sp>
        <p:nvSpPr>
          <p:cNvPr id="3" name="Slide Number Placeholder 2"/>
          <p:cNvSpPr>
            <a:spLocks noGrp="1"/>
          </p:cNvSpPr>
          <p:nvPr>
            <p:ph type="sldNum" sz="quarter" idx="12"/>
          </p:nvPr>
        </p:nvSpPr>
        <p:spPr/>
        <p:txBody>
          <a:bodyPr/>
          <a:lstStyle/>
          <a:p>
            <a:fld id="{12D953B8-FFD6-4E0D-9A34-EA364A67919F}" type="slidenum">
              <a:rPr lang="en-US" smtClean="0"/>
              <a:pPr/>
              <a:t>62</a:t>
            </a:fld>
            <a:endParaRPr lang="en-US" dirty="0"/>
          </a:p>
        </p:txBody>
      </p:sp>
      <p:sp>
        <p:nvSpPr>
          <p:cNvPr id="4" name="Title 3"/>
          <p:cNvSpPr>
            <a:spLocks noGrp="1"/>
          </p:cNvSpPr>
          <p:nvPr>
            <p:ph type="title"/>
          </p:nvPr>
        </p:nvSpPr>
        <p:spPr/>
        <p:txBody>
          <a:bodyPr/>
          <a:lstStyle/>
          <a:p>
            <a:r>
              <a:rPr lang="en-US" dirty="0"/>
              <a:t>Step 9 – Bottles, nipples &amp; pacifiers</a:t>
            </a:r>
          </a:p>
        </p:txBody>
      </p:sp>
    </p:spTree>
    <p:extLst>
      <p:ext uri="{BB962C8B-B14F-4D97-AF65-F5344CB8AC3E}">
        <p14:creationId xmlns:p14="http://schemas.microsoft.com/office/powerpoint/2010/main" val="29239991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2014163"/>
            <a:ext cx="8112394" cy="4351338"/>
          </a:xfrm>
        </p:spPr>
        <p:txBody>
          <a:bodyPr>
            <a:normAutofit lnSpcReduction="10000"/>
          </a:bodyPr>
          <a:lstStyle/>
          <a:p>
            <a:pPr marL="0" lvl="2" indent="0" fontAlgn="base">
              <a:buNone/>
            </a:pPr>
            <a:r>
              <a:rPr lang="en-US" sz="2800" dirty="0"/>
              <a:t>ADDED Reference to updated Safe Sleep Guidance</a:t>
            </a:r>
          </a:p>
          <a:p>
            <a:pPr marL="0" lvl="2" indent="0" fontAlgn="base">
              <a:buNone/>
            </a:pPr>
            <a:endParaRPr lang="en-US" sz="2800" dirty="0"/>
          </a:p>
          <a:p>
            <a:pPr marL="0" lvl="2" indent="0" fontAlgn="base">
              <a:buNone/>
            </a:pPr>
            <a:r>
              <a:rPr lang="en-US" sz="2800" b="1" dirty="0"/>
              <a:t>Criterion for evaluation:</a:t>
            </a:r>
            <a:r>
              <a:rPr lang="en-US" sz="2800" dirty="0"/>
              <a:t> Observations in the antenatal and maternity services and other areas where nutritionists and dietitians work indicate that no materials that promote breast milk substitutes, bottles, nipples, pacifiers * or other infant feeding supplies are displayed or distributed to mothers, pregnant women, or staff</a:t>
            </a:r>
            <a:r>
              <a:rPr lang="en-US" sz="2800" dirty="0">
                <a:solidFill>
                  <a:srgbClr val="FF0000"/>
                </a:solidFill>
              </a:rPr>
              <a:t>. </a:t>
            </a:r>
            <a:r>
              <a:rPr lang="en-US" sz="2800" b="1" dirty="0">
                <a:solidFill>
                  <a:srgbClr val="FF0000"/>
                </a:solidFill>
              </a:rPr>
              <a:t>(*See Appendix D: Exclusive Breastfeeding, Pacifiers, and Safe Sleep)</a:t>
            </a:r>
          </a:p>
          <a:p>
            <a:pPr marL="0" indent="0">
              <a:buNone/>
            </a:pPr>
            <a:endParaRPr lang="en-US" dirty="0"/>
          </a:p>
        </p:txBody>
      </p:sp>
      <p:sp>
        <p:nvSpPr>
          <p:cNvPr id="3" name="Slide Number Placeholder 2"/>
          <p:cNvSpPr>
            <a:spLocks noGrp="1"/>
          </p:cNvSpPr>
          <p:nvPr>
            <p:ph type="sldNum" sz="quarter" idx="12"/>
          </p:nvPr>
        </p:nvSpPr>
        <p:spPr/>
        <p:txBody>
          <a:bodyPr/>
          <a:lstStyle/>
          <a:p>
            <a:fld id="{12D953B8-FFD6-4E0D-9A34-EA364A67919F}" type="slidenum">
              <a:rPr lang="en-US" smtClean="0"/>
              <a:pPr/>
              <a:t>63</a:t>
            </a:fld>
            <a:endParaRPr lang="en-US" dirty="0"/>
          </a:p>
        </p:txBody>
      </p:sp>
      <p:sp>
        <p:nvSpPr>
          <p:cNvPr id="4" name="Title 3"/>
          <p:cNvSpPr>
            <a:spLocks noGrp="1"/>
          </p:cNvSpPr>
          <p:nvPr>
            <p:ph type="title"/>
          </p:nvPr>
        </p:nvSpPr>
        <p:spPr/>
        <p:txBody>
          <a:bodyPr/>
          <a:lstStyle/>
          <a:p>
            <a:r>
              <a:rPr lang="en-US" dirty="0"/>
              <a:t>International Code</a:t>
            </a:r>
          </a:p>
        </p:txBody>
      </p:sp>
    </p:spTree>
    <p:extLst>
      <p:ext uri="{BB962C8B-B14F-4D97-AF65-F5344CB8AC3E}">
        <p14:creationId xmlns:p14="http://schemas.microsoft.com/office/powerpoint/2010/main" val="37113506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RATIONALE</a:t>
            </a:r>
          </a:p>
          <a:p>
            <a:pPr marL="0" indent="0">
              <a:buNone/>
            </a:pPr>
            <a:r>
              <a:rPr lang="en-US" dirty="0"/>
              <a:t>Supports breastfeeding and SIDS reduction messages.</a:t>
            </a:r>
          </a:p>
          <a:p>
            <a:pPr marL="0" indent="0">
              <a:buNone/>
            </a:pPr>
            <a:endParaRPr lang="en-US" dirty="0"/>
          </a:p>
          <a:p>
            <a:pPr marL="0" indent="0">
              <a:buNone/>
            </a:pPr>
            <a:r>
              <a:rPr lang="en-US" dirty="0"/>
              <a:t>Aligns with the more flexible language for Step 9 of 2018 WHO Implementation Guidance. </a:t>
            </a:r>
          </a:p>
          <a:p>
            <a:pPr marL="0" indent="0">
              <a:buNone/>
            </a:pPr>
            <a:endParaRPr lang="en-US" dirty="0"/>
          </a:p>
        </p:txBody>
      </p:sp>
      <p:sp>
        <p:nvSpPr>
          <p:cNvPr id="3" name="Slide Number Placeholder 2"/>
          <p:cNvSpPr>
            <a:spLocks noGrp="1"/>
          </p:cNvSpPr>
          <p:nvPr>
            <p:ph type="sldNum" sz="quarter" idx="12"/>
          </p:nvPr>
        </p:nvSpPr>
        <p:spPr/>
        <p:txBody>
          <a:bodyPr/>
          <a:lstStyle/>
          <a:p>
            <a:fld id="{12D953B8-FFD6-4E0D-9A34-EA364A67919F}" type="slidenum">
              <a:rPr lang="en-US" smtClean="0"/>
              <a:pPr/>
              <a:t>64</a:t>
            </a:fld>
            <a:endParaRPr lang="en-US" dirty="0"/>
          </a:p>
        </p:txBody>
      </p:sp>
      <p:sp>
        <p:nvSpPr>
          <p:cNvPr id="4" name="Title 3"/>
          <p:cNvSpPr>
            <a:spLocks noGrp="1"/>
          </p:cNvSpPr>
          <p:nvPr>
            <p:ph type="title"/>
          </p:nvPr>
        </p:nvSpPr>
        <p:spPr/>
        <p:txBody>
          <a:bodyPr/>
          <a:lstStyle/>
          <a:p>
            <a:r>
              <a:rPr lang="en-US" dirty="0"/>
              <a:t>International Code</a:t>
            </a:r>
          </a:p>
        </p:txBody>
      </p:sp>
    </p:spTree>
    <p:extLst>
      <p:ext uri="{BB962C8B-B14F-4D97-AF65-F5344CB8AC3E}">
        <p14:creationId xmlns:p14="http://schemas.microsoft.com/office/powerpoint/2010/main" val="40770762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40223-3AD6-49DA-95FB-CB3292FCB16E}"/>
              </a:ext>
            </a:extLst>
          </p:cNvPr>
          <p:cNvSpPr>
            <a:spLocks noGrp="1"/>
          </p:cNvSpPr>
          <p:nvPr>
            <p:ph type="title"/>
          </p:nvPr>
        </p:nvSpPr>
        <p:spPr/>
        <p:txBody>
          <a:bodyPr/>
          <a:lstStyle/>
          <a:p>
            <a:r>
              <a:rPr lang="en-US" dirty="0"/>
              <a:t>What is next?</a:t>
            </a:r>
          </a:p>
        </p:txBody>
      </p:sp>
    </p:spTree>
    <p:extLst>
      <p:ext uri="{BB962C8B-B14F-4D97-AF65-F5344CB8AC3E}">
        <p14:creationId xmlns:p14="http://schemas.microsoft.com/office/powerpoint/2010/main" val="42429047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2464F3-A6A2-46FD-B521-12B58D48D1A0}"/>
              </a:ext>
            </a:extLst>
          </p:cNvPr>
          <p:cNvSpPr>
            <a:spLocks noGrp="1"/>
          </p:cNvSpPr>
          <p:nvPr>
            <p:ph type="sldNum" sz="quarter" idx="12"/>
          </p:nvPr>
        </p:nvSpPr>
        <p:spPr/>
        <p:txBody>
          <a:bodyPr/>
          <a:lstStyle/>
          <a:p>
            <a:fld id="{12D953B8-FFD6-4E0D-9A34-EA364A67919F}" type="slidenum">
              <a:rPr lang="en-US" smtClean="0"/>
              <a:pPr/>
              <a:t>66</a:t>
            </a:fld>
            <a:endParaRPr lang="en-US" dirty="0"/>
          </a:p>
        </p:txBody>
      </p:sp>
      <p:sp>
        <p:nvSpPr>
          <p:cNvPr id="4" name="Title 3">
            <a:extLst>
              <a:ext uri="{FF2B5EF4-FFF2-40B4-BE49-F238E27FC236}">
                <a16:creationId xmlns:a16="http://schemas.microsoft.com/office/drawing/2014/main" id="{36DB90D1-9604-46FA-9BD0-6EE5849C44F3}"/>
              </a:ext>
            </a:extLst>
          </p:cNvPr>
          <p:cNvSpPr>
            <a:spLocks noGrp="1"/>
          </p:cNvSpPr>
          <p:nvPr>
            <p:ph type="title"/>
          </p:nvPr>
        </p:nvSpPr>
        <p:spPr/>
        <p:txBody>
          <a:bodyPr/>
          <a:lstStyle/>
          <a:p>
            <a:r>
              <a:rPr lang="en-US" dirty="0"/>
              <a:t>Finalize 2023 GEC</a:t>
            </a:r>
          </a:p>
        </p:txBody>
      </p:sp>
      <p:pic>
        <p:nvPicPr>
          <p:cNvPr id="5" name="Content Placeholder 4">
            <a:extLst>
              <a:ext uri="{FF2B5EF4-FFF2-40B4-BE49-F238E27FC236}">
                <a16:creationId xmlns:a16="http://schemas.microsoft.com/office/drawing/2014/main" id="{0C2632C3-BFFB-4AA3-8FAC-FA4B1125EF6B}"/>
              </a:ext>
            </a:extLst>
          </p:cNvPr>
          <p:cNvPicPr>
            <a:picLocks noGrp="1" noChangeAspect="1"/>
          </p:cNvPicPr>
          <p:nvPr>
            <p:ph idx="1"/>
          </p:nvPr>
        </p:nvPicPr>
        <p:blipFill>
          <a:blip r:embed="rId2"/>
          <a:stretch>
            <a:fillRect/>
          </a:stretch>
        </p:blipFill>
        <p:spPr>
          <a:xfrm>
            <a:off x="2912300" y="2014538"/>
            <a:ext cx="3319399" cy="43513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043740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452514"/>
            <a:ext cx="7886700" cy="994172"/>
          </a:xfrm>
        </p:spPr>
        <p:txBody>
          <a:bodyPr/>
          <a:lstStyle/>
          <a:p>
            <a:r>
              <a:rPr lang="en-US" dirty="0"/>
              <a:t>Adopt the Revised 10 Steps</a:t>
            </a:r>
          </a:p>
        </p:txBody>
      </p:sp>
      <p:pic>
        <p:nvPicPr>
          <p:cNvPr id="4" name="Picture 3"/>
          <p:cNvPicPr>
            <a:picLocks noChangeAspect="1"/>
          </p:cNvPicPr>
          <p:nvPr/>
        </p:nvPicPr>
        <p:blipFill>
          <a:blip r:embed="rId2"/>
          <a:stretch>
            <a:fillRect/>
          </a:stretch>
        </p:blipFill>
        <p:spPr>
          <a:xfrm>
            <a:off x="2986086" y="2073219"/>
            <a:ext cx="3171825" cy="4129088"/>
          </a:xfrm>
          <a:prstGeom prst="rect">
            <a:avLst/>
          </a:prstGeom>
        </p:spPr>
      </p:pic>
    </p:spTree>
    <p:extLst>
      <p:ext uri="{BB962C8B-B14F-4D97-AF65-F5344CB8AC3E}">
        <p14:creationId xmlns:p14="http://schemas.microsoft.com/office/powerpoint/2010/main" val="39067143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D953B8-FFD6-4E0D-9A34-EA364A67919F}" type="slidenum">
              <a:rPr lang="en-US" smtClean="0"/>
              <a:pPr/>
              <a:t>68</a:t>
            </a:fld>
            <a:endParaRPr lang="en-US" dirty="0"/>
          </a:p>
        </p:txBody>
      </p:sp>
      <p:sp>
        <p:nvSpPr>
          <p:cNvPr id="4" name="Title 3"/>
          <p:cNvSpPr>
            <a:spLocks noGrp="1"/>
          </p:cNvSpPr>
          <p:nvPr>
            <p:ph type="title"/>
          </p:nvPr>
        </p:nvSpPr>
        <p:spPr/>
        <p:txBody>
          <a:bodyPr/>
          <a:lstStyle/>
          <a:p>
            <a:r>
              <a:rPr lang="en-US" dirty="0"/>
              <a:t>The Ten Steps to Successful Breastfeeding </a:t>
            </a:r>
          </a:p>
        </p:txBody>
      </p:sp>
      <p:graphicFrame>
        <p:nvGraphicFramePr>
          <p:cNvPr id="8" name="Content Placeholder 7"/>
          <p:cNvGraphicFramePr>
            <a:graphicFrameLocks noGrp="1"/>
          </p:cNvGraphicFramePr>
          <p:nvPr>
            <p:ph idx="1"/>
          </p:nvPr>
        </p:nvGraphicFramePr>
        <p:xfrm>
          <a:off x="628650" y="2014538"/>
          <a:ext cx="7886700" cy="41198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0000"/>
                    </a:ext>
                  </a:extLst>
                </a:gridCol>
                <a:gridCol w="3943350">
                  <a:extLst>
                    <a:ext uri="{9D8B030D-6E8A-4147-A177-3AD203B41FA5}">
                      <a16:colId xmlns:a16="http://schemas.microsoft.com/office/drawing/2014/main" val="20001"/>
                    </a:ext>
                  </a:extLst>
                </a:gridCol>
              </a:tblGrid>
              <a:tr h="370840">
                <a:tc>
                  <a:txBody>
                    <a:bodyPr/>
                    <a:lstStyle/>
                    <a:p>
                      <a:r>
                        <a:rPr lang="en-US" dirty="0"/>
                        <a:t>2018 Revised</a:t>
                      </a:r>
                    </a:p>
                  </a:txBody>
                  <a:tcPr/>
                </a:tc>
                <a:tc>
                  <a:txBody>
                    <a:bodyPr/>
                    <a:lstStyle/>
                    <a:p>
                      <a:r>
                        <a:rPr lang="en-US" dirty="0"/>
                        <a:t>Original</a:t>
                      </a:r>
                      <a:r>
                        <a:rPr lang="en-US" baseline="0" dirty="0"/>
                        <a:t> </a:t>
                      </a:r>
                      <a:endParaRPr lang="en-US" dirty="0"/>
                    </a:p>
                  </a:txBody>
                  <a:tcPr/>
                </a:tc>
                <a:extLst>
                  <a:ext uri="{0D108BD9-81ED-4DB2-BD59-A6C34878D82A}">
                    <a16:rowId xmlns:a16="http://schemas.microsoft.com/office/drawing/2014/main" val="10000"/>
                  </a:ext>
                </a:extLst>
              </a:tr>
              <a:tr h="370840">
                <a:tc>
                  <a:txBody>
                    <a:bodyPr/>
                    <a:lstStyle/>
                    <a:p>
                      <a:pPr marL="407988" indent="-407988"/>
                      <a:r>
                        <a:rPr lang="en-US" sz="1800" kern="1200" dirty="0">
                          <a:solidFill>
                            <a:schemeClr val="dk1"/>
                          </a:solidFill>
                          <a:effectLst/>
                          <a:latin typeface="+mn-lt"/>
                          <a:ea typeface="+mn-ea"/>
                          <a:cs typeface="+mn-cs"/>
                        </a:rPr>
                        <a:t>1 A. </a:t>
                      </a:r>
                      <a:r>
                        <a:rPr lang="en-US" sz="1800" kern="1200" dirty="0">
                          <a:solidFill>
                            <a:srgbClr val="FF0000"/>
                          </a:solidFill>
                          <a:effectLst/>
                          <a:latin typeface="+mn-lt"/>
                          <a:ea typeface="+mn-ea"/>
                          <a:cs typeface="+mn-cs"/>
                        </a:rPr>
                        <a:t>Comply fully with the </a:t>
                      </a:r>
                      <a:r>
                        <a:rPr lang="en-US" sz="1800" i="1" kern="1200" dirty="0">
                          <a:solidFill>
                            <a:srgbClr val="FF0000"/>
                          </a:solidFill>
                          <a:effectLst/>
                          <a:latin typeface="+mn-lt"/>
                          <a:ea typeface="+mn-ea"/>
                          <a:cs typeface="+mn-cs"/>
                        </a:rPr>
                        <a:t>International Code of Marketing of Breast-milk Substitutes</a:t>
                      </a:r>
                      <a:r>
                        <a:rPr lang="en-US" sz="1800" kern="1200" dirty="0">
                          <a:solidFill>
                            <a:srgbClr val="FF0000"/>
                          </a:solidFill>
                          <a:effectLst/>
                          <a:latin typeface="+mn-lt"/>
                          <a:ea typeface="+mn-ea"/>
                          <a:cs typeface="+mn-cs"/>
                        </a:rPr>
                        <a:t> and relevant World Health Assembly resolutions. </a:t>
                      </a:r>
                    </a:p>
                    <a:p>
                      <a:pPr marL="407988" indent="-407988"/>
                      <a:r>
                        <a:rPr lang="en-US" sz="1800" kern="1200" dirty="0">
                          <a:solidFill>
                            <a:schemeClr val="tx1"/>
                          </a:solidFill>
                          <a:effectLst/>
                          <a:latin typeface="+mn-lt"/>
                          <a:ea typeface="+mn-ea"/>
                          <a:cs typeface="+mn-cs"/>
                        </a:rPr>
                        <a:t>1 B. Have a written infant feeding policy that is routinely communicated to staff and parents.</a:t>
                      </a:r>
                    </a:p>
                    <a:p>
                      <a:pPr marL="407988" indent="-407988"/>
                      <a:r>
                        <a:rPr lang="en-US" sz="1800" kern="1200" dirty="0">
                          <a:solidFill>
                            <a:srgbClr val="FF0000"/>
                          </a:solidFill>
                          <a:effectLst/>
                          <a:latin typeface="+mn-lt"/>
                          <a:ea typeface="+mn-ea"/>
                          <a:cs typeface="+mn-cs"/>
                        </a:rPr>
                        <a:t>1 C. Establish ongoing monitoring and data-management  systems. </a:t>
                      </a:r>
                    </a:p>
                  </a:txBody>
                  <a:tcPr/>
                </a:tc>
                <a:tc>
                  <a:txBody>
                    <a:bodyPr/>
                    <a:lstStyle/>
                    <a:p>
                      <a:pPr marL="293688" marR="0" lvl="0" indent="-293688"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  </a:t>
                      </a:r>
                      <a:r>
                        <a:rPr lang="en-US" sz="1800" kern="1200" dirty="0">
                          <a:solidFill>
                            <a:schemeClr val="tx1"/>
                          </a:solidFill>
                          <a:effectLst/>
                          <a:latin typeface="+mn-lt"/>
                          <a:ea typeface="+mn-ea"/>
                          <a:cs typeface="+mn-cs"/>
                        </a:rPr>
                        <a:t>Have a written breastfeeding policy that is routinely communicated to all health care staff. </a:t>
                      </a:r>
                    </a:p>
                    <a:p>
                      <a:endParaRPr lang="en-US" dirty="0"/>
                    </a:p>
                  </a:txBody>
                  <a:tcPr/>
                </a:tc>
                <a:extLst>
                  <a:ext uri="{0D108BD9-81ED-4DB2-BD59-A6C34878D82A}">
                    <a16:rowId xmlns:a16="http://schemas.microsoft.com/office/drawing/2014/main" val="10001"/>
                  </a:ext>
                </a:extLst>
              </a:tr>
              <a:tr h="370840">
                <a:tc>
                  <a:txBody>
                    <a:bodyPr/>
                    <a:lstStyle/>
                    <a:p>
                      <a:pPr marL="407988" marR="0" lvl="0" indent="-407988"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2.</a:t>
                      </a:r>
                      <a:r>
                        <a:rPr lang="en-US" sz="1800" kern="1200" baseline="0" dirty="0">
                          <a:solidFill>
                            <a:schemeClr val="dk1"/>
                          </a:solidFill>
                          <a:effectLst/>
                          <a:latin typeface="+mn-lt"/>
                          <a:ea typeface="+mn-ea"/>
                          <a:cs typeface="+mn-cs"/>
                        </a:rPr>
                        <a:t>    </a:t>
                      </a:r>
                      <a:r>
                        <a:rPr lang="en-US" sz="1800" kern="1200" baseline="0" dirty="0">
                          <a:solidFill>
                            <a:srgbClr val="FF0000"/>
                          </a:solidFill>
                          <a:effectLst/>
                          <a:latin typeface="+mn-lt"/>
                          <a:ea typeface="+mn-ea"/>
                          <a:cs typeface="+mn-cs"/>
                        </a:rPr>
                        <a:t>E</a:t>
                      </a:r>
                      <a:r>
                        <a:rPr lang="en-US" sz="1800" kern="1200" dirty="0">
                          <a:solidFill>
                            <a:srgbClr val="FF0000"/>
                          </a:solidFill>
                          <a:effectLst/>
                          <a:latin typeface="+mn-lt"/>
                          <a:ea typeface="+mn-ea"/>
                          <a:cs typeface="+mn-cs"/>
                        </a:rPr>
                        <a:t>nsure that staff have sufficient knowledge, competence and skills to support breastfeeding.</a:t>
                      </a:r>
                      <a:endParaRPr lang="en-US" dirty="0">
                        <a:solidFill>
                          <a:srgbClr val="FF0000"/>
                        </a:solidFill>
                      </a:endParaRPr>
                    </a:p>
                    <a:p>
                      <a:pPr marL="407988" indent="-407988"/>
                      <a:r>
                        <a:rPr lang="en-US" sz="1800" kern="1200" baseline="0" dirty="0">
                          <a:solidFill>
                            <a:schemeClr val="dk1"/>
                          </a:solidFill>
                          <a:effectLst/>
                          <a:latin typeface="+mn-lt"/>
                          <a:ea typeface="+mn-ea"/>
                          <a:cs typeface="+mn-cs"/>
                        </a:rPr>
                        <a:t> </a:t>
                      </a:r>
                      <a:endParaRPr lang="en-US" dirty="0"/>
                    </a:p>
                  </a:txBody>
                  <a:tcPr/>
                </a:tc>
                <a:tc>
                  <a:txBody>
                    <a:bodyPr/>
                    <a:lstStyle/>
                    <a:p>
                      <a:pPr marL="293688" marR="0" lvl="0" indent="-293688"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2.  </a:t>
                      </a:r>
                      <a:r>
                        <a:rPr lang="en-US" sz="1800" kern="1200" dirty="0">
                          <a:solidFill>
                            <a:schemeClr val="tx1"/>
                          </a:solidFill>
                          <a:effectLst/>
                          <a:latin typeface="+mn-lt"/>
                          <a:ea typeface="+mn-ea"/>
                          <a:cs typeface="+mn-cs"/>
                        </a:rPr>
                        <a:t>Train all health care staff in the skills necessary to implement this policy. </a:t>
                      </a:r>
                    </a:p>
                    <a:p>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445940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D953B8-FFD6-4E0D-9A34-EA364A67919F}" type="slidenum">
              <a:rPr lang="en-US" smtClean="0"/>
              <a:pPr/>
              <a:t>69</a:t>
            </a:fld>
            <a:endParaRPr lang="en-US" dirty="0"/>
          </a:p>
        </p:txBody>
      </p:sp>
      <p:sp>
        <p:nvSpPr>
          <p:cNvPr id="4" name="Title 3"/>
          <p:cNvSpPr>
            <a:spLocks noGrp="1"/>
          </p:cNvSpPr>
          <p:nvPr>
            <p:ph type="title"/>
          </p:nvPr>
        </p:nvSpPr>
        <p:spPr/>
        <p:txBody>
          <a:bodyPr/>
          <a:lstStyle/>
          <a:p>
            <a:r>
              <a:rPr lang="en-US" dirty="0"/>
              <a:t>The Ten Steps to Successful Breastfeeding</a:t>
            </a:r>
          </a:p>
        </p:txBody>
      </p:sp>
      <p:graphicFrame>
        <p:nvGraphicFramePr>
          <p:cNvPr id="8" name="Content Placeholder 7"/>
          <p:cNvGraphicFramePr>
            <a:graphicFrameLocks noGrp="1"/>
          </p:cNvGraphicFramePr>
          <p:nvPr>
            <p:ph idx="1"/>
          </p:nvPr>
        </p:nvGraphicFramePr>
        <p:xfrm>
          <a:off x="628650" y="1861458"/>
          <a:ext cx="7886700" cy="4364401"/>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0000"/>
                    </a:ext>
                  </a:extLst>
                </a:gridCol>
                <a:gridCol w="3943350">
                  <a:extLst>
                    <a:ext uri="{9D8B030D-6E8A-4147-A177-3AD203B41FA5}">
                      <a16:colId xmlns:a16="http://schemas.microsoft.com/office/drawing/2014/main" val="20001"/>
                    </a:ext>
                  </a:extLst>
                </a:gridCol>
              </a:tblGrid>
              <a:tr h="523921">
                <a:tc>
                  <a:txBody>
                    <a:bodyPr/>
                    <a:lstStyle/>
                    <a:p>
                      <a:r>
                        <a:rPr lang="en-US" dirty="0"/>
                        <a:t>2018 Revised</a:t>
                      </a:r>
                    </a:p>
                  </a:txBody>
                  <a:tcPr/>
                </a:tc>
                <a:tc>
                  <a:txBody>
                    <a:bodyPr/>
                    <a:lstStyle/>
                    <a:p>
                      <a:r>
                        <a:rPr lang="en-US" dirty="0"/>
                        <a:t>Original</a:t>
                      </a:r>
                      <a:r>
                        <a:rPr lang="en-US" baseline="0" dirty="0"/>
                        <a:t> </a:t>
                      </a:r>
                      <a:endParaRPr lang="en-US" dirty="0"/>
                    </a:p>
                  </a:txBody>
                  <a:tcPr/>
                </a:tc>
                <a:extLst>
                  <a:ext uri="{0D108BD9-81ED-4DB2-BD59-A6C34878D82A}">
                    <a16:rowId xmlns:a16="http://schemas.microsoft.com/office/drawing/2014/main" val="10000"/>
                  </a:ext>
                </a:extLst>
              </a:tr>
              <a:tr h="370840">
                <a:tc>
                  <a:txBody>
                    <a:bodyPr/>
                    <a:lstStyle/>
                    <a:p>
                      <a:pPr marL="293688" lvl="0" indent="-293688"/>
                      <a:r>
                        <a:rPr lang="en-US" sz="1800" kern="1200" dirty="0">
                          <a:solidFill>
                            <a:schemeClr val="dk1"/>
                          </a:solidFill>
                          <a:effectLst/>
                          <a:latin typeface="+mn-lt"/>
                          <a:ea typeface="+mn-ea"/>
                          <a:cs typeface="+mn-cs"/>
                        </a:rPr>
                        <a:t>3.   Discuss the importance and management of breastfeeding with pregnant women and their families. </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startAt="3"/>
                        <a:tabLst/>
                        <a:defRPr/>
                      </a:pPr>
                      <a:r>
                        <a:rPr lang="en-US" sz="1800" b="0" i="0" kern="1200">
                          <a:solidFill>
                            <a:schemeClr val="dk1"/>
                          </a:solidFill>
                          <a:effectLst/>
                          <a:latin typeface="+mn-lt"/>
                          <a:ea typeface="+mn-ea"/>
                          <a:cs typeface="+mn-cs"/>
                        </a:rPr>
                        <a:t>Inform all pregnant women about the benefits and management of breastfeeding.</a:t>
                      </a:r>
                      <a:endParaRPr 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r h="370840">
                <a:tc>
                  <a:txBody>
                    <a:bodyPr/>
                    <a:lstStyle/>
                    <a:p>
                      <a:pPr marL="228600" lvl="0" indent="-228600"/>
                      <a:r>
                        <a:rPr lang="en-US" sz="1800" kern="1200" dirty="0">
                          <a:solidFill>
                            <a:schemeClr val="dk1"/>
                          </a:solidFill>
                          <a:effectLst/>
                          <a:latin typeface="+mn-lt"/>
                          <a:ea typeface="+mn-ea"/>
                          <a:cs typeface="+mn-cs"/>
                        </a:rPr>
                        <a:t>4.</a:t>
                      </a:r>
                      <a:r>
                        <a:rPr lang="en-US" sz="1800" kern="1200" baseline="0" dirty="0">
                          <a:solidFill>
                            <a:schemeClr val="dk1"/>
                          </a:solidFill>
                          <a:effectLst/>
                          <a:latin typeface="+mn-lt"/>
                          <a:ea typeface="+mn-ea"/>
                          <a:cs typeface="+mn-cs"/>
                        </a:rPr>
                        <a:t> </a:t>
                      </a:r>
                      <a:r>
                        <a:rPr lang="en-US" sz="1800" kern="1200" dirty="0">
                          <a:solidFill>
                            <a:srgbClr val="FF0000"/>
                          </a:solidFill>
                          <a:effectLst/>
                          <a:latin typeface="+mn-lt"/>
                          <a:ea typeface="+mn-ea"/>
                          <a:cs typeface="+mn-cs"/>
                        </a:rPr>
                        <a:t>Facilitate immediate and uninterrupted skin-to-skin contact and support mothers to initiate breastfeeding as soon as possible after birth.</a:t>
                      </a:r>
                    </a:p>
                    <a:p>
                      <a:pPr marL="407988" indent="-407988"/>
                      <a:r>
                        <a:rPr lang="en-US" sz="1800" kern="1200" baseline="0" dirty="0">
                          <a:solidFill>
                            <a:schemeClr val="dk1"/>
                          </a:solidFill>
                          <a:effectLst/>
                          <a:latin typeface="+mn-lt"/>
                          <a:ea typeface="+mn-ea"/>
                          <a:cs typeface="+mn-cs"/>
                        </a:rPr>
                        <a:t> </a:t>
                      </a:r>
                      <a:endParaRPr lang="en-US" dirty="0"/>
                    </a:p>
                  </a:txBody>
                  <a:tcPr/>
                </a:tc>
                <a:tc>
                  <a:txBody>
                    <a:bodyPr/>
                    <a:lstStyle/>
                    <a:p>
                      <a:pPr marL="228600" lvl="0" indent="-228600"/>
                      <a:r>
                        <a:rPr lang="en-US" sz="1800" kern="1200" dirty="0">
                          <a:solidFill>
                            <a:schemeClr val="dk1"/>
                          </a:solidFill>
                          <a:effectLst/>
                          <a:latin typeface="+mn-lt"/>
                          <a:ea typeface="+mn-ea"/>
                          <a:cs typeface="+mn-cs"/>
                        </a:rPr>
                        <a:t>4.  </a:t>
                      </a:r>
                      <a:r>
                        <a:rPr lang="en-US" sz="1800" kern="1200" dirty="0">
                          <a:solidFill>
                            <a:schemeClr val="tx1"/>
                          </a:solidFill>
                          <a:effectLst/>
                          <a:latin typeface="+mn-lt"/>
                          <a:ea typeface="+mn-ea"/>
                          <a:cs typeface="+mn-cs"/>
                        </a:rPr>
                        <a:t>Help mothers initiate breastfeeding within one hour of birth. </a:t>
                      </a:r>
                    </a:p>
                    <a:p>
                      <a:endParaRPr lang="en-US" dirty="0"/>
                    </a:p>
                  </a:txBody>
                  <a:tcPr/>
                </a:tc>
                <a:extLst>
                  <a:ext uri="{0D108BD9-81ED-4DB2-BD59-A6C34878D82A}">
                    <a16:rowId xmlns:a16="http://schemas.microsoft.com/office/drawing/2014/main" val="10002"/>
                  </a:ext>
                </a:extLst>
              </a:tr>
              <a:tr h="370840">
                <a:tc>
                  <a:txBody>
                    <a:bodyPr/>
                    <a:lstStyle/>
                    <a:p>
                      <a:pPr marL="293688" marR="0" lvl="0" indent="-293688"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5.  Support mothers to initiate and maintain breastfeeding and manage common difficulties.</a:t>
                      </a:r>
                    </a:p>
                  </a:txBody>
                  <a:tcPr/>
                </a:tc>
                <a:tc>
                  <a:txBody>
                    <a:bodyPr/>
                    <a:lstStyle/>
                    <a:p>
                      <a:pPr marL="293688" indent="-293688"/>
                      <a:r>
                        <a:rPr lang="en-US" sz="1800" kern="1200" dirty="0">
                          <a:solidFill>
                            <a:schemeClr val="dk1"/>
                          </a:solidFill>
                          <a:effectLst/>
                          <a:latin typeface="+mn-lt"/>
                          <a:ea typeface="+mn-ea"/>
                          <a:cs typeface="+mn-cs"/>
                        </a:rPr>
                        <a:t>5.  Show mothers how to breastfeed and how to maintain lactation even if they are separated from their infants.</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28129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BFHI Implementation Guidance</a:t>
            </a:r>
          </a:p>
        </p:txBody>
      </p:sp>
    </p:spTree>
    <p:extLst>
      <p:ext uri="{BB962C8B-B14F-4D97-AF65-F5344CB8AC3E}">
        <p14:creationId xmlns:p14="http://schemas.microsoft.com/office/powerpoint/2010/main" val="36459067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D953B8-FFD6-4E0D-9A34-EA364A67919F}" type="slidenum">
              <a:rPr lang="en-US" smtClean="0"/>
              <a:pPr/>
              <a:t>70</a:t>
            </a:fld>
            <a:endParaRPr lang="en-US" dirty="0"/>
          </a:p>
        </p:txBody>
      </p:sp>
      <p:sp>
        <p:nvSpPr>
          <p:cNvPr id="4" name="Title 3"/>
          <p:cNvSpPr>
            <a:spLocks noGrp="1"/>
          </p:cNvSpPr>
          <p:nvPr>
            <p:ph type="title"/>
          </p:nvPr>
        </p:nvSpPr>
        <p:spPr/>
        <p:txBody>
          <a:bodyPr/>
          <a:lstStyle/>
          <a:p>
            <a:r>
              <a:rPr lang="en-US" dirty="0"/>
              <a:t>The Ten Steps to Successful Breastfeeding</a:t>
            </a:r>
          </a:p>
        </p:txBody>
      </p:sp>
      <p:graphicFrame>
        <p:nvGraphicFramePr>
          <p:cNvPr id="8" name="Content Placeholder 7"/>
          <p:cNvGraphicFramePr>
            <a:graphicFrameLocks noGrp="1"/>
          </p:cNvGraphicFramePr>
          <p:nvPr>
            <p:ph idx="1"/>
          </p:nvPr>
        </p:nvGraphicFramePr>
        <p:xfrm>
          <a:off x="628650" y="2014538"/>
          <a:ext cx="7886700" cy="421132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0000"/>
                    </a:ext>
                  </a:extLst>
                </a:gridCol>
                <a:gridCol w="3943350">
                  <a:extLst>
                    <a:ext uri="{9D8B030D-6E8A-4147-A177-3AD203B41FA5}">
                      <a16:colId xmlns:a16="http://schemas.microsoft.com/office/drawing/2014/main" val="20001"/>
                    </a:ext>
                  </a:extLst>
                </a:gridCol>
              </a:tblGrid>
              <a:tr h="370840">
                <a:tc>
                  <a:txBody>
                    <a:bodyPr/>
                    <a:lstStyle/>
                    <a:p>
                      <a:r>
                        <a:rPr lang="en-US" dirty="0"/>
                        <a:t>2018 Revised</a:t>
                      </a:r>
                    </a:p>
                  </a:txBody>
                  <a:tcPr/>
                </a:tc>
                <a:tc>
                  <a:txBody>
                    <a:bodyPr/>
                    <a:lstStyle/>
                    <a:p>
                      <a:r>
                        <a:rPr lang="en-US" dirty="0"/>
                        <a:t>Original</a:t>
                      </a:r>
                      <a:r>
                        <a:rPr lang="en-US" baseline="0" dirty="0"/>
                        <a:t> </a:t>
                      </a:r>
                      <a:endParaRPr lang="en-US" dirty="0"/>
                    </a:p>
                  </a:txBody>
                  <a:tcPr/>
                </a:tc>
                <a:extLst>
                  <a:ext uri="{0D108BD9-81ED-4DB2-BD59-A6C34878D82A}">
                    <a16:rowId xmlns:a16="http://schemas.microsoft.com/office/drawing/2014/main" val="10000"/>
                  </a:ext>
                </a:extLst>
              </a:tr>
              <a:tr h="370840">
                <a:tc>
                  <a:txBody>
                    <a:bodyPr/>
                    <a:lstStyle/>
                    <a:p>
                      <a:pPr marL="293688" lvl="0" indent="-293688"/>
                      <a:r>
                        <a:rPr lang="en-US" sz="1800" kern="1200" dirty="0">
                          <a:solidFill>
                            <a:schemeClr val="dk1"/>
                          </a:solidFill>
                          <a:effectLst/>
                          <a:latin typeface="+mn-lt"/>
                          <a:ea typeface="+mn-ea"/>
                          <a:cs typeface="+mn-cs"/>
                        </a:rPr>
                        <a:t>6.  Do not provide breastfed newborns any food or fluids other than breast milk, unless medically indicated.</a:t>
                      </a:r>
                    </a:p>
                    <a:p>
                      <a:pPr marL="407988" indent="-407988"/>
                      <a:r>
                        <a:rPr lang="en-US" sz="1800" kern="1200" dirty="0">
                          <a:solidFill>
                            <a:schemeClr val="dk1"/>
                          </a:solidFill>
                          <a:effectLst/>
                          <a:latin typeface="+mn-lt"/>
                          <a:ea typeface="+mn-ea"/>
                          <a:cs typeface="+mn-cs"/>
                        </a:rPr>
                        <a:t> </a:t>
                      </a:r>
                    </a:p>
                  </a:txBody>
                  <a:tcPr/>
                </a:tc>
                <a:tc>
                  <a:txBody>
                    <a:bodyPr/>
                    <a:lstStyle/>
                    <a:p>
                      <a:pPr marL="293688" lvl="0" indent="-293688"/>
                      <a:r>
                        <a:rPr lang="en-US" sz="1800" kern="1200" dirty="0">
                          <a:solidFill>
                            <a:schemeClr val="dk1"/>
                          </a:solidFill>
                          <a:effectLst/>
                          <a:latin typeface="+mn-lt"/>
                          <a:ea typeface="+mn-ea"/>
                          <a:cs typeface="+mn-cs"/>
                        </a:rPr>
                        <a:t>6.  Give infants no food or drink other than breast-milk, unless medically indicated. </a:t>
                      </a:r>
                    </a:p>
                    <a:p>
                      <a:endParaRPr lang="en-US" dirty="0"/>
                    </a:p>
                  </a:txBody>
                  <a:tcPr/>
                </a:tc>
                <a:extLst>
                  <a:ext uri="{0D108BD9-81ED-4DB2-BD59-A6C34878D82A}">
                    <a16:rowId xmlns:a16="http://schemas.microsoft.com/office/drawing/2014/main" val="10001"/>
                  </a:ext>
                </a:extLst>
              </a:tr>
              <a:tr h="370840">
                <a:tc>
                  <a:txBody>
                    <a:bodyPr/>
                    <a:lstStyle/>
                    <a:p>
                      <a:pPr marL="293688" lvl="0" indent="-293688"/>
                      <a:r>
                        <a:rPr lang="en-US" sz="1800" kern="1200" dirty="0">
                          <a:solidFill>
                            <a:schemeClr val="dk1"/>
                          </a:solidFill>
                          <a:effectLst/>
                          <a:latin typeface="+mn-lt"/>
                          <a:ea typeface="+mn-ea"/>
                          <a:cs typeface="+mn-cs"/>
                        </a:rPr>
                        <a:t>7.</a:t>
                      </a:r>
                      <a:r>
                        <a:rPr lang="en-US" sz="1800" kern="1200" baseline="0" dirty="0">
                          <a:solidFill>
                            <a:schemeClr val="dk1"/>
                          </a:solidFill>
                          <a:effectLst/>
                          <a:latin typeface="+mn-lt"/>
                          <a:ea typeface="+mn-ea"/>
                          <a:cs typeface="+mn-cs"/>
                        </a:rPr>
                        <a:t>  </a:t>
                      </a:r>
                      <a:r>
                        <a:rPr lang="en-US" sz="1800" kern="1200" dirty="0">
                          <a:solidFill>
                            <a:schemeClr val="dk1"/>
                          </a:solidFill>
                          <a:effectLst/>
                          <a:latin typeface="+mn-lt"/>
                          <a:ea typeface="+mn-ea"/>
                          <a:cs typeface="+mn-cs"/>
                        </a:rPr>
                        <a:t>Enable mothers and their infants to remain together and to practice rooming-in 24 hours a day.</a:t>
                      </a:r>
                    </a:p>
                    <a:p>
                      <a:pPr marL="407988" indent="-407988"/>
                      <a:r>
                        <a:rPr lang="en-US" sz="1800" kern="1200" baseline="0" dirty="0">
                          <a:solidFill>
                            <a:schemeClr val="dk1"/>
                          </a:solidFill>
                          <a:effectLst/>
                          <a:latin typeface="+mn-lt"/>
                          <a:ea typeface="+mn-ea"/>
                          <a:cs typeface="+mn-cs"/>
                        </a:rPr>
                        <a:t> </a:t>
                      </a:r>
                      <a:endParaRPr lang="en-US" dirty="0"/>
                    </a:p>
                  </a:txBody>
                  <a:tcPr/>
                </a:tc>
                <a:tc>
                  <a:txBody>
                    <a:bodyPr/>
                    <a:lstStyle/>
                    <a:p>
                      <a:pPr marL="293688" marR="0" lvl="0" indent="-293688"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7.  Practice rooming-in – allow mothers and infants to remain together 24 hours a day. </a:t>
                      </a:r>
                    </a:p>
                    <a:p>
                      <a:pPr lvl="0"/>
                      <a:endParaRPr lang="en-US" sz="1800" kern="1200" dirty="0">
                        <a:solidFill>
                          <a:schemeClr val="dk1"/>
                        </a:solidFill>
                        <a:effectLst/>
                        <a:latin typeface="+mn-lt"/>
                        <a:ea typeface="+mn-ea"/>
                        <a:cs typeface="+mn-cs"/>
                      </a:endParaRPr>
                    </a:p>
                    <a:p>
                      <a:endParaRPr lang="en-US" dirty="0"/>
                    </a:p>
                  </a:txBody>
                  <a:tcPr/>
                </a:tc>
                <a:extLst>
                  <a:ext uri="{0D108BD9-81ED-4DB2-BD59-A6C34878D82A}">
                    <a16:rowId xmlns:a16="http://schemas.microsoft.com/office/drawing/2014/main" val="10002"/>
                  </a:ext>
                </a:extLst>
              </a:tr>
              <a:tr h="370840">
                <a:tc>
                  <a:txBody>
                    <a:bodyPr/>
                    <a:lstStyle/>
                    <a:p>
                      <a:pPr marL="293688" lvl="0" indent="-293688"/>
                      <a:r>
                        <a:rPr lang="en-US" sz="1800" kern="1200" dirty="0">
                          <a:solidFill>
                            <a:schemeClr val="dk1"/>
                          </a:solidFill>
                          <a:effectLst/>
                          <a:latin typeface="+mn-lt"/>
                          <a:ea typeface="+mn-ea"/>
                          <a:cs typeface="+mn-cs"/>
                        </a:rPr>
                        <a:t>8.  Support mothers to recognize and respond to their infants’ cues for feeding.</a:t>
                      </a:r>
                    </a:p>
                    <a:p>
                      <a:endParaRPr lang="en-US" dirty="0"/>
                    </a:p>
                  </a:txBody>
                  <a:tcPr/>
                </a:tc>
                <a:tc>
                  <a:txBody>
                    <a:bodyPr/>
                    <a:lstStyle/>
                    <a:p>
                      <a:pPr lvl="0"/>
                      <a:r>
                        <a:rPr lang="en-US" sz="1800" kern="1200" dirty="0">
                          <a:solidFill>
                            <a:schemeClr val="dk1"/>
                          </a:solidFill>
                          <a:effectLst/>
                          <a:latin typeface="+mn-lt"/>
                          <a:ea typeface="+mn-ea"/>
                          <a:cs typeface="+mn-cs"/>
                        </a:rPr>
                        <a:t>8.  Encourage breastfeeding on demand. </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732172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D953B8-FFD6-4E0D-9A34-EA364A67919F}" type="slidenum">
              <a:rPr lang="en-US" smtClean="0"/>
              <a:pPr/>
              <a:t>71</a:t>
            </a:fld>
            <a:endParaRPr lang="en-US" dirty="0"/>
          </a:p>
        </p:txBody>
      </p:sp>
      <p:sp>
        <p:nvSpPr>
          <p:cNvPr id="4" name="Title 3"/>
          <p:cNvSpPr>
            <a:spLocks noGrp="1"/>
          </p:cNvSpPr>
          <p:nvPr>
            <p:ph type="title"/>
          </p:nvPr>
        </p:nvSpPr>
        <p:spPr/>
        <p:txBody>
          <a:bodyPr/>
          <a:lstStyle/>
          <a:p>
            <a:r>
              <a:rPr lang="en-US" dirty="0"/>
              <a:t>The Ten Steps to Successful Breastfeeding</a:t>
            </a:r>
          </a:p>
        </p:txBody>
      </p:sp>
      <p:graphicFrame>
        <p:nvGraphicFramePr>
          <p:cNvPr id="8" name="Content Placeholder 7"/>
          <p:cNvGraphicFramePr>
            <a:graphicFrameLocks noGrp="1"/>
          </p:cNvGraphicFramePr>
          <p:nvPr>
            <p:ph idx="1"/>
          </p:nvPr>
        </p:nvGraphicFramePr>
        <p:xfrm>
          <a:off x="628650" y="2014538"/>
          <a:ext cx="7886700" cy="36626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0000"/>
                    </a:ext>
                  </a:extLst>
                </a:gridCol>
                <a:gridCol w="3943350">
                  <a:extLst>
                    <a:ext uri="{9D8B030D-6E8A-4147-A177-3AD203B41FA5}">
                      <a16:colId xmlns:a16="http://schemas.microsoft.com/office/drawing/2014/main" val="20001"/>
                    </a:ext>
                  </a:extLst>
                </a:gridCol>
              </a:tblGrid>
              <a:tr h="370840">
                <a:tc>
                  <a:txBody>
                    <a:bodyPr/>
                    <a:lstStyle/>
                    <a:p>
                      <a:r>
                        <a:rPr lang="en-US" dirty="0"/>
                        <a:t>2018 Revised</a:t>
                      </a:r>
                    </a:p>
                  </a:txBody>
                  <a:tcPr/>
                </a:tc>
                <a:tc>
                  <a:txBody>
                    <a:bodyPr/>
                    <a:lstStyle/>
                    <a:p>
                      <a:r>
                        <a:rPr lang="en-US" dirty="0"/>
                        <a:t>Original</a:t>
                      </a:r>
                      <a:r>
                        <a:rPr lang="en-US" baseline="0" dirty="0"/>
                        <a:t> </a:t>
                      </a:r>
                      <a:endParaRPr lang="en-US" dirty="0"/>
                    </a:p>
                  </a:txBody>
                  <a:tcPr/>
                </a:tc>
                <a:extLst>
                  <a:ext uri="{0D108BD9-81ED-4DB2-BD59-A6C34878D82A}">
                    <a16:rowId xmlns:a16="http://schemas.microsoft.com/office/drawing/2014/main" val="10000"/>
                  </a:ext>
                </a:extLst>
              </a:tr>
              <a:tr h="370840">
                <a:tc>
                  <a:txBody>
                    <a:bodyPr/>
                    <a:lstStyle/>
                    <a:p>
                      <a:pPr marL="293688" lvl="0" indent="-293688"/>
                      <a:r>
                        <a:rPr lang="en-US" sz="1800" kern="1200" dirty="0">
                          <a:solidFill>
                            <a:schemeClr val="dk1"/>
                          </a:solidFill>
                          <a:effectLst/>
                          <a:latin typeface="+mn-lt"/>
                          <a:ea typeface="+mn-ea"/>
                          <a:cs typeface="+mn-cs"/>
                        </a:rPr>
                        <a:t>9.  </a:t>
                      </a:r>
                      <a:r>
                        <a:rPr lang="en-US" sz="1800" kern="1200" dirty="0">
                          <a:solidFill>
                            <a:srgbClr val="FF0000"/>
                          </a:solidFill>
                          <a:effectLst/>
                          <a:latin typeface="+mn-lt"/>
                          <a:ea typeface="+mn-ea"/>
                          <a:cs typeface="+mn-cs"/>
                        </a:rPr>
                        <a:t>Counsel mothers on the use and risks of feeding bottles, teats and pacifiers. </a:t>
                      </a:r>
                    </a:p>
                    <a:p>
                      <a:pPr marL="407988" indent="-407988"/>
                      <a:r>
                        <a:rPr lang="en-US" sz="1800" kern="1200" dirty="0">
                          <a:solidFill>
                            <a:schemeClr val="dk1"/>
                          </a:solidFill>
                          <a:effectLst/>
                          <a:latin typeface="+mn-lt"/>
                          <a:ea typeface="+mn-ea"/>
                          <a:cs typeface="+mn-cs"/>
                        </a:rPr>
                        <a:t> </a:t>
                      </a:r>
                    </a:p>
                  </a:txBody>
                  <a:tcPr/>
                </a:tc>
                <a:tc>
                  <a:txBody>
                    <a:bodyPr/>
                    <a:lstStyle/>
                    <a:p>
                      <a:pPr marL="293688" lvl="0" indent="-293688"/>
                      <a:r>
                        <a:rPr lang="en-US" sz="1800" kern="1200" dirty="0">
                          <a:solidFill>
                            <a:schemeClr val="dk1"/>
                          </a:solidFill>
                          <a:effectLst/>
                          <a:latin typeface="+mn-lt"/>
                          <a:ea typeface="+mn-ea"/>
                          <a:cs typeface="+mn-cs"/>
                        </a:rPr>
                        <a:t>9.  </a:t>
                      </a:r>
                      <a:r>
                        <a:rPr lang="en-US" sz="1800" kern="1200" dirty="0">
                          <a:solidFill>
                            <a:schemeClr val="tx1"/>
                          </a:solidFill>
                          <a:effectLst/>
                          <a:latin typeface="+mn-lt"/>
                          <a:ea typeface="+mn-ea"/>
                          <a:cs typeface="+mn-cs"/>
                        </a:rPr>
                        <a:t>Give no pacifiers or artificial nipples to breastfeeding infants.</a:t>
                      </a:r>
                      <a:endParaRPr lang="en-US" dirty="0">
                        <a:solidFill>
                          <a:schemeClr val="tx1"/>
                        </a:solidFill>
                      </a:endParaRPr>
                    </a:p>
                  </a:txBody>
                  <a:tcPr/>
                </a:tc>
                <a:extLst>
                  <a:ext uri="{0D108BD9-81ED-4DB2-BD59-A6C34878D82A}">
                    <a16:rowId xmlns:a16="http://schemas.microsoft.com/office/drawing/2014/main" val="10001"/>
                  </a:ext>
                </a:extLst>
              </a:tr>
              <a:tr h="370840">
                <a:tc>
                  <a:txBody>
                    <a:bodyPr/>
                    <a:lstStyle/>
                    <a:p>
                      <a:pPr lvl="0"/>
                      <a:r>
                        <a:rPr lang="en-US" sz="1800" kern="1200" dirty="0">
                          <a:solidFill>
                            <a:schemeClr val="dk1"/>
                          </a:solidFill>
                          <a:effectLst/>
                          <a:latin typeface="+mn-lt"/>
                          <a:ea typeface="+mn-ea"/>
                          <a:cs typeface="+mn-cs"/>
                        </a:rPr>
                        <a:t>10.</a:t>
                      </a:r>
                      <a:r>
                        <a:rPr lang="en-US" sz="1800" kern="1200" baseline="0" dirty="0">
                          <a:solidFill>
                            <a:schemeClr val="dk1"/>
                          </a:solidFill>
                          <a:effectLst/>
                          <a:latin typeface="+mn-lt"/>
                          <a:ea typeface="+mn-ea"/>
                          <a:cs typeface="+mn-cs"/>
                        </a:rPr>
                        <a:t>  </a:t>
                      </a:r>
                      <a:r>
                        <a:rPr lang="en-US" sz="1800" kern="1200" dirty="0">
                          <a:solidFill>
                            <a:srgbClr val="FF0000"/>
                          </a:solidFill>
                          <a:effectLst/>
                          <a:latin typeface="+mn-lt"/>
                          <a:ea typeface="+mn-ea"/>
                          <a:cs typeface="+mn-cs"/>
                        </a:rPr>
                        <a:t>Coordinate discharge so that parents and their infants have timely access to ongoing support and care.</a:t>
                      </a:r>
                      <a:r>
                        <a:rPr lang="en-US" sz="1800" kern="1200" baseline="0" dirty="0">
                          <a:solidFill>
                            <a:srgbClr val="FF0000"/>
                          </a:solidFill>
                          <a:effectLst/>
                          <a:latin typeface="+mn-lt"/>
                          <a:ea typeface="+mn-ea"/>
                          <a:cs typeface="+mn-cs"/>
                        </a:rPr>
                        <a:t> </a:t>
                      </a:r>
                      <a:endParaRPr lang="en-US" dirty="0">
                        <a:solidFill>
                          <a:srgbClr val="FF0000"/>
                        </a:solidFill>
                      </a:endParaRPr>
                    </a:p>
                  </a:txBody>
                  <a:tcPr/>
                </a:tc>
                <a:tc>
                  <a:txBody>
                    <a:bodyPr/>
                    <a:lstStyle/>
                    <a:p>
                      <a:pPr lvl="0"/>
                      <a:r>
                        <a:rPr lang="en-US" sz="1800" kern="1200" dirty="0">
                          <a:solidFill>
                            <a:schemeClr val="dk1"/>
                          </a:solidFill>
                          <a:effectLst/>
                          <a:latin typeface="+mn-lt"/>
                          <a:ea typeface="+mn-ea"/>
                          <a:cs typeface="+mn-cs"/>
                        </a:rPr>
                        <a:t>10</a:t>
                      </a:r>
                      <a:r>
                        <a:rPr lang="en-US" sz="1800" kern="1200" dirty="0">
                          <a:solidFill>
                            <a:srgbClr val="FF0000"/>
                          </a:solidFill>
                          <a:effectLst/>
                          <a:latin typeface="+mn-lt"/>
                          <a:ea typeface="+mn-ea"/>
                          <a:cs typeface="+mn-cs"/>
                        </a:rPr>
                        <a:t>. </a:t>
                      </a:r>
                      <a:r>
                        <a:rPr lang="en-US" sz="1800" kern="1200" dirty="0">
                          <a:solidFill>
                            <a:schemeClr val="tx1"/>
                          </a:solidFill>
                          <a:effectLst/>
                          <a:latin typeface="+mn-lt"/>
                          <a:ea typeface="+mn-ea"/>
                          <a:cs typeface="+mn-cs"/>
                        </a:rPr>
                        <a:t>Foster the establishment of breastfeeding support groups and refer mothers to them on discharge from the hospital or birth center. </a:t>
                      </a:r>
                    </a:p>
                    <a:p>
                      <a:pPr lvl="0"/>
                      <a:endParaRPr lang="en-US"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2"/>
                  </a:ext>
                </a:extLst>
              </a:tr>
              <a:tr h="370840">
                <a:tc>
                  <a:txBody>
                    <a:bodyPr/>
                    <a:lstStyle/>
                    <a:p>
                      <a:endParaRPr lang="en-US" dirty="0"/>
                    </a:p>
                  </a:txBody>
                  <a:tcPr/>
                </a:tc>
                <a:tc>
                  <a:txBody>
                    <a:bodyPr/>
                    <a:lstStyle/>
                    <a:p>
                      <a:r>
                        <a:rPr lang="en-US" sz="1800" b="0" kern="1200" dirty="0">
                          <a:solidFill>
                            <a:schemeClr val="dk1"/>
                          </a:solidFill>
                          <a:effectLst/>
                          <a:latin typeface="+mn-lt"/>
                          <a:ea typeface="+mn-ea"/>
                          <a:cs typeface="+mn-cs"/>
                        </a:rPr>
                        <a:t>Comply with the International Code of Marketing of Breast-milk Substitutes. </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843215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A3B27-2F0A-4550-9634-846AF7142621}"/>
              </a:ext>
            </a:extLst>
          </p:cNvPr>
          <p:cNvSpPr>
            <a:spLocks noGrp="1"/>
          </p:cNvSpPr>
          <p:nvPr>
            <p:ph type="title"/>
          </p:nvPr>
        </p:nvSpPr>
        <p:spPr/>
        <p:txBody>
          <a:bodyPr/>
          <a:lstStyle/>
          <a:p>
            <a:r>
              <a:rPr lang="en-US" dirty="0"/>
              <a:t>Helpful Resources</a:t>
            </a:r>
          </a:p>
        </p:txBody>
      </p:sp>
    </p:spTree>
    <p:extLst>
      <p:ext uri="{BB962C8B-B14F-4D97-AF65-F5344CB8AC3E}">
        <p14:creationId xmlns:p14="http://schemas.microsoft.com/office/powerpoint/2010/main" val="460751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801414" y="1690689"/>
            <a:ext cx="3247951" cy="40760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p:cNvSpPr>
            <a:spLocks noGrp="1"/>
          </p:cNvSpPr>
          <p:nvPr>
            <p:ph type="sldNum" sz="quarter" idx="12"/>
          </p:nvPr>
        </p:nvSpPr>
        <p:spPr/>
        <p:txBody>
          <a:bodyPr/>
          <a:lstStyle/>
          <a:p>
            <a:fld id="{12D953B8-FFD6-4E0D-9A34-EA364A67919F}" type="slidenum">
              <a:rPr lang="en-US" smtClean="0"/>
              <a:pPr/>
              <a:t>73</a:t>
            </a:fld>
            <a:endParaRPr lang="en-US" dirty="0"/>
          </a:p>
        </p:txBody>
      </p:sp>
      <p:sp>
        <p:nvSpPr>
          <p:cNvPr id="4" name="Title 3"/>
          <p:cNvSpPr>
            <a:spLocks noGrp="1"/>
          </p:cNvSpPr>
          <p:nvPr>
            <p:ph type="title"/>
          </p:nvPr>
        </p:nvSpPr>
        <p:spPr/>
        <p:txBody>
          <a:bodyPr/>
          <a:lstStyle/>
          <a:p>
            <a:r>
              <a:rPr lang="en-US" dirty="0"/>
              <a:t>Step 1 - ABM Model Hospital Policy</a:t>
            </a:r>
          </a:p>
        </p:txBody>
      </p:sp>
      <p:sp>
        <p:nvSpPr>
          <p:cNvPr id="6" name="Rectangle 5"/>
          <p:cNvSpPr/>
          <p:nvPr/>
        </p:nvSpPr>
        <p:spPr>
          <a:xfrm>
            <a:off x="342899" y="5921537"/>
            <a:ext cx="8556171" cy="646331"/>
          </a:xfrm>
          <a:prstGeom prst="rect">
            <a:avLst/>
          </a:prstGeom>
        </p:spPr>
        <p:txBody>
          <a:bodyPr wrap="square">
            <a:spAutoFit/>
          </a:bodyPr>
          <a:lstStyle/>
          <a:p>
            <a:r>
              <a:rPr lang="en-US" dirty="0">
                <a:hlinkClick r:id="rId3"/>
              </a:rPr>
              <a:t>https://www.bfmed.org/assets/7%20ABM%20Model%20Maternity%20Policy%20Supportive%20of%20Breastfeeding%20English.pdf</a:t>
            </a:r>
            <a:endParaRPr lang="en-US" dirty="0"/>
          </a:p>
        </p:txBody>
      </p:sp>
    </p:spTree>
    <p:extLst>
      <p:ext uri="{BB962C8B-B14F-4D97-AF65-F5344CB8AC3E}">
        <p14:creationId xmlns:p14="http://schemas.microsoft.com/office/powerpoint/2010/main" val="12197016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D953B8-FFD6-4E0D-9A34-EA364A67919F}" type="slidenum">
              <a:rPr lang="en-US" smtClean="0"/>
              <a:pPr/>
              <a:t>74</a:t>
            </a:fld>
            <a:endParaRPr lang="en-US" dirty="0"/>
          </a:p>
        </p:txBody>
      </p:sp>
      <p:sp>
        <p:nvSpPr>
          <p:cNvPr id="4" name="Title 3"/>
          <p:cNvSpPr>
            <a:spLocks noGrp="1"/>
          </p:cNvSpPr>
          <p:nvPr>
            <p:ph type="title"/>
          </p:nvPr>
        </p:nvSpPr>
        <p:spPr/>
        <p:txBody>
          <a:bodyPr/>
          <a:lstStyle/>
          <a:p>
            <a:r>
              <a:rPr lang="en-US" dirty="0"/>
              <a:t>ABM Model Hospital Policy</a:t>
            </a:r>
          </a:p>
        </p:txBody>
      </p:sp>
      <p:sp>
        <p:nvSpPr>
          <p:cNvPr id="2" name="Content Placeholder 1"/>
          <p:cNvSpPr>
            <a:spLocks noGrp="1"/>
          </p:cNvSpPr>
          <p:nvPr>
            <p:ph idx="1"/>
          </p:nvPr>
        </p:nvSpPr>
        <p:spPr/>
        <p:txBody>
          <a:bodyPr/>
          <a:lstStyle/>
          <a:p>
            <a:r>
              <a:rPr lang="en-US" dirty="0"/>
              <a:t>Current – released in November 2018</a:t>
            </a:r>
          </a:p>
          <a:p>
            <a:endParaRPr lang="en-US" dirty="0"/>
          </a:p>
          <a:p>
            <a:r>
              <a:rPr lang="en-US" dirty="0"/>
              <a:t>Evidence based – 194 References</a:t>
            </a:r>
          </a:p>
          <a:p>
            <a:endParaRPr lang="en-US" dirty="0"/>
          </a:p>
          <a:p>
            <a:r>
              <a:rPr lang="en-US" dirty="0"/>
              <a:t>Comprehensive – addresses all Ten Steps</a:t>
            </a:r>
          </a:p>
          <a:p>
            <a:endParaRPr lang="en-US" dirty="0"/>
          </a:p>
          <a:p>
            <a:r>
              <a:rPr lang="en-US" dirty="0"/>
              <a:t>Offers guidance on safe implementation of practice</a:t>
            </a:r>
          </a:p>
          <a:p>
            <a:endParaRPr lang="en-US" dirty="0"/>
          </a:p>
          <a:p>
            <a:endParaRPr lang="en-US" dirty="0"/>
          </a:p>
          <a:p>
            <a:endParaRPr lang="en-US" dirty="0"/>
          </a:p>
        </p:txBody>
      </p:sp>
    </p:spTree>
    <p:extLst>
      <p:ext uri="{BB962C8B-B14F-4D97-AF65-F5344CB8AC3E}">
        <p14:creationId xmlns:p14="http://schemas.microsoft.com/office/powerpoint/2010/main" val="15436675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879813" y="1899924"/>
            <a:ext cx="3384373" cy="43513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p:cNvSpPr>
            <a:spLocks noGrp="1"/>
          </p:cNvSpPr>
          <p:nvPr>
            <p:ph type="sldNum" sz="quarter" idx="12"/>
          </p:nvPr>
        </p:nvSpPr>
        <p:spPr/>
        <p:txBody>
          <a:bodyPr/>
          <a:lstStyle/>
          <a:p>
            <a:fld id="{12D953B8-FFD6-4E0D-9A34-EA364A67919F}" type="slidenum">
              <a:rPr lang="en-US" smtClean="0"/>
              <a:pPr/>
              <a:t>75</a:t>
            </a:fld>
            <a:endParaRPr lang="en-US" dirty="0"/>
          </a:p>
        </p:txBody>
      </p:sp>
      <p:sp>
        <p:nvSpPr>
          <p:cNvPr id="4" name="Title 3"/>
          <p:cNvSpPr>
            <a:spLocks noGrp="1"/>
          </p:cNvSpPr>
          <p:nvPr>
            <p:ph type="title"/>
          </p:nvPr>
        </p:nvSpPr>
        <p:spPr/>
        <p:txBody>
          <a:bodyPr/>
          <a:lstStyle/>
          <a:p>
            <a:r>
              <a:rPr lang="en-US" dirty="0"/>
              <a:t>Steps 4 &amp; 7 </a:t>
            </a:r>
          </a:p>
        </p:txBody>
      </p:sp>
      <p:sp>
        <p:nvSpPr>
          <p:cNvPr id="6" name="Rectangle 5"/>
          <p:cNvSpPr/>
          <p:nvPr/>
        </p:nvSpPr>
        <p:spPr>
          <a:xfrm>
            <a:off x="0" y="6278757"/>
            <a:ext cx="9144000" cy="646331"/>
          </a:xfrm>
          <a:prstGeom prst="rect">
            <a:avLst/>
          </a:prstGeom>
        </p:spPr>
        <p:txBody>
          <a:bodyPr wrap="square">
            <a:spAutoFit/>
          </a:bodyPr>
          <a:lstStyle/>
          <a:p>
            <a:r>
              <a:rPr lang="en-US" dirty="0">
                <a:latin typeface="Times New Roman" panose="02020603050405020304" pitchFamily="18" charset="0"/>
              </a:rPr>
              <a:t>Lori Feldman-Winter, Jay P. Goldsmith, </a:t>
            </a:r>
            <a:r>
              <a:rPr lang="en-US" b="1" dirty="0">
                <a:latin typeface="Times New Roman" panose="02020603050405020304" pitchFamily="18" charset="0"/>
              </a:rPr>
              <a:t>Safe Sleep and Skin-to-Skin Care in the Neonatal Period for Healthy Term, </a:t>
            </a:r>
            <a:r>
              <a:rPr lang="en-US" i="1" dirty="0">
                <a:latin typeface="Times New Roman" panose="02020603050405020304" pitchFamily="18" charset="0"/>
              </a:rPr>
              <a:t>Pediatrics </a:t>
            </a:r>
            <a:r>
              <a:rPr lang="en-US" dirty="0">
                <a:latin typeface="Times New Roman" panose="02020603050405020304" pitchFamily="18" charset="0"/>
              </a:rPr>
              <a:t>2016;138;, originally published online August 22, 2016;</a:t>
            </a:r>
          </a:p>
        </p:txBody>
      </p:sp>
    </p:spTree>
    <p:extLst>
      <p:ext uri="{BB962C8B-B14F-4D97-AF65-F5344CB8AC3E}">
        <p14:creationId xmlns:p14="http://schemas.microsoft.com/office/powerpoint/2010/main" val="16566952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FAB655-C193-4F86-89A3-50EFC3935423}"/>
              </a:ext>
            </a:extLst>
          </p:cNvPr>
          <p:cNvSpPr>
            <a:spLocks noGrp="1"/>
          </p:cNvSpPr>
          <p:nvPr>
            <p:ph idx="1"/>
          </p:nvPr>
        </p:nvSpPr>
        <p:spPr/>
        <p:txBody>
          <a:bodyPr/>
          <a:lstStyle/>
          <a:p>
            <a:r>
              <a:rPr lang="en-US" dirty="0"/>
              <a:t>Still to be decided</a:t>
            </a:r>
          </a:p>
          <a:p>
            <a:r>
              <a:rPr lang="en-US" dirty="0"/>
              <a:t>Will be announced via Constant Contact</a:t>
            </a:r>
          </a:p>
          <a:p>
            <a:r>
              <a:rPr lang="en-US" dirty="0"/>
              <a:t>Notices will be placed on the portal</a:t>
            </a:r>
          </a:p>
          <a:p>
            <a:endParaRPr lang="en-US" dirty="0"/>
          </a:p>
          <a:p>
            <a:endParaRPr lang="en-US" dirty="0"/>
          </a:p>
        </p:txBody>
      </p:sp>
      <p:sp>
        <p:nvSpPr>
          <p:cNvPr id="3" name="Slide Number Placeholder 2">
            <a:extLst>
              <a:ext uri="{FF2B5EF4-FFF2-40B4-BE49-F238E27FC236}">
                <a16:creationId xmlns:a16="http://schemas.microsoft.com/office/drawing/2014/main" id="{682874FE-DC19-40BD-8DE9-DED57A98950B}"/>
              </a:ext>
            </a:extLst>
          </p:cNvPr>
          <p:cNvSpPr>
            <a:spLocks noGrp="1"/>
          </p:cNvSpPr>
          <p:nvPr>
            <p:ph type="sldNum" sz="quarter" idx="12"/>
          </p:nvPr>
        </p:nvSpPr>
        <p:spPr/>
        <p:txBody>
          <a:bodyPr/>
          <a:lstStyle/>
          <a:p>
            <a:fld id="{12D953B8-FFD6-4E0D-9A34-EA364A67919F}" type="slidenum">
              <a:rPr lang="en-US" smtClean="0"/>
              <a:pPr/>
              <a:t>76</a:t>
            </a:fld>
            <a:endParaRPr lang="en-US" dirty="0"/>
          </a:p>
        </p:txBody>
      </p:sp>
      <p:sp>
        <p:nvSpPr>
          <p:cNvPr id="4" name="Title 3">
            <a:extLst>
              <a:ext uri="{FF2B5EF4-FFF2-40B4-BE49-F238E27FC236}">
                <a16:creationId xmlns:a16="http://schemas.microsoft.com/office/drawing/2014/main" id="{9495D8C8-95F0-4705-9348-F8FBBBA9059C}"/>
              </a:ext>
            </a:extLst>
          </p:cNvPr>
          <p:cNvSpPr>
            <a:spLocks noGrp="1"/>
          </p:cNvSpPr>
          <p:nvPr>
            <p:ph type="title"/>
          </p:nvPr>
        </p:nvSpPr>
        <p:spPr/>
        <p:txBody>
          <a:bodyPr/>
          <a:lstStyle/>
          <a:p>
            <a:r>
              <a:rPr lang="en-US" dirty="0"/>
              <a:t>Roll-out date for 2023 GEC</a:t>
            </a:r>
          </a:p>
        </p:txBody>
      </p:sp>
    </p:spTree>
    <p:extLst>
      <p:ext uri="{BB962C8B-B14F-4D97-AF65-F5344CB8AC3E}">
        <p14:creationId xmlns:p14="http://schemas.microsoft.com/office/powerpoint/2010/main" val="30046954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million thanks…from the more than a million mothers and babies whose care you helped improve</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28381" y="2538056"/>
            <a:ext cx="3887239" cy="2640330"/>
          </a:xfrm>
        </p:spPr>
      </p:pic>
    </p:spTree>
    <p:extLst>
      <p:ext uri="{BB962C8B-B14F-4D97-AF65-F5344CB8AC3E}">
        <p14:creationId xmlns:p14="http://schemas.microsoft.com/office/powerpoint/2010/main" val="3625174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2018 BFHI Implementation Guidance</a:t>
            </a:r>
          </a:p>
        </p:txBody>
      </p:sp>
      <p:pic>
        <p:nvPicPr>
          <p:cNvPr id="4" name="Picture 3"/>
          <p:cNvPicPr>
            <a:picLocks noChangeAspect="1"/>
          </p:cNvPicPr>
          <p:nvPr/>
        </p:nvPicPr>
        <p:blipFill>
          <a:blip r:embed="rId2"/>
          <a:stretch>
            <a:fillRect/>
          </a:stretch>
        </p:blipFill>
        <p:spPr>
          <a:xfrm>
            <a:off x="3217334" y="2098785"/>
            <a:ext cx="3194654" cy="45183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51137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GOAL of Updated BFHI Implementation Guidance</a:t>
            </a:r>
            <a:endParaRPr lang="en-US" dirty="0"/>
          </a:p>
        </p:txBody>
      </p:sp>
      <p:sp>
        <p:nvSpPr>
          <p:cNvPr id="3" name="Content Placeholder 2"/>
          <p:cNvSpPr>
            <a:spLocks noGrp="1"/>
          </p:cNvSpPr>
          <p:nvPr>
            <p:ph idx="1"/>
          </p:nvPr>
        </p:nvSpPr>
        <p:spPr/>
        <p:txBody>
          <a:bodyPr>
            <a:normAutofit lnSpcReduction="10000"/>
          </a:bodyPr>
          <a:lstStyle/>
          <a:p>
            <a:pPr marL="342900" indent="-342900"/>
            <a:r>
              <a:rPr lang="en-US" dirty="0"/>
              <a:t>Reinvigorate the BFHI</a:t>
            </a:r>
          </a:p>
          <a:p>
            <a:pPr marL="342900" indent="-342900"/>
            <a:endParaRPr lang="en-US" dirty="0"/>
          </a:p>
          <a:p>
            <a:pPr marL="342900" indent="-342900"/>
            <a:r>
              <a:rPr lang="en-US" dirty="0"/>
              <a:t>Encourage wider spread adoption of practices to support breastfeeding</a:t>
            </a:r>
          </a:p>
          <a:p>
            <a:pPr marL="342900" indent="-342900"/>
            <a:endParaRPr lang="en-US" dirty="0"/>
          </a:p>
          <a:p>
            <a:pPr marL="342900" indent="-342900"/>
            <a:r>
              <a:rPr lang="en-US" dirty="0"/>
              <a:t>Set attainable goals for countries who have very low adoption of the practices</a:t>
            </a:r>
          </a:p>
          <a:p>
            <a:pPr marL="342900" indent="-342900"/>
            <a:endParaRPr lang="en-US" dirty="0"/>
          </a:p>
          <a:p>
            <a:pPr marL="342900" indent="-342900"/>
            <a:r>
              <a:rPr lang="en-GB" dirty="0"/>
              <a:t>Calls for a scaling up of the BFHI to 100% coverage</a:t>
            </a:r>
            <a:endParaRPr lang="en-US" dirty="0"/>
          </a:p>
          <a:p>
            <a:pPr marL="0" indent="0">
              <a:buNone/>
            </a:pPr>
            <a:endParaRPr lang="en-US" dirty="0"/>
          </a:p>
        </p:txBody>
      </p:sp>
    </p:spTree>
    <p:extLst>
      <p:ext uri="{BB962C8B-B14F-4D97-AF65-F5344CB8AC3E}">
        <p14:creationId xmlns:p14="http://schemas.microsoft.com/office/powerpoint/2010/main" val="1292911061"/>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59178A"/>
      </a:accent1>
      <a:accent2>
        <a:srgbClr val="00B050"/>
      </a:accent2>
      <a:accent3>
        <a:srgbClr val="FFC000"/>
      </a:accent3>
      <a:accent4>
        <a:srgbClr val="002060"/>
      </a:accent4>
      <a:accent5>
        <a:srgbClr val="59178A"/>
      </a:accent5>
      <a:accent6>
        <a:srgbClr val="00ADB5"/>
      </a:accent6>
      <a:hlink>
        <a:srgbClr val="0563C1"/>
      </a:hlink>
      <a:folHlink>
        <a:srgbClr val="59178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FUSA Powerpoint Template" id="{DAC736CF-1A7F-44B5-9B19-04E5C6AE899A}" vid="{0CD7CB61-BD1D-4755-837A-6B70821EE2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BFUSA Powerpoint Template FINAL</Template>
  <TotalTime>3090</TotalTime>
  <Words>3665</Words>
  <Application>Microsoft Office PowerPoint</Application>
  <PresentationFormat>On-screen Show (4:3)</PresentationFormat>
  <Paragraphs>505</Paragraphs>
  <Slides>77</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77</vt:i4>
      </vt:variant>
    </vt:vector>
  </HeadingPairs>
  <TitlesOfParts>
    <vt:vector size="83" baseType="lpstr">
      <vt:lpstr>Arial</vt:lpstr>
      <vt:lpstr>Avenir Next Medium</vt:lpstr>
      <vt:lpstr>Calibri</vt:lpstr>
      <vt:lpstr>Calibri Light</vt:lpstr>
      <vt:lpstr>Times New Roman</vt:lpstr>
      <vt:lpstr>Office Theme</vt:lpstr>
      <vt:lpstr>The Next Generation of Baby-Friendly</vt:lpstr>
      <vt:lpstr>Speaker Disclosures</vt:lpstr>
      <vt:lpstr>Objectives</vt:lpstr>
      <vt:lpstr>US Data</vt:lpstr>
      <vt:lpstr>California Data</vt:lpstr>
      <vt:lpstr>PowerPoint Presentation</vt:lpstr>
      <vt:lpstr>New BFHI Implementation Guidance</vt:lpstr>
      <vt:lpstr>2018 BFHI Implementation Guidance</vt:lpstr>
      <vt:lpstr>GOAL of Updated BFHI Implementation Guidance</vt:lpstr>
      <vt:lpstr>Protecting, Promoting and Supporting Breastfeeding in Facilities Providing Maternity and Newborn Services -  The Difference between the Guideline and Implementation Guidance</vt:lpstr>
      <vt:lpstr>Overview of WHO Guidance</vt:lpstr>
      <vt:lpstr>2017 Guideline</vt:lpstr>
      <vt:lpstr>WHO Guideline</vt:lpstr>
      <vt:lpstr>2018 BFHI Implementation Guidance</vt:lpstr>
      <vt:lpstr>2018 BFHI Implementation Guidance</vt:lpstr>
      <vt:lpstr>What is the process for updating the Guidelines and Evaluation Criteria for the US?</vt:lpstr>
      <vt:lpstr>US Process for Updating Guidelines</vt:lpstr>
      <vt:lpstr>US Process for Updating Guidelines</vt:lpstr>
      <vt:lpstr>US Process for Updating Guidelines</vt:lpstr>
      <vt:lpstr>Working Cover</vt:lpstr>
      <vt:lpstr>Key Content and Format</vt:lpstr>
      <vt:lpstr>Key Content and Format</vt:lpstr>
      <vt:lpstr>Key Content and Format</vt:lpstr>
      <vt:lpstr>Key Content and Format</vt:lpstr>
      <vt:lpstr>Key Content and Format</vt:lpstr>
      <vt:lpstr>Key Challenge  </vt:lpstr>
      <vt:lpstr>Resolution</vt:lpstr>
      <vt:lpstr>Summary of changes in Interim GEC – Continue to use the Original Ten Steps</vt:lpstr>
      <vt:lpstr>Step 2 – Staff Training</vt:lpstr>
      <vt:lpstr>Rationale</vt:lpstr>
      <vt:lpstr>Step 3 – Prenatal Education</vt:lpstr>
      <vt:lpstr>Step 3 – Prenatal Education</vt:lpstr>
      <vt:lpstr>Rationale</vt:lpstr>
      <vt:lpstr>Step 5 – Help with infant feeding</vt:lpstr>
      <vt:lpstr>Appendix D – Safe Formula Prep</vt:lpstr>
      <vt:lpstr>Appendix D – Safe Formula Prep</vt:lpstr>
      <vt:lpstr>Appendix D – Safe Formula Prep</vt:lpstr>
      <vt:lpstr>Step 5 – Help with infant feeding</vt:lpstr>
      <vt:lpstr>Rationale </vt:lpstr>
      <vt:lpstr>Step 7 – Rooming In </vt:lpstr>
      <vt:lpstr>Step 7 – Rooming In</vt:lpstr>
      <vt:lpstr>Step 7 – Rooming In</vt:lpstr>
      <vt:lpstr>Rationale</vt:lpstr>
      <vt:lpstr>Step 7 – Rooming In</vt:lpstr>
      <vt:lpstr>Step 7 – Rooming In</vt:lpstr>
      <vt:lpstr>Step 7 – Rooming In</vt:lpstr>
      <vt:lpstr>Rationale</vt:lpstr>
      <vt:lpstr>Step 9 – Bottles, nipples &amp; pacifiers</vt:lpstr>
      <vt:lpstr>Step 9 – Bottles, nipples &amp; pacifiers</vt:lpstr>
      <vt:lpstr>Step 9 – Bottles, nipples &amp; pacifiers</vt:lpstr>
      <vt:lpstr>Step 9 – Bottles, nipples &amp; pacifiers</vt:lpstr>
      <vt:lpstr>Step 9 – Bottles, nipples &amp; pacifiers</vt:lpstr>
      <vt:lpstr>Step 9 – Bottles, nipples &amp; pacifiers</vt:lpstr>
      <vt:lpstr>Step 9 – Bottles, nipples &amp; pacifiers</vt:lpstr>
      <vt:lpstr>Step 9 – Bottles, nipples &amp; pacifiers</vt:lpstr>
      <vt:lpstr>Step 9 – Bottles, nipples &amp; pacifiers</vt:lpstr>
      <vt:lpstr>Step 9 – Bottles, nipples &amp; pacifiers</vt:lpstr>
      <vt:lpstr>Step 9 – Bottles, nipples &amp; pacifiers</vt:lpstr>
      <vt:lpstr>Step 9 – Bottles, nipples &amp; pacifiers</vt:lpstr>
      <vt:lpstr>Step 9 – Bottles, nipples &amp; pacifiers</vt:lpstr>
      <vt:lpstr>Step 9 – Bottles, nipples &amp; pacifiers</vt:lpstr>
      <vt:lpstr>Step 9 – Bottles, nipples &amp; pacifiers</vt:lpstr>
      <vt:lpstr>International Code</vt:lpstr>
      <vt:lpstr>International Code</vt:lpstr>
      <vt:lpstr>What is next?</vt:lpstr>
      <vt:lpstr>Finalize 2023 GEC</vt:lpstr>
      <vt:lpstr>Adopt the Revised 10 Steps</vt:lpstr>
      <vt:lpstr>The Ten Steps to Successful Breastfeeding </vt:lpstr>
      <vt:lpstr>The Ten Steps to Successful Breastfeeding</vt:lpstr>
      <vt:lpstr>The Ten Steps to Successful Breastfeeding</vt:lpstr>
      <vt:lpstr>The Ten Steps to Successful Breastfeeding</vt:lpstr>
      <vt:lpstr>Helpful Resources</vt:lpstr>
      <vt:lpstr>Step 1 - ABM Model Hospital Policy</vt:lpstr>
      <vt:lpstr>ABM Model Hospital Policy</vt:lpstr>
      <vt:lpstr>Steps 4 &amp; 7 </vt:lpstr>
      <vt:lpstr>Roll-out date for 2023 GEC</vt:lpstr>
      <vt:lpstr>A million thanks…from the more than a million mothers and babies whose care you helped improve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Trish Macenroe</dc:creator>
  <cp:lastModifiedBy>Trish MacEnroe</cp:lastModifiedBy>
  <cp:revision>208</cp:revision>
  <cp:lastPrinted>2019-11-12T15:52:15Z</cp:lastPrinted>
  <dcterms:created xsi:type="dcterms:W3CDTF">2018-11-09T13:25:40Z</dcterms:created>
  <dcterms:modified xsi:type="dcterms:W3CDTF">2020-02-10T14:48:12Z</dcterms:modified>
</cp:coreProperties>
</file>