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39"/>
  </p:notesMasterIdLst>
  <p:sldIdLst>
    <p:sldId id="256" r:id="rId3"/>
    <p:sldId id="258" r:id="rId4"/>
    <p:sldId id="257" r:id="rId5"/>
    <p:sldId id="267" r:id="rId6"/>
    <p:sldId id="264" r:id="rId7"/>
    <p:sldId id="277" r:id="rId8"/>
    <p:sldId id="278" r:id="rId9"/>
    <p:sldId id="282" r:id="rId10"/>
    <p:sldId id="280" r:id="rId11"/>
    <p:sldId id="283" r:id="rId12"/>
    <p:sldId id="281" r:id="rId13"/>
    <p:sldId id="284" r:id="rId14"/>
    <p:sldId id="285" r:id="rId15"/>
    <p:sldId id="286" r:id="rId16"/>
    <p:sldId id="276" r:id="rId17"/>
    <p:sldId id="293" r:id="rId18"/>
    <p:sldId id="266" r:id="rId19"/>
    <p:sldId id="261" r:id="rId20"/>
    <p:sldId id="259" r:id="rId21"/>
    <p:sldId id="262" r:id="rId22"/>
    <p:sldId id="263" r:id="rId23"/>
    <p:sldId id="269" r:id="rId24"/>
    <p:sldId id="270" r:id="rId25"/>
    <p:sldId id="271" r:id="rId26"/>
    <p:sldId id="268" r:id="rId27"/>
    <p:sldId id="272" r:id="rId28"/>
    <p:sldId id="275" r:id="rId29"/>
    <p:sldId id="274" r:id="rId30"/>
    <p:sldId id="273" r:id="rId31"/>
    <p:sldId id="287" r:id="rId32"/>
    <p:sldId id="288" r:id="rId33"/>
    <p:sldId id="289" r:id="rId34"/>
    <p:sldId id="291" r:id="rId35"/>
    <p:sldId id="292" r:id="rId36"/>
    <p:sldId id="294"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23" d="100"/>
          <a:sy n="123" d="100"/>
        </p:scale>
        <p:origin x="114" y="29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alkerLab%20HD:Users:ameaew:Desktop:Th1-Th2%20Foster%20PPD%20Fxn%20Working:Th1-Th2%20Immunization%20vs%20Foster%20Data%2006202016-06212016-0721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3554566124916801E-2"/>
          <c:y val="9.0740740740740705E-2"/>
          <c:w val="0.90044729088529696"/>
          <c:h val="0.85600320793234197"/>
        </c:manualLayout>
      </c:layout>
      <c:barChart>
        <c:barDir val="col"/>
        <c:grouping val="clustered"/>
        <c:varyColors val="0"/>
        <c:ser>
          <c:idx val="0"/>
          <c:order val="0"/>
          <c:spPr>
            <a:solidFill>
              <a:schemeClr val="tx1"/>
            </a:solidFill>
            <a:ln w="25400">
              <a:solidFill>
                <a:schemeClr val="tx1"/>
              </a:solidFill>
            </a:ln>
            <a:effectLst/>
          </c:spPr>
          <c:invertIfNegative val="0"/>
          <c:errBars>
            <c:errBarType val="plus"/>
            <c:errValType val="cust"/>
            <c:noEndCap val="0"/>
            <c:plus>
              <c:numRef>
                <c:f>BALBcJ!$J$36:$M$36</c:f>
                <c:numCache>
                  <c:formatCode>General</c:formatCode>
                  <c:ptCount val="4"/>
                  <c:pt idx="0">
                    <c:v>1.1900000000000001E-2</c:v>
                  </c:pt>
                  <c:pt idx="1">
                    <c:v>0.10979999999999999</c:v>
                  </c:pt>
                  <c:pt idx="2">
                    <c:v>0.38750000000000001</c:v>
                  </c:pt>
                  <c:pt idx="3">
                    <c:v>2.1999999999999999E-2</c:v>
                  </c:pt>
                </c:numCache>
              </c:numRef>
            </c:plus>
            <c:minus>
              <c:numLit>
                <c:formatCode>General</c:formatCode>
                <c:ptCount val="1"/>
                <c:pt idx="0">
                  <c:v>1</c:v>
                </c:pt>
              </c:numLit>
            </c:minus>
            <c:spPr>
              <a:ln w="38100">
                <a:solidFill>
                  <a:schemeClr val="tx1"/>
                </a:solidFill>
              </a:ln>
            </c:spPr>
          </c:errBars>
          <c:cat>
            <c:multiLvlStrRef>
              <c:f>BALBcJ!$J$33:$M$34</c:f>
            </c:multiLvlStrRef>
          </c:cat>
          <c:val>
            <c:numRef>
              <c:f>BALBcJ!$J$35:$M$35</c:f>
              <c:numCache>
                <c:formatCode>General</c:formatCode>
                <c:ptCount val="4"/>
                <c:pt idx="0">
                  <c:v>3.0999999999999999E-3</c:v>
                </c:pt>
                <c:pt idx="1">
                  <c:v>0.10639999999999999</c:v>
                </c:pt>
                <c:pt idx="2">
                  <c:v>0.52659999999999996</c:v>
                </c:pt>
                <c:pt idx="3">
                  <c:v>0.06</c:v>
                </c:pt>
              </c:numCache>
            </c:numRef>
          </c:val>
          <c:extLst>
            <c:ext xmlns:c16="http://schemas.microsoft.com/office/drawing/2014/chart" uri="{C3380CC4-5D6E-409C-BE32-E72D297353CC}">
              <c16:uniqueId val="{00000000-91B2-4336-A839-07CCDC65E578}"/>
            </c:ext>
          </c:extLst>
        </c:ser>
        <c:dLbls>
          <c:showLegendKey val="0"/>
          <c:showVal val="0"/>
          <c:showCatName val="0"/>
          <c:showSerName val="0"/>
          <c:showPercent val="0"/>
          <c:showBubbleSize val="0"/>
        </c:dLbls>
        <c:gapWidth val="150"/>
        <c:axId val="119693696"/>
        <c:axId val="119695232"/>
      </c:barChart>
      <c:catAx>
        <c:axId val="119693696"/>
        <c:scaling>
          <c:orientation val="minMax"/>
        </c:scaling>
        <c:delete val="0"/>
        <c:axPos val="b"/>
        <c:majorTickMark val="out"/>
        <c:minorTickMark val="none"/>
        <c:tickLblPos val="nextTo"/>
        <c:spPr>
          <a:ln w="38100">
            <a:solidFill>
              <a:schemeClr val="tx1"/>
            </a:solidFill>
          </a:ln>
        </c:spPr>
        <c:txPr>
          <a:bodyPr/>
          <a:lstStyle/>
          <a:p>
            <a:pPr>
              <a:defRPr sz="1600" b="1" i="0">
                <a:latin typeface="Times New Roman"/>
              </a:defRPr>
            </a:pPr>
            <a:endParaRPr lang="en-US"/>
          </a:p>
        </c:txPr>
        <c:crossAx val="119695232"/>
        <c:crosses val="autoZero"/>
        <c:auto val="1"/>
        <c:lblAlgn val="ctr"/>
        <c:lblOffset val="100"/>
        <c:noMultiLvlLbl val="0"/>
      </c:catAx>
      <c:valAx>
        <c:axId val="119695232"/>
        <c:scaling>
          <c:orientation val="minMax"/>
        </c:scaling>
        <c:delete val="0"/>
        <c:axPos val="l"/>
        <c:majorGridlines>
          <c:spPr>
            <a:ln>
              <a:noFill/>
            </a:ln>
          </c:spPr>
        </c:majorGridlines>
        <c:numFmt formatCode="#,##0.0" sourceLinked="0"/>
        <c:majorTickMark val="out"/>
        <c:minorTickMark val="none"/>
        <c:tickLblPos val="nextTo"/>
        <c:spPr>
          <a:ln w="38100">
            <a:solidFill>
              <a:schemeClr val="tx1"/>
            </a:solidFill>
          </a:ln>
        </c:spPr>
        <c:txPr>
          <a:bodyPr/>
          <a:lstStyle/>
          <a:p>
            <a:pPr>
              <a:defRPr sz="1600" b="1" i="0" baseline="0">
                <a:latin typeface="Times New Roman"/>
              </a:defRPr>
            </a:pPr>
            <a:endParaRPr lang="en-US"/>
          </a:p>
        </c:txPr>
        <c:crossAx val="119693696"/>
        <c:crosses val="autoZero"/>
        <c:crossBetween val="between"/>
        <c:majorUnit val="0.2"/>
      </c:valAx>
    </c:plotArea>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9BF58-BD33-4FDF-96E0-1F07DEC9A35D}" type="doc">
      <dgm:prSet loTypeId="urn:microsoft.com/office/officeart/2016/7/layout/HorizontalActionList" loCatId="List" qsTypeId="urn:microsoft.com/office/officeart/2005/8/quickstyle/simple1" qsCatId="simple" csTypeId="urn:microsoft.com/office/officeart/2005/8/colors/ColorSchemeForSuggestions" csCatId="other"/>
      <dgm:spPr/>
      <dgm:t>
        <a:bodyPr/>
        <a:lstStyle/>
        <a:p>
          <a:endParaRPr lang="en-US"/>
        </a:p>
      </dgm:t>
    </dgm:pt>
    <dgm:pt modelId="{8E363D73-BDE6-41F8-82BE-70E45F573D32}">
      <dgm:prSet/>
      <dgm:spPr/>
      <dgm:t>
        <a:bodyPr/>
        <a:lstStyle/>
        <a:p>
          <a:r>
            <a:rPr lang="en-US"/>
            <a:t>Review</a:t>
          </a:r>
        </a:p>
      </dgm:t>
    </dgm:pt>
    <dgm:pt modelId="{18100335-7D15-4705-B350-1C3E775D7B35}" type="parTrans" cxnId="{19A1711B-686F-493D-BE2C-A85A5E18AB15}">
      <dgm:prSet/>
      <dgm:spPr/>
      <dgm:t>
        <a:bodyPr/>
        <a:lstStyle/>
        <a:p>
          <a:endParaRPr lang="en-US"/>
        </a:p>
      </dgm:t>
    </dgm:pt>
    <dgm:pt modelId="{E418127B-C822-4905-B17D-86CA9EF86FE9}" type="sibTrans" cxnId="{19A1711B-686F-493D-BE2C-A85A5E18AB15}">
      <dgm:prSet/>
      <dgm:spPr/>
      <dgm:t>
        <a:bodyPr/>
        <a:lstStyle/>
        <a:p>
          <a:endParaRPr lang="en-US"/>
        </a:p>
      </dgm:t>
    </dgm:pt>
    <dgm:pt modelId="{C8B2F422-2F6E-4D31-B581-E229056A9AF7}">
      <dgm:prSet/>
      <dgm:spPr/>
      <dgm:t>
        <a:bodyPr/>
        <a:lstStyle/>
        <a:p>
          <a:r>
            <a:rPr lang="en-US"/>
            <a:t>Review basics of cell-mediated immunity</a:t>
          </a:r>
        </a:p>
      </dgm:t>
    </dgm:pt>
    <dgm:pt modelId="{51B66157-FAC5-447C-A99B-E9643244DD5C}" type="parTrans" cxnId="{A57F07CA-28AC-4827-8AF7-AB0D14C89AFA}">
      <dgm:prSet/>
      <dgm:spPr/>
      <dgm:t>
        <a:bodyPr/>
        <a:lstStyle/>
        <a:p>
          <a:endParaRPr lang="en-US"/>
        </a:p>
      </dgm:t>
    </dgm:pt>
    <dgm:pt modelId="{02CDDA25-D2B9-4C23-AAF2-3D313295E558}" type="sibTrans" cxnId="{A57F07CA-28AC-4827-8AF7-AB0D14C89AFA}">
      <dgm:prSet/>
      <dgm:spPr/>
      <dgm:t>
        <a:bodyPr/>
        <a:lstStyle/>
        <a:p>
          <a:endParaRPr lang="en-US"/>
        </a:p>
      </dgm:t>
    </dgm:pt>
    <dgm:pt modelId="{5C7E2293-59EF-40AA-90F4-00666A2E6FA4}">
      <dgm:prSet/>
      <dgm:spPr/>
      <dgm:t>
        <a:bodyPr/>
        <a:lstStyle/>
        <a:p>
          <a:r>
            <a:rPr lang="en-US"/>
            <a:t>Learn about</a:t>
          </a:r>
        </a:p>
      </dgm:t>
    </dgm:pt>
    <dgm:pt modelId="{3221D735-F7B8-43E4-85FD-48252187276A}" type="parTrans" cxnId="{BB6B0096-65B9-4213-A0FA-E441C96A8291}">
      <dgm:prSet/>
      <dgm:spPr/>
      <dgm:t>
        <a:bodyPr/>
        <a:lstStyle/>
        <a:p>
          <a:endParaRPr lang="en-US"/>
        </a:p>
      </dgm:t>
    </dgm:pt>
    <dgm:pt modelId="{C5DABA39-E15A-421C-8A50-869EAAC5C8DD}" type="sibTrans" cxnId="{BB6B0096-65B9-4213-A0FA-E441C96A8291}">
      <dgm:prSet/>
      <dgm:spPr/>
      <dgm:t>
        <a:bodyPr/>
        <a:lstStyle/>
        <a:p>
          <a:endParaRPr lang="en-US"/>
        </a:p>
      </dgm:t>
    </dgm:pt>
    <dgm:pt modelId="{9AB59FCA-820F-4093-AE7A-F1688AB61B9E}">
      <dgm:prSet/>
      <dgm:spPr/>
      <dgm:t>
        <a:bodyPr/>
        <a:lstStyle/>
        <a:p>
          <a:r>
            <a:rPr lang="en-US"/>
            <a:t>Learn about the transfer of immune cells via breastfeeding and their lifelong effect on offspring cell-mediated immunity</a:t>
          </a:r>
        </a:p>
      </dgm:t>
    </dgm:pt>
    <dgm:pt modelId="{6C9F0096-6BD5-420E-942C-8872104EAE19}" type="parTrans" cxnId="{F4683048-9BC7-4F5D-BF41-7F9760E1982A}">
      <dgm:prSet/>
      <dgm:spPr/>
      <dgm:t>
        <a:bodyPr/>
        <a:lstStyle/>
        <a:p>
          <a:endParaRPr lang="en-US"/>
        </a:p>
      </dgm:t>
    </dgm:pt>
    <dgm:pt modelId="{E221B1FD-6BEC-43C1-9485-2B1F64E11637}" type="sibTrans" cxnId="{F4683048-9BC7-4F5D-BF41-7F9760E1982A}">
      <dgm:prSet/>
      <dgm:spPr/>
      <dgm:t>
        <a:bodyPr/>
        <a:lstStyle/>
        <a:p>
          <a:endParaRPr lang="en-US"/>
        </a:p>
      </dgm:t>
    </dgm:pt>
    <dgm:pt modelId="{4E2F206E-6057-43D7-AC39-95370F7E1828}">
      <dgm:prSet/>
      <dgm:spPr/>
      <dgm:t>
        <a:bodyPr/>
        <a:lstStyle/>
        <a:p>
          <a:r>
            <a:rPr lang="en-US"/>
            <a:t>Discuss</a:t>
          </a:r>
        </a:p>
      </dgm:t>
    </dgm:pt>
    <dgm:pt modelId="{6C8AD068-F5B0-4D32-B303-23E72775AE82}" type="parTrans" cxnId="{FBF574A4-69BB-4C88-A737-F40C9F3589C6}">
      <dgm:prSet/>
      <dgm:spPr/>
      <dgm:t>
        <a:bodyPr/>
        <a:lstStyle/>
        <a:p>
          <a:endParaRPr lang="en-US"/>
        </a:p>
      </dgm:t>
    </dgm:pt>
    <dgm:pt modelId="{E6D1B0E8-5EF6-43AF-95FF-B60A8B6497C5}" type="sibTrans" cxnId="{FBF574A4-69BB-4C88-A737-F40C9F3589C6}">
      <dgm:prSet/>
      <dgm:spPr/>
      <dgm:t>
        <a:bodyPr/>
        <a:lstStyle/>
        <a:p>
          <a:endParaRPr lang="en-US"/>
        </a:p>
      </dgm:t>
    </dgm:pt>
    <dgm:pt modelId="{F49DBE9B-44DB-42C5-BC6A-643B9521A328}">
      <dgm:prSet/>
      <dgm:spPr/>
      <dgm:t>
        <a:bodyPr/>
        <a:lstStyle/>
        <a:p>
          <a:r>
            <a:rPr lang="en-US"/>
            <a:t>Discuss how to apply this new knowledge to real world improvement of immunity</a:t>
          </a:r>
          <a:br>
            <a:rPr lang="en-US"/>
          </a:br>
          <a:endParaRPr lang="en-US"/>
        </a:p>
      </dgm:t>
    </dgm:pt>
    <dgm:pt modelId="{559CF9F5-7986-4078-B864-4EC5752ADDD1}" type="parTrans" cxnId="{EB5C3E3C-D6CF-4CBE-A235-53E968DFF218}">
      <dgm:prSet/>
      <dgm:spPr/>
      <dgm:t>
        <a:bodyPr/>
        <a:lstStyle/>
        <a:p>
          <a:endParaRPr lang="en-US"/>
        </a:p>
      </dgm:t>
    </dgm:pt>
    <dgm:pt modelId="{7ADAB15B-2374-4DE2-9E64-4D9667401686}" type="sibTrans" cxnId="{EB5C3E3C-D6CF-4CBE-A235-53E968DFF218}">
      <dgm:prSet/>
      <dgm:spPr/>
      <dgm:t>
        <a:bodyPr/>
        <a:lstStyle/>
        <a:p>
          <a:endParaRPr lang="en-US"/>
        </a:p>
      </dgm:t>
    </dgm:pt>
    <dgm:pt modelId="{4C39DA1F-BD3E-4673-929C-B789446E23C5}" type="pres">
      <dgm:prSet presAssocID="{0E79BF58-BD33-4FDF-96E0-1F07DEC9A35D}" presName="Name0" presStyleCnt="0">
        <dgm:presLayoutVars>
          <dgm:dir/>
          <dgm:animLvl val="lvl"/>
          <dgm:resizeHandles val="exact"/>
        </dgm:presLayoutVars>
      </dgm:prSet>
      <dgm:spPr/>
      <dgm:t>
        <a:bodyPr/>
        <a:lstStyle/>
        <a:p>
          <a:endParaRPr lang="en-US"/>
        </a:p>
      </dgm:t>
    </dgm:pt>
    <dgm:pt modelId="{5B517586-E05A-4092-848C-2AB794BEDC13}" type="pres">
      <dgm:prSet presAssocID="{8E363D73-BDE6-41F8-82BE-70E45F573D32}" presName="composite" presStyleCnt="0"/>
      <dgm:spPr/>
    </dgm:pt>
    <dgm:pt modelId="{27A5A369-D5F4-4C9E-87EA-D6F76FDFA772}" type="pres">
      <dgm:prSet presAssocID="{8E363D73-BDE6-41F8-82BE-70E45F573D32}" presName="parTx" presStyleLbl="alignNode1" presStyleIdx="0" presStyleCnt="3">
        <dgm:presLayoutVars>
          <dgm:chMax val="0"/>
          <dgm:chPref val="0"/>
        </dgm:presLayoutVars>
      </dgm:prSet>
      <dgm:spPr/>
      <dgm:t>
        <a:bodyPr/>
        <a:lstStyle/>
        <a:p>
          <a:endParaRPr lang="en-US"/>
        </a:p>
      </dgm:t>
    </dgm:pt>
    <dgm:pt modelId="{135503E0-B3E4-4285-A156-2E27CA6C1A66}" type="pres">
      <dgm:prSet presAssocID="{8E363D73-BDE6-41F8-82BE-70E45F573D32}" presName="desTx" presStyleLbl="alignAccFollowNode1" presStyleIdx="0" presStyleCnt="3">
        <dgm:presLayoutVars/>
      </dgm:prSet>
      <dgm:spPr/>
      <dgm:t>
        <a:bodyPr/>
        <a:lstStyle/>
        <a:p>
          <a:endParaRPr lang="en-US"/>
        </a:p>
      </dgm:t>
    </dgm:pt>
    <dgm:pt modelId="{0088080E-43B6-4F80-9878-C1160B82F4A3}" type="pres">
      <dgm:prSet presAssocID="{E418127B-C822-4905-B17D-86CA9EF86FE9}" presName="space" presStyleCnt="0"/>
      <dgm:spPr/>
    </dgm:pt>
    <dgm:pt modelId="{DB574712-0D10-42D6-9F23-154B71B9650F}" type="pres">
      <dgm:prSet presAssocID="{5C7E2293-59EF-40AA-90F4-00666A2E6FA4}" presName="composite" presStyleCnt="0"/>
      <dgm:spPr/>
    </dgm:pt>
    <dgm:pt modelId="{BBEF8BA7-2549-449C-8737-F320B91FEB9C}" type="pres">
      <dgm:prSet presAssocID="{5C7E2293-59EF-40AA-90F4-00666A2E6FA4}" presName="parTx" presStyleLbl="alignNode1" presStyleIdx="1" presStyleCnt="3">
        <dgm:presLayoutVars>
          <dgm:chMax val="0"/>
          <dgm:chPref val="0"/>
        </dgm:presLayoutVars>
      </dgm:prSet>
      <dgm:spPr/>
      <dgm:t>
        <a:bodyPr/>
        <a:lstStyle/>
        <a:p>
          <a:endParaRPr lang="en-US"/>
        </a:p>
      </dgm:t>
    </dgm:pt>
    <dgm:pt modelId="{9C37F153-60E9-4156-A5CF-A09C12F5746C}" type="pres">
      <dgm:prSet presAssocID="{5C7E2293-59EF-40AA-90F4-00666A2E6FA4}" presName="desTx" presStyleLbl="alignAccFollowNode1" presStyleIdx="1" presStyleCnt="3">
        <dgm:presLayoutVars/>
      </dgm:prSet>
      <dgm:spPr/>
      <dgm:t>
        <a:bodyPr/>
        <a:lstStyle/>
        <a:p>
          <a:endParaRPr lang="en-US"/>
        </a:p>
      </dgm:t>
    </dgm:pt>
    <dgm:pt modelId="{3BF67AC3-ABB7-4F27-933A-67E81CED73D0}" type="pres">
      <dgm:prSet presAssocID="{C5DABA39-E15A-421C-8A50-869EAAC5C8DD}" presName="space" presStyleCnt="0"/>
      <dgm:spPr/>
    </dgm:pt>
    <dgm:pt modelId="{FE0A5D1C-7D20-407F-8E3D-FDE738C54B3A}" type="pres">
      <dgm:prSet presAssocID="{4E2F206E-6057-43D7-AC39-95370F7E1828}" presName="composite" presStyleCnt="0"/>
      <dgm:spPr/>
    </dgm:pt>
    <dgm:pt modelId="{F692BA0F-6BDE-47FD-9179-A7F26256A184}" type="pres">
      <dgm:prSet presAssocID="{4E2F206E-6057-43D7-AC39-95370F7E1828}" presName="parTx" presStyleLbl="alignNode1" presStyleIdx="2" presStyleCnt="3">
        <dgm:presLayoutVars>
          <dgm:chMax val="0"/>
          <dgm:chPref val="0"/>
        </dgm:presLayoutVars>
      </dgm:prSet>
      <dgm:spPr/>
      <dgm:t>
        <a:bodyPr/>
        <a:lstStyle/>
        <a:p>
          <a:endParaRPr lang="en-US"/>
        </a:p>
      </dgm:t>
    </dgm:pt>
    <dgm:pt modelId="{230EE056-C19F-4AB4-9342-1DD2BF4CFB4C}" type="pres">
      <dgm:prSet presAssocID="{4E2F206E-6057-43D7-AC39-95370F7E1828}" presName="desTx" presStyleLbl="alignAccFollowNode1" presStyleIdx="2" presStyleCnt="3">
        <dgm:presLayoutVars/>
      </dgm:prSet>
      <dgm:spPr/>
      <dgm:t>
        <a:bodyPr/>
        <a:lstStyle/>
        <a:p>
          <a:endParaRPr lang="en-US"/>
        </a:p>
      </dgm:t>
    </dgm:pt>
  </dgm:ptLst>
  <dgm:cxnLst>
    <dgm:cxn modelId="{F7176BFA-9AB9-491E-9871-9BFED163C183}" type="presOf" srcId="{F49DBE9B-44DB-42C5-BC6A-643B9521A328}" destId="{230EE056-C19F-4AB4-9342-1DD2BF4CFB4C}" srcOrd="0" destOrd="0" presId="urn:microsoft.com/office/officeart/2016/7/layout/HorizontalActionList"/>
    <dgm:cxn modelId="{D902DC45-20FC-47E1-A5A0-71981FEFD079}" type="presOf" srcId="{C8B2F422-2F6E-4D31-B581-E229056A9AF7}" destId="{135503E0-B3E4-4285-A156-2E27CA6C1A66}" srcOrd="0" destOrd="0" presId="urn:microsoft.com/office/officeart/2016/7/layout/HorizontalActionList"/>
    <dgm:cxn modelId="{EB5C3E3C-D6CF-4CBE-A235-53E968DFF218}" srcId="{4E2F206E-6057-43D7-AC39-95370F7E1828}" destId="{F49DBE9B-44DB-42C5-BC6A-643B9521A328}" srcOrd="0" destOrd="0" parTransId="{559CF9F5-7986-4078-B864-4EC5752ADDD1}" sibTransId="{7ADAB15B-2374-4DE2-9E64-4D9667401686}"/>
    <dgm:cxn modelId="{FCCB6EEB-52C3-49B4-B78F-0AA51332DB67}" type="presOf" srcId="{4E2F206E-6057-43D7-AC39-95370F7E1828}" destId="{F692BA0F-6BDE-47FD-9179-A7F26256A184}" srcOrd="0" destOrd="0" presId="urn:microsoft.com/office/officeart/2016/7/layout/HorizontalActionList"/>
    <dgm:cxn modelId="{FC2E06BB-D377-47B4-9B58-56F84E2BBEBF}" type="presOf" srcId="{5C7E2293-59EF-40AA-90F4-00666A2E6FA4}" destId="{BBEF8BA7-2549-449C-8737-F320B91FEB9C}" srcOrd="0" destOrd="0" presId="urn:microsoft.com/office/officeart/2016/7/layout/HorizontalActionList"/>
    <dgm:cxn modelId="{A57F07CA-28AC-4827-8AF7-AB0D14C89AFA}" srcId="{8E363D73-BDE6-41F8-82BE-70E45F573D32}" destId="{C8B2F422-2F6E-4D31-B581-E229056A9AF7}" srcOrd="0" destOrd="0" parTransId="{51B66157-FAC5-447C-A99B-E9643244DD5C}" sibTransId="{02CDDA25-D2B9-4C23-AAF2-3D313295E558}"/>
    <dgm:cxn modelId="{FBF574A4-69BB-4C88-A737-F40C9F3589C6}" srcId="{0E79BF58-BD33-4FDF-96E0-1F07DEC9A35D}" destId="{4E2F206E-6057-43D7-AC39-95370F7E1828}" srcOrd="2" destOrd="0" parTransId="{6C8AD068-F5B0-4D32-B303-23E72775AE82}" sibTransId="{E6D1B0E8-5EF6-43AF-95FF-B60A8B6497C5}"/>
    <dgm:cxn modelId="{DC19BAD0-8740-436E-A5B2-1D92F2C15E8E}" type="presOf" srcId="{8E363D73-BDE6-41F8-82BE-70E45F573D32}" destId="{27A5A369-D5F4-4C9E-87EA-D6F76FDFA772}" srcOrd="0" destOrd="0" presId="urn:microsoft.com/office/officeart/2016/7/layout/HorizontalActionList"/>
    <dgm:cxn modelId="{4B393954-F48B-45F3-8084-11DD3481F45C}" type="presOf" srcId="{0E79BF58-BD33-4FDF-96E0-1F07DEC9A35D}" destId="{4C39DA1F-BD3E-4673-929C-B789446E23C5}" srcOrd="0" destOrd="0" presId="urn:microsoft.com/office/officeart/2016/7/layout/HorizontalActionList"/>
    <dgm:cxn modelId="{BB6B0096-65B9-4213-A0FA-E441C96A8291}" srcId="{0E79BF58-BD33-4FDF-96E0-1F07DEC9A35D}" destId="{5C7E2293-59EF-40AA-90F4-00666A2E6FA4}" srcOrd="1" destOrd="0" parTransId="{3221D735-F7B8-43E4-85FD-48252187276A}" sibTransId="{C5DABA39-E15A-421C-8A50-869EAAC5C8DD}"/>
    <dgm:cxn modelId="{DD542778-280E-46A3-915E-36A266B1453B}" type="presOf" srcId="{9AB59FCA-820F-4093-AE7A-F1688AB61B9E}" destId="{9C37F153-60E9-4156-A5CF-A09C12F5746C}" srcOrd="0" destOrd="0" presId="urn:microsoft.com/office/officeart/2016/7/layout/HorizontalActionList"/>
    <dgm:cxn modelId="{19A1711B-686F-493D-BE2C-A85A5E18AB15}" srcId="{0E79BF58-BD33-4FDF-96E0-1F07DEC9A35D}" destId="{8E363D73-BDE6-41F8-82BE-70E45F573D32}" srcOrd="0" destOrd="0" parTransId="{18100335-7D15-4705-B350-1C3E775D7B35}" sibTransId="{E418127B-C822-4905-B17D-86CA9EF86FE9}"/>
    <dgm:cxn modelId="{F4683048-9BC7-4F5D-BF41-7F9760E1982A}" srcId="{5C7E2293-59EF-40AA-90F4-00666A2E6FA4}" destId="{9AB59FCA-820F-4093-AE7A-F1688AB61B9E}" srcOrd="0" destOrd="0" parTransId="{6C9F0096-6BD5-420E-942C-8872104EAE19}" sibTransId="{E221B1FD-6BEC-43C1-9485-2B1F64E11637}"/>
    <dgm:cxn modelId="{2FF8B143-EE65-4563-B4CF-B07A69327218}" type="presParOf" srcId="{4C39DA1F-BD3E-4673-929C-B789446E23C5}" destId="{5B517586-E05A-4092-848C-2AB794BEDC13}" srcOrd="0" destOrd="0" presId="urn:microsoft.com/office/officeart/2016/7/layout/HorizontalActionList"/>
    <dgm:cxn modelId="{D986F7E3-C2F3-4639-98FA-85755B72AB8D}" type="presParOf" srcId="{5B517586-E05A-4092-848C-2AB794BEDC13}" destId="{27A5A369-D5F4-4C9E-87EA-D6F76FDFA772}" srcOrd="0" destOrd="0" presId="urn:microsoft.com/office/officeart/2016/7/layout/HorizontalActionList"/>
    <dgm:cxn modelId="{5441AF79-1C59-4213-9F49-B706C6AF4C42}" type="presParOf" srcId="{5B517586-E05A-4092-848C-2AB794BEDC13}" destId="{135503E0-B3E4-4285-A156-2E27CA6C1A66}" srcOrd="1" destOrd="0" presId="urn:microsoft.com/office/officeart/2016/7/layout/HorizontalActionList"/>
    <dgm:cxn modelId="{A0B0B1D9-6DFE-4486-9F3B-5981BE9A857C}" type="presParOf" srcId="{4C39DA1F-BD3E-4673-929C-B789446E23C5}" destId="{0088080E-43B6-4F80-9878-C1160B82F4A3}" srcOrd="1" destOrd="0" presId="urn:microsoft.com/office/officeart/2016/7/layout/HorizontalActionList"/>
    <dgm:cxn modelId="{EA56B80B-8C45-465E-AD8A-085F7C3809FF}" type="presParOf" srcId="{4C39DA1F-BD3E-4673-929C-B789446E23C5}" destId="{DB574712-0D10-42D6-9F23-154B71B9650F}" srcOrd="2" destOrd="0" presId="urn:microsoft.com/office/officeart/2016/7/layout/HorizontalActionList"/>
    <dgm:cxn modelId="{56195755-10A1-4625-B20B-B40552609FBB}" type="presParOf" srcId="{DB574712-0D10-42D6-9F23-154B71B9650F}" destId="{BBEF8BA7-2549-449C-8737-F320B91FEB9C}" srcOrd="0" destOrd="0" presId="urn:microsoft.com/office/officeart/2016/7/layout/HorizontalActionList"/>
    <dgm:cxn modelId="{3B3C307F-C97B-404A-9F4A-338765DE37BC}" type="presParOf" srcId="{DB574712-0D10-42D6-9F23-154B71B9650F}" destId="{9C37F153-60E9-4156-A5CF-A09C12F5746C}" srcOrd="1" destOrd="0" presId="urn:microsoft.com/office/officeart/2016/7/layout/HorizontalActionList"/>
    <dgm:cxn modelId="{B9D34931-A8F6-4188-BAD5-7AF7D24295CC}" type="presParOf" srcId="{4C39DA1F-BD3E-4673-929C-B789446E23C5}" destId="{3BF67AC3-ABB7-4F27-933A-67E81CED73D0}" srcOrd="3" destOrd="0" presId="urn:microsoft.com/office/officeart/2016/7/layout/HorizontalActionList"/>
    <dgm:cxn modelId="{5B34F5BA-AA9B-4F9E-810B-F90B930700D6}" type="presParOf" srcId="{4C39DA1F-BD3E-4673-929C-B789446E23C5}" destId="{FE0A5D1C-7D20-407F-8E3D-FDE738C54B3A}" srcOrd="4" destOrd="0" presId="urn:microsoft.com/office/officeart/2016/7/layout/HorizontalActionList"/>
    <dgm:cxn modelId="{E343E346-324A-464F-8CC6-52371E111B1F}" type="presParOf" srcId="{FE0A5D1C-7D20-407F-8E3D-FDE738C54B3A}" destId="{F692BA0F-6BDE-47FD-9179-A7F26256A184}" srcOrd="0" destOrd="0" presId="urn:microsoft.com/office/officeart/2016/7/layout/HorizontalActionList"/>
    <dgm:cxn modelId="{25C4260A-55E8-41EA-A389-7991F1F4BA4D}" type="presParOf" srcId="{FE0A5D1C-7D20-407F-8E3D-FDE738C54B3A}" destId="{230EE056-C19F-4AB4-9342-1DD2BF4CFB4C}"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9BF58-BD33-4FDF-96E0-1F07DEC9A35D}" type="doc">
      <dgm:prSet loTypeId="urn:microsoft.com/office/officeart/2016/7/layout/HorizontalActionList" loCatId="List" qsTypeId="urn:microsoft.com/office/officeart/2005/8/quickstyle/simple1" qsCatId="simple" csTypeId="urn:microsoft.com/office/officeart/2005/8/colors/ColorSchemeForSuggestions" csCatId="other"/>
      <dgm:spPr/>
      <dgm:t>
        <a:bodyPr/>
        <a:lstStyle/>
        <a:p>
          <a:endParaRPr lang="en-US"/>
        </a:p>
      </dgm:t>
    </dgm:pt>
    <dgm:pt modelId="{8E363D73-BDE6-41F8-82BE-70E45F573D32}">
      <dgm:prSet/>
      <dgm:spPr/>
      <dgm:t>
        <a:bodyPr/>
        <a:lstStyle/>
        <a:p>
          <a:r>
            <a:rPr lang="en-US"/>
            <a:t>Review</a:t>
          </a:r>
        </a:p>
      </dgm:t>
    </dgm:pt>
    <dgm:pt modelId="{18100335-7D15-4705-B350-1C3E775D7B35}" type="parTrans" cxnId="{19A1711B-686F-493D-BE2C-A85A5E18AB15}">
      <dgm:prSet/>
      <dgm:spPr/>
      <dgm:t>
        <a:bodyPr/>
        <a:lstStyle/>
        <a:p>
          <a:endParaRPr lang="en-US"/>
        </a:p>
      </dgm:t>
    </dgm:pt>
    <dgm:pt modelId="{E418127B-C822-4905-B17D-86CA9EF86FE9}" type="sibTrans" cxnId="{19A1711B-686F-493D-BE2C-A85A5E18AB15}">
      <dgm:prSet/>
      <dgm:spPr/>
      <dgm:t>
        <a:bodyPr/>
        <a:lstStyle/>
        <a:p>
          <a:endParaRPr lang="en-US"/>
        </a:p>
      </dgm:t>
    </dgm:pt>
    <dgm:pt modelId="{C8B2F422-2F6E-4D31-B581-E229056A9AF7}">
      <dgm:prSet/>
      <dgm:spPr/>
      <dgm:t>
        <a:bodyPr/>
        <a:lstStyle/>
        <a:p>
          <a:r>
            <a:rPr lang="en-US"/>
            <a:t>Review basics of cell-mediated immunity</a:t>
          </a:r>
        </a:p>
      </dgm:t>
    </dgm:pt>
    <dgm:pt modelId="{51B66157-FAC5-447C-A99B-E9643244DD5C}" type="parTrans" cxnId="{A57F07CA-28AC-4827-8AF7-AB0D14C89AFA}">
      <dgm:prSet/>
      <dgm:spPr/>
      <dgm:t>
        <a:bodyPr/>
        <a:lstStyle/>
        <a:p>
          <a:endParaRPr lang="en-US"/>
        </a:p>
      </dgm:t>
    </dgm:pt>
    <dgm:pt modelId="{02CDDA25-D2B9-4C23-AAF2-3D313295E558}" type="sibTrans" cxnId="{A57F07CA-28AC-4827-8AF7-AB0D14C89AFA}">
      <dgm:prSet/>
      <dgm:spPr/>
      <dgm:t>
        <a:bodyPr/>
        <a:lstStyle/>
        <a:p>
          <a:endParaRPr lang="en-US"/>
        </a:p>
      </dgm:t>
    </dgm:pt>
    <dgm:pt modelId="{5C7E2293-59EF-40AA-90F4-00666A2E6FA4}">
      <dgm:prSet/>
      <dgm:spPr/>
      <dgm:t>
        <a:bodyPr/>
        <a:lstStyle/>
        <a:p>
          <a:r>
            <a:rPr lang="en-US"/>
            <a:t>Learn about</a:t>
          </a:r>
        </a:p>
      </dgm:t>
    </dgm:pt>
    <dgm:pt modelId="{3221D735-F7B8-43E4-85FD-48252187276A}" type="parTrans" cxnId="{BB6B0096-65B9-4213-A0FA-E441C96A8291}">
      <dgm:prSet/>
      <dgm:spPr/>
      <dgm:t>
        <a:bodyPr/>
        <a:lstStyle/>
        <a:p>
          <a:endParaRPr lang="en-US"/>
        </a:p>
      </dgm:t>
    </dgm:pt>
    <dgm:pt modelId="{C5DABA39-E15A-421C-8A50-869EAAC5C8DD}" type="sibTrans" cxnId="{BB6B0096-65B9-4213-A0FA-E441C96A8291}">
      <dgm:prSet/>
      <dgm:spPr/>
      <dgm:t>
        <a:bodyPr/>
        <a:lstStyle/>
        <a:p>
          <a:endParaRPr lang="en-US"/>
        </a:p>
      </dgm:t>
    </dgm:pt>
    <dgm:pt modelId="{9AB59FCA-820F-4093-AE7A-F1688AB61B9E}">
      <dgm:prSet/>
      <dgm:spPr/>
      <dgm:t>
        <a:bodyPr/>
        <a:lstStyle/>
        <a:p>
          <a:r>
            <a:rPr lang="en-US"/>
            <a:t>Learn about the transfer of immune cells via breastfeeding and their lifelong effect on offspring cell-mediated immunity</a:t>
          </a:r>
        </a:p>
      </dgm:t>
    </dgm:pt>
    <dgm:pt modelId="{6C9F0096-6BD5-420E-942C-8872104EAE19}" type="parTrans" cxnId="{F4683048-9BC7-4F5D-BF41-7F9760E1982A}">
      <dgm:prSet/>
      <dgm:spPr/>
      <dgm:t>
        <a:bodyPr/>
        <a:lstStyle/>
        <a:p>
          <a:endParaRPr lang="en-US"/>
        </a:p>
      </dgm:t>
    </dgm:pt>
    <dgm:pt modelId="{E221B1FD-6BEC-43C1-9485-2B1F64E11637}" type="sibTrans" cxnId="{F4683048-9BC7-4F5D-BF41-7F9760E1982A}">
      <dgm:prSet/>
      <dgm:spPr/>
      <dgm:t>
        <a:bodyPr/>
        <a:lstStyle/>
        <a:p>
          <a:endParaRPr lang="en-US"/>
        </a:p>
      </dgm:t>
    </dgm:pt>
    <dgm:pt modelId="{4E2F206E-6057-43D7-AC39-95370F7E1828}">
      <dgm:prSet/>
      <dgm:spPr/>
      <dgm:t>
        <a:bodyPr/>
        <a:lstStyle/>
        <a:p>
          <a:r>
            <a:rPr lang="en-US"/>
            <a:t>Discuss</a:t>
          </a:r>
        </a:p>
      </dgm:t>
    </dgm:pt>
    <dgm:pt modelId="{6C8AD068-F5B0-4D32-B303-23E72775AE82}" type="parTrans" cxnId="{FBF574A4-69BB-4C88-A737-F40C9F3589C6}">
      <dgm:prSet/>
      <dgm:spPr/>
      <dgm:t>
        <a:bodyPr/>
        <a:lstStyle/>
        <a:p>
          <a:endParaRPr lang="en-US"/>
        </a:p>
      </dgm:t>
    </dgm:pt>
    <dgm:pt modelId="{E6D1B0E8-5EF6-43AF-95FF-B60A8B6497C5}" type="sibTrans" cxnId="{FBF574A4-69BB-4C88-A737-F40C9F3589C6}">
      <dgm:prSet/>
      <dgm:spPr/>
      <dgm:t>
        <a:bodyPr/>
        <a:lstStyle/>
        <a:p>
          <a:endParaRPr lang="en-US"/>
        </a:p>
      </dgm:t>
    </dgm:pt>
    <dgm:pt modelId="{F49DBE9B-44DB-42C5-BC6A-643B9521A328}">
      <dgm:prSet/>
      <dgm:spPr/>
      <dgm:t>
        <a:bodyPr/>
        <a:lstStyle/>
        <a:p>
          <a:r>
            <a:rPr lang="en-US"/>
            <a:t>Discuss how to apply this new knowledge to real world improvement of immunity</a:t>
          </a:r>
          <a:br>
            <a:rPr lang="en-US"/>
          </a:br>
          <a:endParaRPr lang="en-US"/>
        </a:p>
      </dgm:t>
    </dgm:pt>
    <dgm:pt modelId="{559CF9F5-7986-4078-B864-4EC5752ADDD1}" type="parTrans" cxnId="{EB5C3E3C-D6CF-4CBE-A235-53E968DFF218}">
      <dgm:prSet/>
      <dgm:spPr/>
      <dgm:t>
        <a:bodyPr/>
        <a:lstStyle/>
        <a:p>
          <a:endParaRPr lang="en-US"/>
        </a:p>
      </dgm:t>
    </dgm:pt>
    <dgm:pt modelId="{7ADAB15B-2374-4DE2-9E64-4D9667401686}" type="sibTrans" cxnId="{EB5C3E3C-D6CF-4CBE-A235-53E968DFF218}">
      <dgm:prSet/>
      <dgm:spPr/>
      <dgm:t>
        <a:bodyPr/>
        <a:lstStyle/>
        <a:p>
          <a:endParaRPr lang="en-US"/>
        </a:p>
      </dgm:t>
    </dgm:pt>
    <dgm:pt modelId="{4C39DA1F-BD3E-4673-929C-B789446E23C5}" type="pres">
      <dgm:prSet presAssocID="{0E79BF58-BD33-4FDF-96E0-1F07DEC9A35D}" presName="Name0" presStyleCnt="0">
        <dgm:presLayoutVars>
          <dgm:dir/>
          <dgm:animLvl val="lvl"/>
          <dgm:resizeHandles val="exact"/>
        </dgm:presLayoutVars>
      </dgm:prSet>
      <dgm:spPr/>
      <dgm:t>
        <a:bodyPr/>
        <a:lstStyle/>
        <a:p>
          <a:endParaRPr lang="en-US"/>
        </a:p>
      </dgm:t>
    </dgm:pt>
    <dgm:pt modelId="{5B517586-E05A-4092-848C-2AB794BEDC13}" type="pres">
      <dgm:prSet presAssocID="{8E363D73-BDE6-41F8-82BE-70E45F573D32}" presName="composite" presStyleCnt="0"/>
      <dgm:spPr/>
    </dgm:pt>
    <dgm:pt modelId="{27A5A369-D5F4-4C9E-87EA-D6F76FDFA772}" type="pres">
      <dgm:prSet presAssocID="{8E363D73-BDE6-41F8-82BE-70E45F573D32}" presName="parTx" presStyleLbl="alignNode1" presStyleIdx="0" presStyleCnt="3">
        <dgm:presLayoutVars>
          <dgm:chMax val="0"/>
          <dgm:chPref val="0"/>
        </dgm:presLayoutVars>
      </dgm:prSet>
      <dgm:spPr/>
      <dgm:t>
        <a:bodyPr/>
        <a:lstStyle/>
        <a:p>
          <a:endParaRPr lang="en-US"/>
        </a:p>
      </dgm:t>
    </dgm:pt>
    <dgm:pt modelId="{135503E0-B3E4-4285-A156-2E27CA6C1A66}" type="pres">
      <dgm:prSet presAssocID="{8E363D73-BDE6-41F8-82BE-70E45F573D32}" presName="desTx" presStyleLbl="alignAccFollowNode1" presStyleIdx="0" presStyleCnt="3">
        <dgm:presLayoutVars/>
      </dgm:prSet>
      <dgm:spPr/>
      <dgm:t>
        <a:bodyPr/>
        <a:lstStyle/>
        <a:p>
          <a:endParaRPr lang="en-US"/>
        </a:p>
      </dgm:t>
    </dgm:pt>
    <dgm:pt modelId="{0088080E-43B6-4F80-9878-C1160B82F4A3}" type="pres">
      <dgm:prSet presAssocID="{E418127B-C822-4905-B17D-86CA9EF86FE9}" presName="space" presStyleCnt="0"/>
      <dgm:spPr/>
    </dgm:pt>
    <dgm:pt modelId="{DB574712-0D10-42D6-9F23-154B71B9650F}" type="pres">
      <dgm:prSet presAssocID="{5C7E2293-59EF-40AA-90F4-00666A2E6FA4}" presName="composite" presStyleCnt="0"/>
      <dgm:spPr/>
    </dgm:pt>
    <dgm:pt modelId="{BBEF8BA7-2549-449C-8737-F320B91FEB9C}" type="pres">
      <dgm:prSet presAssocID="{5C7E2293-59EF-40AA-90F4-00666A2E6FA4}" presName="parTx" presStyleLbl="alignNode1" presStyleIdx="1" presStyleCnt="3">
        <dgm:presLayoutVars>
          <dgm:chMax val="0"/>
          <dgm:chPref val="0"/>
        </dgm:presLayoutVars>
      </dgm:prSet>
      <dgm:spPr/>
      <dgm:t>
        <a:bodyPr/>
        <a:lstStyle/>
        <a:p>
          <a:endParaRPr lang="en-US"/>
        </a:p>
      </dgm:t>
    </dgm:pt>
    <dgm:pt modelId="{9C37F153-60E9-4156-A5CF-A09C12F5746C}" type="pres">
      <dgm:prSet presAssocID="{5C7E2293-59EF-40AA-90F4-00666A2E6FA4}" presName="desTx" presStyleLbl="alignAccFollowNode1" presStyleIdx="1" presStyleCnt="3">
        <dgm:presLayoutVars/>
      </dgm:prSet>
      <dgm:spPr/>
      <dgm:t>
        <a:bodyPr/>
        <a:lstStyle/>
        <a:p>
          <a:endParaRPr lang="en-US"/>
        </a:p>
      </dgm:t>
    </dgm:pt>
    <dgm:pt modelId="{3BF67AC3-ABB7-4F27-933A-67E81CED73D0}" type="pres">
      <dgm:prSet presAssocID="{C5DABA39-E15A-421C-8A50-869EAAC5C8DD}" presName="space" presStyleCnt="0"/>
      <dgm:spPr/>
    </dgm:pt>
    <dgm:pt modelId="{FE0A5D1C-7D20-407F-8E3D-FDE738C54B3A}" type="pres">
      <dgm:prSet presAssocID="{4E2F206E-6057-43D7-AC39-95370F7E1828}" presName="composite" presStyleCnt="0"/>
      <dgm:spPr/>
    </dgm:pt>
    <dgm:pt modelId="{F692BA0F-6BDE-47FD-9179-A7F26256A184}" type="pres">
      <dgm:prSet presAssocID="{4E2F206E-6057-43D7-AC39-95370F7E1828}" presName="parTx" presStyleLbl="alignNode1" presStyleIdx="2" presStyleCnt="3">
        <dgm:presLayoutVars>
          <dgm:chMax val="0"/>
          <dgm:chPref val="0"/>
        </dgm:presLayoutVars>
      </dgm:prSet>
      <dgm:spPr/>
      <dgm:t>
        <a:bodyPr/>
        <a:lstStyle/>
        <a:p>
          <a:endParaRPr lang="en-US"/>
        </a:p>
      </dgm:t>
    </dgm:pt>
    <dgm:pt modelId="{230EE056-C19F-4AB4-9342-1DD2BF4CFB4C}" type="pres">
      <dgm:prSet presAssocID="{4E2F206E-6057-43D7-AC39-95370F7E1828}" presName="desTx" presStyleLbl="alignAccFollowNode1" presStyleIdx="2" presStyleCnt="3">
        <dgm:presLayoutVars/>
      </dgm:prSet>
      <dgm:spPr/>
      <dgm:t>
        <a:bodyPr/>
        <a:lstStyle/>
        <a:p>
          <a:endParaRPr lang="en-US"/>
        </a:p>
      </dgm:t>
    </dgm:pt>
  </dgm:ptLst>
  <dgm:cxnLst>
    <dgm:cxn modelId="{F7176BFA-9AB9-491E-9871-9BFED163C183}" type="presOf" srcId="{F49DBE9B-44DB-42C5-BC6A-643B9521A328}" destId="{230EE056-C19F-4AB4-9342-1DD2BF4CFB4C}" srcOrd="0" destOrd="0" presId="urn:microsoft.com/office/officeart/2016/7/layout/HorizontalActionList"/>
    <dgm:cxn modelId="{D902DC45-20FC-47E1-A5A0-71981FEFD079}" type="presOf" srcId="{C8B2F422-2F6E-4D31-B581-E229056A9AF7}" destId="{135503E0-B3E4-4285-A156-2E27CA6C1A66}" srcOrd="0" destOrd="0" presId="urn:microsoft.com/office/officeart/2016/7/layout/HorizontalActionList"/>
    <dgm:cxn modelId="{EB5C3E3C-D6CF-4CBE-A235-53E968DFF218}" srcId="{4E2F206E-6057-43D7-AC39-95370F7E1828}" destId="{F49DBE9B-44DB-42C5-BC6A-643B9521A328}" srcOrd="0" destOrd="0" parTransId="{559CF9F5-7986-4078-B864-4EC5752ADDD1}" sibTransId="{7ADAB15B-2374-4DE2-9E64-4D9667401686}"/>
    <dgm:cxn modelId="{FCCB6EEB-52C3-49B4-B78F-0AA51332DB67}" type="presOf" srcId="{4E2F206E-6057-43D7-AC39-95370F7E1828}" destId="{F692BA0F-6BDE-47FD-9179-A7F26256A184}" srcOrd="0" destOrd="0" presId="urn:microsoft.com/office/officeart/2016/7/layout/HorizontalActionList"/>
    <dgm:cxn modelId="{FC2E06BB-D377-47B4-9B58-56F84E2BBEBF}" type="presOf" srcId="{5C7E2293-59EF-40AA-90F4-00666A2E6FA4}" destId="{BBEF8BA7-2549-449C-8737-F320B91FEB9C}" srcOrd="0" destOrd="0" presId="urn:microsoft.com/office/officeart/2016/7/layout/HorizontalActionList"/>
    <dgm:cxn modelId="{A57F07CA-28AC-4827-8AF7-AB0D14C89AFA}" srcId="{8E363D73-BDE6-41F8-82BE-70E45F573D32}" destId="{C8B2F422-2F6E-4D31-B581-E229056A9AF7}" srcOrd="0" destOrd="0" parTransId="{51B66157-FAC5-447C-A99B-E9643244DD5C}" sibTransId="{02CDDA25-D2B9-4C23-AAF2-3D313295E558}"/>
    <dgm:cxn modelId="{FBF574A4-69BB-4C88-A737-F40C9F3589C6}" srcId="{0E79BF58-BD33-4FDF-96E0-1F07DEC9A35D}" destId="{4E2F206E-6057-43D7-AC39-95370F7E1828}" srcOrd="2" destOrd="0" parTransId="{6C8AD068-F5B0-4D32-B303-23E72775AE82}" sibTransId="{E6D1B0E8-5EF6-43AF-95FF-B60A8B6497C5}"/>
    <dgm:cxn modelId="{DC19BAD0-8740-436E-A5B2-1D92F2C15E8E}" type="presOf" srcId="{8E363D73-BDE6-41F8-82BE-70E45F573D32}" destId="{27A5A369-D5F4-4C9E-87EA-D6F76FDFA772}" srcOrd="0" destOrd="0" presId="urn:microsoft.com/office/officeart/2016/7/layout/HorizontalActionList"/>
    <dgm:cxn modelId="{4B393954-F48B-45F3-8084-11DD3481F45C}" type="presOf" srcId="{0E79BF58-BD33-4FDF-96E0-1F07DEC9A35D}" destId="{4C39DA1F-BD3E-4673-929C-B789446E23C5}" srcOrd="0" destOrd="0" presId="urn:microsoft.com/office/officeart/2016/7/layout/HorizontalActionList"/>
    <dgm:cxn modelId="{BB6B0096-65B9-4213-A0FA-E441C96A8291}" srcId="{0E79BF58-BD33-4FDF-96E0-1F07DEC9A35D}" destId="{5C7E2293-59EF-40AA-90F4-00666A2E6FA4}" srcOrd="1" destOrd="0" parTransId="{3221D735-F7B8-43E4-85FD-48252187276A}" sibTransId="{C5DABA39-E15A-421C-8A50-869EAAC5C8DD}"/>
    <dgm:cxn modelId="{DD542778-280E-46A3-915E-36A266B1453B}" type="presOf" srcId="{9AB59FCA-820F-4093-AE7A-F1688AB61B9E}" destId="{9C37F153-60E9-4156-A5CF-A09C12F5746C}" srcOrd="0" destOrd="0" presId="urn:microsoft.com/office/officeart/2016/7/layout/HorizontalActionList"/>
    <dgm:cxn modelId="{19A1711B-686F-493D-BE2C-A85A5E18AB15}" srcId="{0E79BF58-BD33-4FDF-96E0-1F07DEC9A35D}" destId="{8E363D73-BDE6-41F8-82BE-70E45F573D32}" srcOrd="0" destOrd="0" parTransId="{18100335-7D15-4705-B350-1C3E775D7B35}" sibTransId="{E418127B-C822-4905-B17D-86CA9EF86FE9}"/>
    <dgm:cxn modelId="{F4683048-9BC7-4F5D-BF41-7F9760E1982A}" srcId="{5C7E2293-59EF-40AA-90F4-00666A2E6FA4}" destId="{9AB59FCA-820F-4093-AE7A-F1688AB61B9E}" srcOrd="0" destOrd="0" parTransId="{6C9F0096-6BD5-420E-942C-8872104EAE19}" sibTransId="{E221B1FD-6BEC-43C1-9485-2B1F64E11637}"/>
    <dgm:cxn modelId="{2FF8B143-EE65-4563-B4CF-B07A69327218}" type="presParOf" srcId="{4C39DA1F-BD3E-4673-929C-B789446E23C5}" destId="{5B517586-E05A-4092-848C-2AB794BEDC13}" srcOrd="0" destOrd="0" presId="urn:microsoft.com/office/officeart/2016/7/layout/HorizontalActionList"/>
    <dgm:cxn modelId="{D986F7E3-C2F3-4639-98FA-85755B72AB8D}" type="presParOf" srcId="{5B517586-E05A-4092-848C-2AB794BEDC13}" destId="{27A5A369-D5F4-4C9E-87EA-D6F76FDFA772}" srcOrd="0" destOrd="0" presId="urn:microsoft.com/office/officeart/2016/7/layout/HorizontalActionList"/>
    <dgm:cxn modelId="{5441AF79-1C59-4213-9F49-B706C6AF4C42}" type="presParOf" srcId="{5B517586-E05A-4092-848C-2AB794BEDC13}" destId="{135503E0-B3E4-4285-A156-2E27CA6C1A66}" srcOrd="1" destOrd="0" presId="urn:microsoft.com/office/officeart/2016/7/layout/HorizontalActionList"/>
    <dgm:cxn modelId="{A0B0B1D9-6DFE-4486-9F3B-5981BE9A857C}" type="presParOf" srcId="{4C39DA1F-BD3E-4673-929C-B789446E23C5}" destId="{0088080E-43B6-4F80-9878-C1160B82F4A3}" srcOrd="1" destOrd="0" presId="urn:microsoft.com/office/officeart/2016/7/layout/HorizontalActionList"/>
    <dgm:cxn modelId="{EA56B80B-8C45-465E-AD8A-085F7C3809FF}" type="presParOf" srcId="{4C39DA1F-BD3E-4673-929C-B789446E23C5}" destId="{DB574712-0D10-42D6-9F23-154B71B9650F}" srcOrd="2" destOrd="0" presId="urn:microsoft.com/office/officeart/2016/7/layout/HorizontalActionList"/>
    <dgm:cxn modelId="{56195755-10A1-4625-B20B-B40552609FBB}" type="presParOf" srcId="{DB574712-0D10-42D6-9F23-154B71B9650F}" destId="{BBEF8BA7-2549-449C-8737-F320B91FEB9C}" srcOrd="0" destOrd="0" presId="urn:microsoft.com/office/officeart/2016/7/layout/HorizontalActionList"/>
    <dgm:cxn modelId="{3B3C307F-C97B-404A-9F4A-338765DE37BC}" type="presParOf" srcId="{DB574712-0D10-42D6-9F23-154B71B9650F}" destId="{9C37F153-60E9-4156-A5CF-A09C12F5746C}" srcOrd="1" destOrd="0" presId="urn:microsoft.com/office/officeart/2016/7/layout/HorizontalActionList"/>
    <dgm:cxn modelId="{B9D34931-A8F6-4188-BAD5-7AF7D24295CC}" type="presParOf" srcId="{4C39DA1F-BD3E-4673-929C-B789446E23C5}" destId="{3BF67AC3-ABB7-4F27-933A-67E81CED73D0}" srcOrd="3" destOrd="0" presId="urn:microsoft.com/office/officeart/2016/7/layout/HorizontalActionList"/>
    <dgm:cxn modelId="{5B34F5BA-AA9B-4F9E-810B-F90B930700D6}" type="presParOf" srcId="{4C39DA1F-BD3E-4673-929C-B789446E23C5}" destId="{FE0A5D1C-7D20-407F-8E3D-FDE738C54B3A}" srcOrd="4" destOrd="0" presId="urn:microsoft.com/office/officeart/2016/7/layout/HorizontalActionList"/>
    <dgm:cxn modelId="{E343E346-324A-464F-8CC6-52371E111B1F}" type="presParOf" srcId="{FE0A5D1C-7D20-407F-8E3D-FDE738C54B3A}" destId="{F692BA0F-6BDE-47FD-9179-A7F26256A184}" srcOrd="0" destOrd="0" presId="urn:microsoft.com/office/officeart/2016/7/layout/HorizontalActionList"/>
    <dgm:cxn modelId="{25C4260A-55E8-41EA-A389-7991F1F4BA4D}" type="presParOf" srcId="{FE0A5D1C-7D20-407F-8E3D-FDE738C54B3A}" destId="{230EE056-C19F-4AB4-9342-1DD2BF4CFB4C}"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9BF58-BD33-4FDF-96E0-1F07DEC9A35D}" type="doc">
      <dgm:prSet loTypeId="urn:microsoft.com/office/officeart/2016/7/layout/HorizontalActionList" loCatId="List" qsTypeId="urn:microsoft.com/office/officeart/2005/8/quickstyle/simple1" qsCatId="simple" csTypeId="urn:microsoft.com/office/officeart/2005/8/colors/ColorSchemeForSuggestions" csCatId="other"/>
      <dgm:spPr/>
      <dgm:t>
        <a:bodyPr/>
        <a:lstStyle/>
        <a:p>
          <a:endParaRPr lang="en-US"/>
        </a:p>
      </dgm:t>
    </dgm:pt>
    <dgm:pt modelId="{8E363D73-BDE6-41F8-82BE-70E45F573D32}">
      <dgm:prSet/>
      <dgm:spPr/>
      <dgm:t>
        <a:bodyPr/>
        <a:lstStyle/>
        <a:p>
          <a:r>
            <a:rPr lang="en-US"/>
            <a:t>Review</a:t>
          </a:r>
        </a:p>
      </dgm:t>
    </dgm:pt>
    <dgm:pt modelId="{18100335-7D15-4705-B350-1C3E775D7B35}" type="parTrans" cxnId="{19A1711B-686F-493D-BE2C-A85A5E18AB15}">
      <dgm:prSet/>
      <dgm:spPr/>
      <dgm:t>
        <a:bodyPr/>
        <a:lstStyle/>
        <a:p>
          <a:endParaRPr lang="en-US"/>
        </a:p>
      </dgm:t>
    </dgm:pt>
    <dgm:pt modelId="{E418127B-C822-4905-B17D-86CA9EF86FE9}" type="sibTrans" cxnId="{19A1711B-686F-493D-BE2C-A85A5E18AB15}">
      <dgm:prSet/>
      <dgm:spPr/>
      <dgm:t>
        <a:bodyPr/>
        <a:lstStyle/>
        <a:p>
          <a:endParaRPr lang="en-US"/>
        </a:p>
      </dgm:t>
    </dgm:pt>
    <dgm:pt modelId="{C8B2F422-2F6E-4D31-B581-E229056A9AF7}">
      <dgm:prSet/>
      <dgm:spPr/>
      <dgm:t>
        <a:bodyPr/>
        <a:lstStyle/>
        <a:p>
          <a:r>
            <a:rPr lang="en-US"/>
            <a:t>Review basics of cell-mediated immunity</a:t>
          </a:r>
        </a:p>
      </dgm:t>
    </dgm:pt>
    <dgm:pt modelId="{51B66157-FAC5-447C-A99B-E9643244DD5C}" type="parTrans" cxnId="{A57F07CA-28AC-4827-8AF7-AB0D14C89AFA}">
      <dgm:prSet/>
      <dgm:spPr/>
      <dgm:t>
        <a:bodyPr/>
        <a:lstStyle/>
        <a:p>
          <a:endParaRPr lang="en-US"/>
        </a:p>
      </dgm:t>
    </dgm:pt>
    <dgm:pt modelId="{02CDDA25-D2B9-4C23-AAF2-3D313295E558}" type="sibTrans" cxnId="{A57F07CA-28AC-4827-8AF7-AB0D14C89AFA}">
      <dgm:prSet/>
      <dgm:spPr/>
      <dgm:t>
        <a:bodyPr/>
        <a:lstStyle/>
        <a:p>
          <a:endParaRPr lang="en-US"/>
        </a:p>
      </dgm:t>
    </dgm:pt>
    <dgm:pt modelId="{5C7E2293-59EF-40AA-90F4-00666A2E6FA4}">
      <dgm:prSet/>
      <dgm:spPr/>
      <dgm:t>
        <a:bodyPr/>
        <a:lstStyle/>
        <a:p>
          <a:r>
            <a:rPr lang="en-US"/>
            <a:t>Learn about</a:t>
          </a:r>
        </a:p>
      </dgm:t>
    </dgm:pt>
    <dgm:pt modelId="{3221D735-F7B8-43E4-85FD-48252187276A}" type="parTrans" cxnId="{BB6B0096-65B9-4213-A0FA-E441C96A8291}">
      <dgm:prSet/>
      <dgm:spPr/>
      <dgm:t>
        <a:bodyPr/>
        <a:lstStyle/>
        <a:p>
          <a:endParaRPr lang="en-US"/>
        </a:p>
      </dgm:t>
    </dgm:pt>
    <dgm:pt modelId="{C5DABA39-E15A-421C-8A50-869EAAC5C8DD}" type="sibTrans" cxnId="{BB6B0096-65B9-4213-A0FA-E441C96A8291}">
      <dgm:prSet/>
      <dgm:spPr/>
      <dgm:t>
        <a:bodyPr/>
        <a:lstStyle/>
        <a:p>
          <a:endParaRPr lang="en-US"/>
        </a:p>
      </dgm:t>
    </dgm:pt>
    <dgm:pt modelId="{9AB59FCA-820F-4093-AE7A-F1688AB61B9E}">
      <dgm:prSet/>
      <dgm:spPr/>
      <dgm:t>
        <a:bodyPr/>
        <a:lstStyle/>
        <a:p>
          <a:r>
            <a:rPr lang="en-US"/>
            <a:t>Learn about the transfer of immune cells via breastfeeding and their lifelong effect on offspring cell-mediated immunity</a:t>
          </a:r>
        </a:p>
      </dgm:t>
    </dgm:pt>
    <dgm:pt modelId="{6C9F0096-6BD5-420E-942C-8872104EAE19}" type="parTrans" cxnId="{F4683048-9BC7-4F5D-BF41-7F9760E1982A}">
      <dgm:prSet/>
      <dgm:spPr/>
      <dgm:t>
        <a:bodyPr/>
        <a:lstStyle/>
        <a:p>
          <a:endParaRPr lang="en-US"/>
        </a:p>
      </dgm:t>
    </dgm:pt>
    <dgm:pt modelId="{E221B1FD-6BEC-43C1-9485-2B1F64E11637}" type="sibTrans" cxnId="{F4683048-9BC7-4F5D-BF41-7F9760E1982A}">
      <dgm:prSet/>
      <dgm:spPr/>
      <dgm:t>
        <a:bodyPr/>
        <a:lstStyle/>
        <a:p>
          <a:endParaRPr lang="en-US"/>
        </a:p>
      </dgm:t>
    </dgm:pt>
    <dgm:pt modelId="{4E2F206E-6057-43D7-AC39-95370F7E1828}">
      <dgm:prSet/>
      <dgm:spPr/>
      <dgm:t>
        <a:bodyPr/>
        <a:lstStyle/>
        <a:p>
          <a:r>
            <a:rPr lang="en-US"/>
            <a:t>Discuss</a:t>
          </a:r>
        </a:p>
      </dgm:t>
    </dgm:pt>
    <dgm:pt modelId="{6C8AD068-F5B0-4D32-B303-23E72775AE82}" type="parTrans" cxnId="{FBF574A4-69BB-4C88-A737-F40C9F3589C6}">
      <dgm:prSet/>
      <dgm:spPr/>
      <dgm:t>
        <a:bodyPr/>
        <a:lstStyle/>
        <a:p>
          <a:endParaRPr lang="en-US"/>
        </a:p>
      </dgm:t>
    </dgm:pt>
    <dgm:pt modelId="{E6D1B0E8-5EF6-43AF-95FF-B60A8B6497C5}" type="sibTrans" cxnId="{FBF574A4-69BB-4C88-A737-F40C9F3589C6}">
      <dgm:prSet/>
      <dgm:spPr/>
      <dgm:t>
        <a:bodyPr/>
        <a:lstStyle/>
        <a:p>
          <a:endParaRPr lang="en-US"/>
        </a:p>
      </dgm:t>
    </dgm:pt>
    <dgm:pt modelId="{F49DBE9B-44DB-42C5-BC6A-643B9521A328}">
      <dgm:prSet/>
      <dgm:spPr/>
      <dgm:t>
        <a:bodyPr/>
        <a:lstStyle/>
        <a:p>
          <a:r>
            <a:rPr lang="en-US"/>
            <a:t>Discuss how to apply this new knowledge to real world improvement of immunity</a:t>
          </a:r>
          <a:br>
            <a:rPr lang="en-US"/>
          </a:br>
          <a:endParaRPr lang="en-US"/>
        </a:p>
      </dgm:t>
    </dgm:pt>
    <dgm:pt modelId="{559CF9F5-7986-4078-B864-4EC5752ADDD1}" type="parTrans" cxnId="{EB5C3E3C-D6CF-4CBE-A235-53E968DFF218}">
      <dgm:prSet/>
      <dgm:spPr/>
      <dgm:t>
        <a:bodyPr/>
        <a:lstStyle/>
        <a:p>
          <a:endParaRPr lang="en-US"/>
        </a:p>
      </dgm:t>
    </dgm:pt>
    <dgm:pt modelId="{7ADAB15B-2374-4DE2-9E64-4D9667401686}" type="sibTrans" cxnId="{EB5C3E3C-D6CF-4CBE-A235-53E968DFF218}">
      <dgm:prSet/>
      <dgm:spPr/>
      <dgm:t>
        <a:bodyPr/>
        <a:lstStyle/>
        <a:p>
          <a:endParaRPr lang="en-US"/>
        </a:p>
      </dgm:t>
    </dgm:pt>
    <dgm:pt modelId="{4C39DA1F-BD3E-4673-929C-B789446E23C5}" type="pres">
      <dgm:prSet presAssocID="{0E79BF58-BD33-4FDF-96E0-1F07DEC9A35D}" presName="Name0" presStyleCnt="0">
        <dgm:presLayoutVars>
          <dgm:dir/>
          <dgm:animLvl val="lvl"/>
          <dgm:resizeHandles val="exact"/>
        </dgm:presLayoutVars>
      </dgm:prSet>
      <dgm:spPr/>
      <dgm:t>
        <a:bodyPr/>
        <a:lstStyle/>
        <a:p>
          <a:endParaRPr lang="en-US"/>
        </a:p>
      </dgm:t>
    </dgm:pt>
    <dgm:pt modelId="{5B517586-E05A-4092-848C-2AB794BEDC13}" type="pres">
      <dgm:prSet presAssocID="{8E363D73-BDE6-41F8-82BE-70E45F573D32}" presName="composite" presStyleCnt="0"/>
      <dgm:spPr/>
    </dgm:pt>
    <dgm:pt modelId="{27A5A369-D5F4-4C9E-87EA-D6F76FDFA772}" type="pres">
      <dgm:prSet presAssocID="{8E363D73-BDE6-41F8-82BE-70E45F573D32}" presName="parTx" presStyleLbl="alignNode1" presStyleIdx="0" presStyleCnt="3">
        <dgm:presLayoutVars>
          <dgm:chMax val="0"/>
          <dgm:chPref val="0"/>
        </dgm:presLayoutVars>
      </dgm:prSet>
      <dgm:spPr/>
      <dgm:t>
        <a:bodyPr/>
        <a:lstStyle/>
        <a:p>
          <a:endParaRPr lang="en-US"/>
        </a:p>
      </dgm:t>
    </dgm:pt>
    <dgm:pt modelId="{135503E0-B3E4-4285-A156-2E27CA6C1A66}" type="pres">
      <dgm:prSet presAssocID="{8E363D73-BDE6-41F8-82BE-70E45F573D32}" presName="desTx" presStyleLbl="alignAccFollowNode1" presStyleIdx="0" presStyleCnt="3">
        <dgm:presLayoutVars/>
      </dgm:prSet>
      <dgm:spPr/>
      <dgm:t>
        <a:bodyPr/>
        <a:lstStyle/>
        <a:p>
          <a:endParaRPr lang="en-US"/>
        </a:p>
      </dgm:t>
    </dgm:pt>
    <dgm:pt modelId="{0088080E-43B6-4F80-9878-C1160B82F4A3}" type="pres">
      <dgm:prSet presAssocID="{E418127B-C822-4905-B17D-86CA9EF86FE9}" presName="space" presStyleCnt="0"/>
      <dgm:spPr/>
    </dgm:pt>
    <dgm:pt modelId="{DB574712-0D10-42D6-9F23-154B71B9650F}" type="pres">
      <dgm:prSet presAssocID="{5C7E2293-59EF-40AA-90F4-00666A2E6FA4}" presName="composite" presStyleCnt="0"/>
      <dgm:spPr/>
    </dgm:pt>
    <dgm:pt modelId="{BBEF8BA7-2549-449C-8737-F320B91FEB9C}" type="pres">
      <dgm:prSet presAssocID="{5C7E2293-59EF-40AA-90F4-00666A2E6FA4}" presName="parTx" presStyleLbl="alignNode1" presStyleIdx="1" presStyleCnt="3">
        <dgm:presLayoutVars>
          <dgm:chMax val="0"/>
          <dgm:chPref val="0"/>
        </dgm:presLayoutVars>
      </dgm:prSet>
      <dgm:spPr/>
      <dgm:t>
        <a:bodyPr/>
        <a:lstStyle/>
        <a:p>
          <a:endParaRPr lang="en-US"/>
        </a:p>
      </dgm:t>
    </dgm:pt>
    <dgm:pt modelId="{9C37F153-60E9-4156-A5CF-A09C12F5746C}" type="pres">
      <dgm:prSet presAssocID="{5C7E2293-59EF-40AA-90F4-00666A2E6FA4}" presName="desTx" presStyleLbl="alignAccFollowNode1" presStyleIdx="1" presStyleCnt="3">
        <dgm:presLayoutVars/>
      </dgm:prSet>
      <dgm:spPr/>
      <dgm:t>
        <a:bodyPr/>
        <a:lstStyle/>
        <a:p>
          <a:endParaRPr lang="en-US"/>
        </a:p>
      </dgm:t>
    </dgm:pt>
    <dgm:pt modelId="{3BF67AC3-ABB7-4F27-933A-67E81CED73D0}" type="pres">
      <dgm:prSet presAssocID="{C5DABA39-E15A-421C-8A50-869EAAC5C8DD}" presName="space" presStyleCnt="0"/>
      <dgm:spPr/>
    </dgm:pt>
    <dgm:pt modelId="{FE0A5D1C-7D20-407F-8E3D-FDE738C54B3A}" type="pres">
      <dgm:prSet presAssocID="{4E2F206E-6057-43D7-AC39-95370F7E1828}" presName="composite" presStyleCnt="0"/>
      <dgm:spPr/>
    </dgm:pt>
    <dgm:pt modelId="{F692BA0F-6BDE-47FD-9179-A7F26256A184}" type="pres">
      <dgm:prSet presAssocID="{4E2F206E-6057-43D7-AC39-95370F7E1828}" presName="parTx" presStyleLbl="alignNode1" presStyleIdx="2" presStyleCnt="3">
        <dgm:presLayoutVars>
          <dgm:chMax val="0"/>
          <dgm:chPref val="0"/>
        </dgm:presLayoutVars>
      </dgm:prSet>
      <dgm:spPr/>
      <dgm:t>
        <a:bodyPr/>
        <a:lstStyle/>
        <a:p>
          <a:endParaRPr lang="en-US"/>
        </a:p>
      </dgm:t>
    </dgm:pt>
    <dgm:pt modelId="{230EE056-C19F-4AB4-9342-1DD2BF4CFB4C}" type="pres">
      <dgm:prSet presAssocID="{4E2F206E-6057-43D7-AC39-95370F7E1828}" presName="desTx" presStyleLbl="alignAccFollowNode1" presStyleIdx="2" presStyleCnt="3">
        <dgm:presLayoutVars/>
      </dgm:prSet>
      <dgm:spPr/>
      <dgm:t>
        <a:bodyPr/>
        <a:lstStyle/>
        <a:p>
          <a:endParaRPr lang="en-US"/>
        </a:p>
      </dgm:t>
    </dgm:pt>
  </dgm:ptLst>
  <dgm:cxnLst>
    <dgm:cxn modelId="{F7176BFA-9AB9-491E-9871-9BFED163C183}" type="presOf" srcId="{F49DBE9B-44DB-42C5-BC6A-643B9521A328}" destId="{230EE056-C19F-4AB4-9342-1DD2BF4CFB4C}" srcOrd="0" destOrd="0" presId="urn:microsoft.com/office/officeart/2016/7/layout/HorizontalActionList"/>
    <dgm:cxn modelId="{D902DC45-20FC-47E1-A5A0-71981FEFD079}" type="presOf" srcId="{C8B2F422-2F6E-4D31-B581-E229056A9AF7}" destId="{135503E0-B3E4-4285-A156-2E27CA6C1A66}" srcOrd="0" destOrd="0" presId="urn:microsoft.com/office/officeart/2016/7/layout/HorizontalActionList"/>
    <dgm:cxn modelId="{EB5C3E3C-D6CF-4CBE-A235-53E968DFF218}" srcId="{4E2F206E-6057-43D7-AC39-95370F7E1828}" destId="{F49DBE9B-44DB-42C5-BC6A-643B9521A328}" srcOrd="0" destOrd="0" parTransId="{559CF9F5-7986-4078-B864-4EC5752ADDD1}" sibTransId="{7ADAB15B-2374-4DE2-9E64-4D9667401686}"/>
    <dgm:cxn modelId="{FCCB6EEB-52C3-49B4-B78F-0AA51332DB67}" type="presOf" srcId="{4E2F206E-6057-43D7-AC39-95370F7E1828}" destId="{F692BA0F-6BDE-47FD-9179-A7F26256A184}" srcOrd="0" destOrd="0" presId="urn:microsoft.com/office/officeart/2016/7/layout/HorizontalActionList"/>
    <dgm:cxn modelId="{FC2E06BB-D377-47B4-9B58-56F84E2BBEBF}" type="presOf" srcId="{5C7E2293-59EF-40AA-90F4-00666A2E6FA4}" destId="{BBEF8BA7-2549-449C-8737-F320B91FEB9C}" srcOrd="0" destOrd="0" presId="urn:microsoft.com/office/officeart/2016/7/layout/HorizontalActionList"/>
    <dgm:cxn modelId="{A57F07CA-28AC-4827-8AF7-AB0D14C89AFA}" srcId="{8E363D73-BDE6-41F8-82BE-70E45F573D32}" destId="{C8B2F422-2F6E-4D31-B581-E229056A9AF7}" srcOrd="0" destOrd="0" parTransId="{51B66157-FAC5-447C-A99B-E9643244DD5C}" sibTransId="{02CDDA25-D2B9-4C23-AAF2-3D313295E558}"/>
    <dgm:cxn modelId="{FBF574A4-69BB-4C88-A737-F40C9F3589C6}" srcId="{0E79BF58-BD33-4FDF-96E0-1F07DEC9A35D}" destId="{4E2F206E-6057-43D7-AC39-95370F7E1828}" srcOrd="2" destOrd="0" parTransId="{6C8AD068-F5B0-4D32-B303-23E72775AE82}" sibTransId="{E6D1B0E8-5EF6-43AF-95FF-B60A8B6497C5}"/>
    <dgm:cxn modelId="{DC19BAD0-8740-436E-A5B2-1D92F2C15E8E}" type="presOf" srcId="{8E363D73-BDE6-41F8-82BE-70E45F573D32}" destId="{27A5A369-D5F4-4C9E-87EA-D6F76FDFA772}" srcOrd="0" destOrd="0" presId="urn:microsoft.com/office/officeart/2016/7/layout/HorizontalActionList"/>
    <dgm:cxn modelId="{4B393954-F48B-45F3-8084-11DD3481F45C}" type="presOf" srcId="{0E79BF58-BD33-4FDF-96E0-1F07DEC9A35D}" destId="{4C39DA1F-BD3E-4673-929C-B789446E23C5}" srcOrd="0" destOrd="0" presId="urn:microsoft.com/office/officeart/2016/7/layout/HorizontalActionList"/>
    <dgm:cxn modelId="{BB6B0096-65B9-4213-A0FA-E441C96A8291}" srcId="{0E79BF58-BD33-4FDF-96E0-1F07DEC9A35D}" destId="{5C7E2293-59EF-40AA-90F4-00666A2E6FA4}" srcOrd="1" destOrd="0" parTransId="{3221D735-F7B8-43E4-85FD-48252187276A}" sibTransId="{C5DABA39-E15A-421C-8A50-869EAAC5C8DD}"/>
    <dgm:cxn modelId="{DD542778-280E-46A3-915E-36A266B1453B}" type="presOf" srcId="{9AB59FCA-820F-4093-AE7A-F1688AB61B9E}" destId="{9C37F153-60E9-4156-A5CF-A09C12F5746C}" srcOrd="0" destOrd="0" presId="urn:microsoft.com/office/officeart/2016/7/layout/HorizontalActionList"/>
    <dgm:cxn modelId="{19A1711B-686F-493D-BE2C-A85A5E18AB15}" srcId="{0E79BF58-BD33-4FDF-96E0-1F07DEC9A35D}" destId="{8E363D73-BDE6-41F8-82BE-70E45F573D32}" srcOrd="0" destOrd="0" parTransId="{18100335-7D15-4705-B350-1C3E775D7B35}" sibTransId="{E418127B-C822-4905-B17D-86CA9EF86FE9}"/>
    <dgm:cxn modelId="{F4683048-9BC7-4F5D-BF41-7F9760E1982A}" srcId="{5C7E2293-59EF-40AA-90F4-00666A2E6FA4}" destId="{9AB59FCA-820F-4093-AE7A-F1688AB61B9E}" srcOrd="0" destOrd="0" parTransId="{6C9F0096-6BD5-420E-942C-8872104EAE19}" sibTransId="{E221B1FD-6BEC-43C1-9485-2B1F64E11637}"/>
    <dgm:cxn modelId="{2FF8B143-EE65-4563-B4CF-B07A69327218}" type="presParOf" srcId="{4C39DA1F-BD3E-4673-929C-B789446E23C5}" destId="{5B517586-E05A-4092-848C-2AB794BEDC13}" srcOrd="0" destOrd="0" presId="urn:microsoft.com/office/officeart/2016/7/layout/HorizontalActionList"/>
    <dgm:cxn modelId="{D986F7E3-C2F3-4639-98FA-85755B72AB8D}" type="presParOf" srcId="{5B517586-E05A-4092-848C-2AB794BEDC13}" destId="{27A5A369-D5F4-4C9E-87EA-D6F76FDFA772}" srcOrd="0" destOrd="0" presId="urn:microsoft.com/office/officeart/2016/7/layout/HorizontalActionList"/>
    <dgm:cxn modelId="{5441AF79-1C59-4213-9F49-B706C6AF4C42}" type="presParOf" srcId="{5B517586-E05A-4092-848C-2AB794BEDC13}" destId="{135503E0-B3E4-4285-A156-2E27CA6C1A66}" srcOrd="1" destOrd="0" presId="urn:microsoft.com/office/officeart/2016/7/layout/HorizontalActionList"/>
    <dgm:cxn modelId="{A0B0B1D9-6DFE-4486-9F3B-5981BE9A857C}" type="presParOf" srcId="{4C39DA1F-BD3E-4673-929C-B789446E23C5}" destId="{0088080E-43B6-4F80-9878-C1160B82F4A3}" srcOrd="1" destOrd="0" presId="urn:microsoft.com/office/officeart/2016/7/layout/HorizontalActionList"/>
    <dgm:cxn modelId="{EA56B80B-8C45-465E-AD8A-085F7C3809FF}" type="presParOf" srcId="{4C39DA1F-BD3E-4673-929C-B789446E23C5}" destId="{DB574712-0D10-42D6-9F23-154B71B9650F}" srcOrd="2" destOrd="0" presId="urn:microsoft.com/office/officeart/2016/7/layout/HorizontalActionList"/>
    <dgm:cxn modelId="{56195755-10A1-4625-B20B-B40552609FBB}" type="presParOf" srcId="{DB574712-0D10-42D6-9F23-154B71B9650F}" destId="{BBEF8BA7-2549-449C-8737-F320B91FEB9C}" srcOrd="0" destOrd="0" presId="urn:microsoft.com/office/officeart/2016/7/layout/HorizontalActionList"/>
    <dgm:cxn modelId="{3B3C307F-C97B-404A-9F4A-338765DE37BC}" type="presParOf" srcId="{DB574712-0D10-42D6-9F23-154B71B9650F}" destId="{9C37F153-60E9-4156-A5CF-A09C12F5746C}" srcOrd="1" destOrd="0" presId="urn:microsoft.com/office/officeart/2016/7/layout/HorizontalActionList"/>
    <dgm:cxn modelId="{B9D34931-A8F6-4188-BAD5-7AF7D24295CC}" type="presParOf" srcId="{4C39DA1F-BD3E-4673-929C-B789446E23C5}" destId="{3BF67AC3-ABB7-4F27-933A-67E81CED73D0}" srcOrd="3" destOrd="0" presId="urn:microsoft.com/office/officeart/2016/7/layout/HorizontalActionList"/>
    <dgm:cxn modelId="{5B34F5BA-AA9B-4F9E-810B-F90B930700D6}" type="presParOf" srcId="{4C39DA1F-BD3E-4673-929C-B789446E23C5}" destId="{FE0A5D1C-7D20-407F-8E3D-FDE738C54B3A}" srcOrd="4" destOrd="0" presId="urn:microsoft.com/office/officeart/2016/7/layout/HorizontalActionList"/>
    <dgm:cxn modelId="{E343E346-324A-464F-8CC6-52371E111B1F}" type="presParOf" srcId="{FE0A5D1C-7D20-407F-8E3D-FDE738C54B3A}" destId="{F692BA0F-6BDE-47FD-9179-A7F26256A184}" srcOrd="0" destOrd="0" presId="urn:microsoft.com/office/officeart/2016/7/layout/HorizontalActionList"/>
    <dgm:cxn modelId="{25C4260A-55E8-41EA-A389-7991F1F4BA4D}" type="presParOf" srcId="{FE0A5D1C-7D20-407F-8E3D-FDE738C54B3A}" destId="{230EE056-C19F-4AB4-9342-1DD2BF4CFB4C}"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A369-D5F4-4C9E-87EA-D6F76FDFA772}">
      <dsp:nvSpPr>
        <dsp:cNvPr id="0" name=""/>
        <dsp:cNvSpPr/>
      </dsp:nvSpPr>
      <dsp:spPr>
        <a:xfrm>
          <a:off x="10090"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Review</a:t>
          </a:r>
        </a:p>
      </dsp:txBody>
      <dsp:txXfrm>
        <a:off x="10090" y="48208"/>
        <a:ext cx="3426543" cy="1027963"/>
      </dsp:txXfrm>
    </dsp:sp>
    <dsp:sp modelId="{135503E0-B3E4-4285-A156-2E27CA6C1A66}">
      <dsp:nvSpPr>
        <dsp:cNvPr id="0" name=""/>
        <dsp:cNvSpPr/>
      </dsp:nvSpPr>
      <dsp:spPr>
        <a:xfrm>
          <a:off x="10090"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Review basics of cell-mediated immunity</a:t>
          </a:r>
        </a:p>
      </dsp:txBody>
      <dsp:txXfrm>
        <a:off x="10090" y="1076171"/>
        <a:ext cx="3426543" cy="3226957"/>
      </dsp:txXfrm>
    </dsp:sp>
    <dsp:sp modelId="{BBEF8BA7-2549-449C-8737-F320B91FEB9C}">
      <dsp:nvSpPr>
        <dsp:cNvPr id="0" name=""/>
        <dsp:cNvSpPr/>
      </dsp:nvSpPr>
      <dsp:spPr>
        <a:xfrm>
          <a:off x="3544528"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Learn about</a:t>
          </a:r>
        </a:p>
      </dsp:txBody>
      <dsp:txXfrm>
        <a:off x="3544528" y="48208"/>
        <a:ext cx="3426543" cy="1027963"/>
      </dsp:txXfrm>
    </dsp:sp>
    <dsp:sp modelId="{9C37F153-60E9-4156-A5CF-A09C12F5746C}">
      <dsp:nvSpPr>
        <dsp:cNvPr id="0" name=""/>
        <dsp:cNvSpPr/>
      </dsp:nvSpPr>
      <dsp:spPr>
        <a:xfrm>
          <a:off x="3544528"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Learn about the transfer of immune cells via breastfeeding and their lifelong effect on offspring cell-mediated immunity</a:t>
          </a:r>
        </a:p>
      </dsp:txBody>
      <dsp:txXfrm>
        <a:off x="3544528" y="1076171"/>
        <a:ext cx="3426543" cy="3226957"/>
      </dsp:txXfrm>
    </dsp:sp>
    <dsp:sp modelId="{F692BA0F-6BDE-47FD-9179-A7F26256A184}">
      <dsp:nvSpPr>
        <dsp:cNvPr id="0" name=""/>
        <dsp:cNvSpPr/>
      </dsp:nvSpPr>
      <dsp:spPr>
        <a:xfrm>
          <a:off x="7078966"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Discuss</a:t>
          </a:r>
        </a:p>
      </dsp:txBody>
      <dsp:txXfrm>
        <a:off x="7078966" y="48208"/>
        <a:ext cx="3426543" cy="1027963"/>
      </dsp:txXfrm>
    </dsp:sp>
    <dsp:sp modelId="{230EE056-C19F-4AB4-9342-1DD2BF4CFB4C}">
      <dsp:nvSpPr>
        <dsp:cNvPr id="0" name=""/>
        <dsp:cNvSpPr/>
      </dsp:nvSpPr>
      <dsp:spPr>
        <a:xfrm>
          <a:off x="7078966"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Discuss how to apply this new knowledge to real world improvement of immunity</a:t>
          </a:r>
          <a:br>
            <a:rPr lang="en-US" sz="2600" kern="1200"/>
          </a:br>
          <a:endParaRPr lang="en-US" sz="2600" kern="1200"/>
        </a:p>
      </dsp:txBody>
      <dsp:txXfrm>
        <a:off x="7078966" y="1076171"/>
        <a:ext cx="3426543" cy="322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A369-D5F4-4C9E-87EA-D6F76FDFA772}">
      <dsp:nvSpPr>
        <dsp:cNvPr id="0" name=""/>
        <dsp:cNvSpPr/>
      </dsp:nvSpPr>
      <dsp:spPr>
        <a:xfrm>
          <a:off x="10090"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Review</a:t>
          </a:r>
        </a:p>
      </dsp:txBody>
      <dsp:txXfrm>
        <a:off x="10090" y="48208"/>
        <a:ext cx="3426543" cy="1027963"/>
      </dsp:txXfrm>
    </dsp:sp>
    <dsp:sp modelId="{135503E0-B3E4-4285-A156-2E27CA6C1A66}">
      <dsp:nvSpPr>
        <dsp:cNvPr id="0" name=""/>
        <dsp:cNvSpPr/>
      </dsp:nvSpPr>
      <dsp:spPr>
        <a:xfrm>
          <a:off x="10090"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Review basics of cell-mediated immunity</a:t>
          </a:r>
        </a:p>
      </dsp:txBody>
      <dsp:txXfrm>
        <a:off x="10090" y="1076171"/>
        <a:ext cx="3426543" cy="3226957"/>
      </dsp:txXfrm>
    </dsp:sp>
    <dsp:sp modelId="{BBEF8BA7-2549-449C-8737-F320B91FEB9C}">
      <dsp:nvSpPr>
        <dsp:cNvPr id="0" name=""/>
        <dsp:cNvSpPr/>
      </dsp:nvSpPr>
      <dsp:spPr>
        <a:xfrm>
          <a:off x="3544528"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Learn about</a:t>
          </a:r>
        </a:p>
      </dsp:txBody>
      <dsp:txXfrm>
        <a:off x="3544528" y="48208"/>
        <a:ext cx="3426543" cy="1027963"/>
      </dsp:txXfrm>
    </dsp:sp>
    <dsp:sp modelId="{9C37F153-60E9-4156-A5CF-A09C12F5746C}">
      <dsp:nvSpPr>
        <dsp:cNvPr id="0" name=""/>
        <dsp:cNvSpPr/>
      </dsp:nvSpPr>
      <dsp:spPr>
        <a:xfrm>
          <a:off x="3544528"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Learn about the transfer of immune cells via breastfeeding and their lifelong effect on offspring cell-mediated immunity</a:t>
          </a:r>
        </a:p>
      </dsp:txBody>
      <dsp:txXfrm>
        <a:off x="3544528" y="1076171"/>
        <a:ext cx="3426543" cy="3226957"/>
      </dsp:txXfrm>
    </dsp:sp>
    <dsp:sp modelId="{F692BA0F-6BDE-47FD-9179-A7F26256A184}">
      <dsp:nvSpPr>
        <dsp:cNvPr id="0" name=""/>
        <dsp:cNvSpPr/>
      </dsp:nvSpPr>
      <dsp:spPr>
        <a:xfrm>
          <a:off x="7078966"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Discuss</a:t>
          </a:r>
        </a:p>
      </dsp:txBody>
      <dsp:txXfrm>
        <a:off x="7078966" y="48208"/>
        <a:ext cx="3426543" cy="1027963"/>
      </dsp:txXfrm>
    </dsp:sp>
    <dsp:sp modelId="{230EE056-C19F-4AB4-9342-1DD2BF4CFB4C}">
      <dsp:nvSpPr>
        <dsp:cNvPr id="0" name=""/>
        <dsp:cNvSpPr/>
      </dsp:nvSpPr>
      <dsp:spPr>
        <a:xfrm>
          <a:off x="7078966"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Discuss how to apply this new knowledge to real world improvement of immunity</a:t>
          </a:r>
          <a:br>
            <a:rPr lang="en-US" sz="2600" kern="1200"/>
          </a:br>
          <a:endParaRPr lang="en-US" sz="2600" kern="1200"/>
        </a:p>
      </dsp:txBody>
      <dsp:txXfrm>
        <a:off x="7078966" y="1076171"/>
        <a:ext cx="3426543" cy="322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A369-D5F4-4C9E-87EA-D6F76FDFA772}">
      <dsp:nvSpPr>
        <dsp:cNvPr id="0" name=""/>
        <dsp:cNvSpPr/>
      </dsp:nvSpPr>
      <dsp:spPr>
        <a:xfrm>
          <a:off x="10090"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Review</a:t>
          </a:r>
        </a:p>
      </dsp:txBody>
      <dsp:txXfrm>
        <a:off x="10090" y="48208"/>
        <a:ext cx="3426543" cy="1027963"/>
      </dsp:txXfrm>
    </dsp:sp>
    <dsp:sp modelId="{135503E0-B3E4-4285-A156-2E27CA6C1A66}">
      <dsp:nvSpPr>
        <dsp:cNvPr id="0" name=""/>
        <dsp:cNvSpPr/>
      </dsp:nvSpPr>
      <dsp:spPr>
        <a:xfrm>
          <a:off x="10090"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Review basics of cell-mediated immunity</a:t>
          </a:r>
        </a:p>
      </dsp:txBody>
      <dsp:txXfrm>
        <a:off x="10090" y="1076171"/>
        <a:ext cx="3426543" cy="3226957"/>
      </dsp:txXfrm>
    </dsp:sp>
    <dsp:sp modelId="{BBEF8BA7-2549-449C-8737-F320B91FEB9C}">
      <dsp:nvSpPr>
        <dsp:cNvPr id="0" name=""/>
        <dsp:cNvSpPr/>
      </dsp:nvSpPr>
      <dsp:spPr>
        <a:xfrm>
          <a:off x="3544528"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Learn about</a:t>
          </a:r>
        </a:p>
      </dsp:txBody>
      <dsp:txXfrm>
        <a:off x="3544528" y="48208"/>
        <a:ext cx="3426543" cy="1027963"/>
      </dsp:txXfrm>
    </dsp:sp>
    <dsp:sp modelId="{9C37F153-60E9-4156-A5CF-A09C12F5746C}">
      <dsp:nvSpPr>
        <dsp:cNvPr id="0" name=""/>
        <dsp:cNvSpPr/>
      </dsp:nvSpPr>
      <dsp:spPr>
        <a:xfrm>
          <a:off x="3544528"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Learn about the transfer of immune cells via breastfeeding and their lifelong effect on offspring cell-mediated immunity</a:t>
          </a:r>
        </a:p>
      </dsp:txBody>
      <dsp:txXfrm>
        <a:off x="3544528" y="1076171"/>
        <a:ext cx="3426543" cy="3226957"/>
      </dsp:txXfrm>
    </dsp:sp>
    <dsp:sp modelId="{F692BA0F-6BDE-47FD-9179-A7F26256A184}">
      <dsp:nvSpPr>
        <dsp:cNvPr id="0" name=""/>
        <dsp:cNvSpPr/>
      </dsp:nvSpPr>
      <dsp:spPr>
        <a:xfrm>
          <a:off x="7078966" y="48208"/>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lvl="0" algn="ctr" defTabSz="1511300">
            <a:lnSpc>
              <a:spcPct val="90000"/>
            </a:lnSpc>
            <a:spcBef>
              <a:spcPct val="0"/>
            </a:spcBef>
            <a:spcAft>
              <a:spcPct val="35000"/>
            </a:spcAft>
          </a:pPr>
          <a:r>
            <a:rPr lang="en-US" sz="3400" kern="1200"/>
            <a:t>Discuss</a:t>
          </a:r>
        </a:p>
      </dsp:txBody>
      <dsp:txXfrm>
        <a:off x="7078966" y="48208"/>
        <a:ext cx="3426543" cy="1027963"/>
      </dsp:txXfrm>
    </dsp:sp>
    <dsp:sp modelId="{230EE056-C19F-4AB4-9342-1DD2BF4CFB4C}">
      <dsp:nvSpPr>
        <dsp:cNvPr id="0" name=""/>
        <dsp:cNvSpPr/>
      </dsp:nvSpPr>
      <dsp:spPr>
        <a:xfrm>
          <a:off x="7078966" y="1076171"/>
          <a:ext cx="3426543" cy="3226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lvl="0" algn="l" defTabSz="1155700">
            <a:lnSpc>
              <a:spcPct val="90000"/>
            </a:lnSpc>
            <a:spcBef>
              <a:spcPct val="0"/>
            </a:spcBef>
            <a:spcAft>
              <a:spcPct val="35000"/>
            </a:spcAft>
          </a:pPr>
          <a:r>
            <a:rPr lang="en-US" sz="2600" kern="1200"/>
            <a:t>Discuss how to apply this new knowledge to real world improvement of immunity</a:t>
          </a:r>
          <a:br>
            <a:rPr lang="en-US" sz="2600" kern="1200"/>
          </a:br>
          <a:endParaRPr lang="en-US" sz="2600" kern="1200"/>
        </a:p>
      </dsp:txBody>
      <dsp:txXfrm>
        <a:off x="7078966" y="1076171"/>
        <a:ext cx="3426543" cy="322695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0.19024</cdr:x>
      <cdr:y>0.71205</cdr:y>
    </cdr:from>
    <cdr:to>
      <cdr:x>0.41666</cdr:x>
      <cdr:y>0.71498</cdr:y>
    </cdr:to>
    <cdr:cxnSp macro="">
      <cdr:nvCxnSpPr>
        <cdr:cNvPr id="2" name="Straight Connector 1"/>
        <cdr:cNvCxnSpPr/>
      </cdr:nvCxnSpPr>
      <cdr:spPr>
        <a:xfrm xmlns:a="http://schemas.openxmlformats.org/drawingml/2006/main">
          <a:off x="1115186" y="1309076"/>
          <a:ext cx="1327271" cy="5381"/>
        </a:xfrm>
        <a:prstGeom xmlns:a="http://schemas.openxmlformats.org/drawingml/2006/main" prst="line">
          <a:avLst/>
        </a:prstGeom>
        <a:ln xmlns:a="http://schemas.openxmlformats.org/drawingml/2006/main" w="28575" cmpd="sng">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0.29083</cdr:x>
      <cdr:y>0.55411</cdr:y>
    </cdr:from>
    <cdr:to>
      <cdr:x>0.34783</cdr:x>
      <cdr:y>0.73827</cdr:y>
    </cdr:to>
    <cdr:sp macro="" textlink="">
      <cdr:nvSpPr>
        <cdr:cNvPr id="3" name="TextBox 2"/>
        <cdr:cNvSpPr txBox="1"/>
      </cdr:nvSpPr>
      <cdr:spPr>
        <a:xfrm xmlns:a="http://schemas.openxmlformats.org/drawingml/2006/main">
          <a:off x="1988943" y="1018712"/>
          <a:ext cx="389850"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b="1" dirty="0">
              <a:latin typeface="Times New Roman"/>
              <a:cs typeface="Times New Roman"/>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7CF03-650E-44BE-82DC-94F2D488727F}" type="datetimeFigureOut">
              <a:rPr lang="en-US" smtClean="0"/>
              <a:t>5/4/2017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06BC6-8D2B-479C-A6BB-F298FB554A36}" type="slidenum">
              <a:rPr lang="en-US" smtClean="0"/>
              <a:t>‹#›</a:t>
            </a:fld>
            <a:endParaRPr lang="en-US"/>
          </a:p>
        </p:txBody>
      </p:sp>
    </p:spTree>
    <p:extLst>
      <p:ext uri="{BB962C8B-B14F-4D97-AF65-F5344CB8AC3E}">
        <p14:creationId xmlns:p14="http://schemas.microsoft.com/office/powerpoint/2010/main" val="201576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2838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25864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99863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310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005499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5077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9595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5187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DF0760-6BB7-4B5D-AD17-B8D84D30E160}" type="slidenum">
              <a:rPr lang="en-US">
                <a:latin typeface="Arial" charset="0"/>
                <a:cs typeface="Arial" charset="0"/>
              </a:rPr>
              <a:pPr fontAlgn="base">
                <a:spcBef>
                  <a:spcPct val="0"/>
                </a:spcBef>
                <a:spcAft>
                  <a:spcPct val="0"/>
                </a:spcAft>
              </a:pPr>
              <a:t>5</a:t>
            </a:fld>
            <a:endParaRPr lang="en-US">
              <a:latin typeface="Arial" charset="0"/>
              <a:cs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9257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6454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5745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08C66-FC5B-44C7-9FED-43051B7D8943}" type="slidenum">
              <a:rPr lang="en-US">
                <a:cs typeface="Arial" charset="0"/>
              </a:rPr>
              <a:pPr fontAlgn="base">
                <a:spcBef>
                  <a:spcPct val="0"/>
                </a:spcBef>
                <a:spcAft>
                  <a:spcPct val="0"/>
                </a:spcAft>
              </a:pPr>
              <a:t>18</a:t>
            </a:fld>
            <a:endParaRPr lang="en-US">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82028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49953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BBBE51-C492-4519-A566-C19F732DB24D}" type="slidenum">
              <a:rPr lang="en-US">
                <a:cs typeface="Arial" charset="0"/>
              </a:rPr>
              <a:pPr fontAlgn="base">
                <a:spcBef>
                  <a:spcPct val="0"/>
                </a:spcBef>
                <a:spcAft>
                  <a:spcPct val="0"/>
                </a:spcAft>
              </a:pPr>
              <a:t>20</a:t>
            </a:fld>
            <a:endParaRPr lang="en-US">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90853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5687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80793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20128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8145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268367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220983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15745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CA1C3-59BB-4BD2-A4E2-D585EFD3744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262643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6CA1C3-59BB-4BD2-A4E2-D585EFD3744E}"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613720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6CA1C3-59BB-4BD2-A4E2-D585EFD3744E}"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2083485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CA1C3-59BB-4BD2-A4E2-D585EFD3744E}"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1990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CA1C3-59BB-4BD2-A4E2-D585EFD3744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68210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2108489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CA1C3-59BB-4BD2-A4E2-D585EFD3744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04877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418439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49607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6CA1C3-59BB-4BD2-A4E2-D585EFD3744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96602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CA1C3-59BB-4BD2-A4E2-D585EFD3744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120350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6CA1C3-59BB-4BD2-A4E2-D585EFD3744E}"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235593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6CA1C3-59BB-4BD2-A4E2-D585EFD3744E}"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530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CA1C3-59BB-4BD2-A4E2-D585EFD3744E}"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84872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CA1C3-59BB-4BD2-A4E2-D585EFD3744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94664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CA1C3-59BB-4BD2-A4E2-D585EFD3744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40A9-78FA-4B35-AB40-FB9FDD56DCE5}" type="slidenum">
              <a:rPr lang="en-US" smtClean="0"/>
              <a:t>‹#›</a:t>
            </a:fld>
            <a:endParaRPr lang="en-US"/>
          </a:p>
        </p:txBody>
      </p:sp>
    </p:spTree>
    <p:extLst>
      <p:ext uri="{BB962C8B-B14F-4D97-AF65-F5344CB8AC3E}">
        <p14:creationId xmlns:p14="http://schemas.microsoft.com/office/powerpoint/2010/main" val="336366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CA1C3-59BB-4BD2-A4E2-D585EFD3744E}" type="datetimeFigureOut">
              <a:rPr lang="en-US" smtClean="0"/>
              <a:t>5/4/2017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140A9-78FA-4B35-AB40-FB9FDD56DCE5}" type="slidenum">
              <a:rPr lang="en-US" smtClean="0"/>
              <a:t>‹#›</a:t>
            </a:fld>
            <a:endParaRPr lang="en-US"/>
          </a:p>
        </p:txBody>
      </p:sp>
    </p:spTree>
    <p:extLst>
      <p:ext uri="{BB962C8B-B14F-4D97-AF65-F5344CB8AC3E}">
        <p14:creationId xmlns:p14="http://schemas.microsoft.com/office/powerpoint/2010/main" val="568060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CA1C3-59BB-4BD2-A4E2-D585EFD3744E}" type="datetimeFigureOut">
              <a:rPr lang="en-US" smtClean="0"/>
              <a:t>5/4/2017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140A9-78FA-4B35-AB40-FB9FDD56DCE5}" type="slidenum">
              <a:rPr lang="en-US" smtClean="0"/>
              <a:t>‹#›</a:t>
            </a:fld>
            <a:endParaRPr lang="en-US"/>
          </a:p>
        </p:txBody>
      </p:sp>
    </p:spTree>
    <p:extLst>
      <p:ext uri="{BB962C8B-B14F-4D97-AF65-F5344CB8AC3E}">
        <p14:creationId xmlns:p14="http://schemas.microsoft.com/office/powerpoint/2010/main" val="18399802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video" Target="https://www.youtube.com/embed/1yShFZumOaM"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90837" y="642994"/>
            <a:ext cx="3525411" cy="5242247"/>
          </a:xfrm>
          <a:prstGeom prst="rect">
            <a:avLst/>
          </a:prstGeom>
        </p:spPr>
      </p:pic>
      <p:sp>
        <p:nvSpPr>
          <p:cNvPr id="2" name="Title 1"/>
          <p:cNvSpPr>
            <a:spLocks noGrp="1"/>
          </p:cNvSpPr>
          <p:nvPr>
            <p:ph type="ctrTitle"/>
          </p:nvPr>
        </p:nvSpPr>
        <p:spPr>
          <a:xfrm>
            <a:off x="804673" y="1224012"/>
            <a:ext cx="4948428" cy="2651200"/>
          </a:xfrm>
        </p:spPr>
        <p:txBody>
          <a:bodyPr anchor="t">
            <a:normAutofit/>
          </a:bodyPr>
          <a:lstStyle/>
          <a:p>
            <a:pPr algn="l">
              <a:lnSpc>
                <a:spcPct val="70000"/>
              </a:lnSpc>
            </a:pPr>
            <a:r>
              <a:rPr lang="en-US" sz="4600" dirty="0"/>
              <a:t> There is more of your mother in you than you thought! </a:t>
            </a:r>
            <a:br>
              <a:rPr lang="en-US" sz="4600" dirty="0"/>
            </a:br>
            <a:endParaRPr lang="en-US" sz="4600" dirty="0"/>
          </a:p>
        </p:txBody>
      </p:sp>
      <p:sp>
        <p:nvSpPr>
          <p:cNvPr id="3" name="TextBox 2"/>
          <p:cNvSpPr txBox="1"/>
          <p:nvPr/>
        </p:nvSpPr>
        <p:spPr>
          <a:xfrm>
            <a:off x="804673" y="3214540"/>
            <a:ext cx="5831797" cy="3046988"/>
          </a:xfrm>
          <a:prstGeom prst="rect">
            <a:avLst/>
          </a:prstGeom>
          <a:noFill/>
        </p:spPr>
        <p:txBody>
          <a:bodyPr wrap="square" rtlCol="0">
            <a:spAutoFit/>
          </a:bodyPr>
          <a:lstStyle/>
          <a:p>
            <a:r>
              <a:rPr lang="en-US" sz="3200" dirty="0"/>
              <a:t>Ameae M. Walker</a:t>
            </a:r>
          </a:p>
          <a:p>
            <a:r>
              <a:rPr lang="en-US" sz="3200" dirty="0"/>
              <a:t>Professor of Biomedical Sciences</a:t>
            </a:r>
          </a:p>
          <a:p>
            <a:r>
              <a:rPr lang="en-US" sz="3200" dirty="0"/>
              <a:t>School of Medicine</a:t>
            </a:r>
          </a:p>
          <a:p>
            <a:r>
              <a:rPr lang="en-US" sz="3200" dirty="0"/>
              <a:t>University of California, Riverside</a:t>
            </a:r>
          </a:p>
          <a:p>
            <a:r>
              <a:rPr lang="en-US" sz="3200" dirty="0"/>
              <a:t>UCR Vice Provost for Academic Personnel</a:t>
            </a:r>
          </a:p>
        </p:txBody>
      </p:sp>
    </p:spTree>
    <p:extLst>
      <p:ext uri="{BB962C8B-B14F-4D97-AF65-F5344CB8AC3E}">
        <p14:creationId xmlns:p14="http://schemas.microsoft.com/office/powerpoint/2010/main" val="99226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p:cNvSpPr/>
          <p:nvPr/>
        </p:nvSpPr>
        <p:spPr>
          <a:xfrm>
            <a:off x="5693790" y="3157979"/>
            <a:ext cx="6495068" cy="3723588"/>
          </a:xfrm>
          <a:custGeom>
            <a:avLst/>
            <a:gdLst>
              <a:gd name="connsiteX0" fmla="*/ 0 w 6495068"/>
              <a:gd name="connsiteY0" fmla="*/ 3723588 h 3723588"/>
              <a:gd name="connsiteX1" fmla="*/ 28280 w 6495068"/>
              <a:gd name="connsiteY1" fmla="*/ 3676454 h 3723588"/>
              <a:gd name="connsiteX2" fmla="*/ 56561 w 6495068"/>
              <a:gd name="connsiteY2" fmla="*/ 3667027 h 3723588"/>
              <a:gd name="connsiteX3" fmla="*/ 84841 w 6495068"/>
              <a:gd name="connsiteY3" fmla="*/ 3638747 h 3723588"/>
              <a:gd name="connsiteX4" fmla="*/ 122548 w 6495068"/>
              <a:gd name="connsiteY4" fmla="*/ 3582186 h 3723588"/>
              <a:gd name="connsiteX5" fmla="*/ 141402 w 6495068"/>
              <a:gd name="connsiteY5" fmla="*/ 3553906 h 3723588"/>
              <a:gd name="connsiteX6" fmla="*/ 160255 w 6495068"/>
              <a:gd name="connsiteY6" fmla="*/ 3525625 h 3723588"/>
              <a:gd name="connsiteX7" fmla="*/ 188536 w 6495068"/>
              <a:gd name="connsiteY7" fmla="*/ 3497345 h 3723588"/>
              <a:gd name="connsiteX8" fmla="*/ 226243 w 6495068"/>
              <a:gd name="connsiteY8" fmla="*/ 3440784 h 3723588"/>
              <a:gd name="connsiteX9" fmla="*/ 273377 w 6495068"/>
              <a:gd name="connsiteY9" fmla="*/ 3374796 h 3723588"/>
              <a:gd name="connsiteX10" fmla="*/ 329938 w 6495068"/>
              <a:gd name="connsiteY10" fmla="*/ 3318235 h 3723588"/>
              <a:gd name="connsiteX11" fmla="*/ 367645 w 6495068"/>
              <a:gd name="connsiteY11" fmla="*/ 3252248 h 3723588"/>
              <a:gd name="connsiteX12" fmla="*/ 424206 w 6495068"/>
              <a:gd name="connsiteY12" fmla="*/ 3186260 h 3723588"/>
              <a:gd name="connsiteX13" fmla="*/ 443059 w 6495068"/>
              <a:gd name="connsiteY13" fmla="*/ 3139126 h 3723588"/>
              <a:gd name="connsiteX14" fmla="*/ 471340 w 6495068"/>
              <a:gd name="connsiteY14" fmla="*/ 3101419 h 3723588"/>
              <a:gd name="connsiteX15" fmla="*/ 490194 w 6495068"/>
              <a:gd name="connsiteY15" fmla="*/ 3073139 h 3723588"/>
              <a:gd name="connsiteX16" fmla="*/ 518474 w 6495068"/>
              <a:gd name="connsiteY16" fmla="*/ 3054285 h 3723588"/>
              <a:gd name="connsiteX17" fmla="*/ 537328 w 6495068"/>
              <a:gd name="connsiteY17" fmla="*/ 3016578 h 3723588"/>
              <a:gd name="connsiteX18" fmla="*/ 556181 w 6495068"/>
              <a:gd name="connsiteY18" fmla="*/ 2988297 h 3723588"/>
              <a:gd name="connsiteX19" fmla="*/ 565608 w 6495068"/>
              <a:gd name="connsiteY19" fmla="*/ 2960017 h 3723588"/>
              <a:gd name="connsiteX20" fmla="*/ 593888 w 6495068"/>
              <a:gd name="connsiteY20" fmla="*/ 2931736 h 3723588"/>
              <a:gd name="connsiteX21" fmla="*/ 612742 w 6495068"/>
              <a:gd name="connsiteY21" fmla="*/ 2903456 h 3723588"/>
              <a:gd name="connsiteX22" fmla="*/ 669303 w 6495068"/>
              <a:gd name="connsiteY22" fmla="*/ 2846895 h 3723588"/>
              <a:gd name="connsiteX23" fmla="*/ 697583 w 6495068"/>
              <a:gd name="connsiteY23" fmla="*/ 2818615 h 3723588"/>
              <a:gd name="connsiteX24" fmla="*/ 735290 w 6495068"/>
              <a:gd name="connsiteY24" fmla="*/ 2762054 h 3723588"/>
              <a:gd name="connsiteX25" fmla="*/ 829558 w 6495068"/>
              <a:gd name="connsiteY25" fmla="*/ 2677213 h 3723588"/>
              <a:gd name="connsiteX26" fmla="*/ 838985 w 6495068"/>
              <a:gd name="connsiteY26" fmla="*/ 2648932 h 3723588"/>
              <a:gd name="connsiteX27" fmla="*/ 867266 w 6495068"/>
              <a:gd name="connsiteY27" fmla="*/ 2639506 h 3723588"/>
              <a:gd name="connsiteX28" fmla="*/ 923826 w 6495068"/>
              <a:gd name="connsiteY28" fmla="*/ 2611225 h 3723588"/>
              <a:gd name="connsiteX29" fmla="*/ 980387 w 6495068"/>
              <a:gd name="connsiteY29" fmla="*/ 2554664 h 3723588"/>
              <a:gd name="connsiteX30" fmla="*/ 1036948 w 6495068"/>
              <a:gd name="connsiteY30" fmla="*/ 2488677 h 3723588"/>
              <a:gd name="connsiteX31" fmla="*/ 1074655 w 6495068"/>
              <a:gd name="connsiteY31" fmla="*/ 2479250 h 3723588"/>
              <a:gd name="connsiteX32" fmla="*/ 1093509 w 6495068"/>
              <a:gd name="connsiteY32" fmla="*/ 2441543 h 3723588"/>
              <a:gd name="connsiteX33" fmla="*/ 1168923 w 6495068"/>
              <a:gd name="connsiteY33" fmla="*/ 2394409 h 3723588"/>
              <a:gd name="connsiteX34" fmla="*/ 1197204 w 6495068"/>
              <a:gd name="connsiteY34" fmla="*/ 2375555 h 3723588"/>
              <a:gd name="connsiteX35" fmla="*/ 1272618 w 6495068"/>
              <a:gd name="connsiteY35" fmla="*/ 2318994 h 3723588"/>
              <a:gd name="connsiteX36" fmla="*/ 1319752 w 6495068"/>
              <a:gd name="connsiteY36" fmla="*/ 2262433 h 3723588"/>
              <a:gd name="connsiteX37" fmla="*/ 1338606 w 6495068"/>
              <a:gd name="connsiteY37" fmla="*/ 2234153 h 3723588"/>
              <a:gd name="connsiteX38" fmla="*/ 1376313 w 6495068"/>
              <a:gd name="connsiteY38" fmla="*/ 2215299 h 3723588"/>
              <a:gd name="connsiteX39" fmla="*/ 1451728 w 6495068"/>
              <a:gd name="connsiteY39" fmla="*/ 2149312 h 3723588"/>
              <a:gd name="connsiteX40" fmla="*/ 1489435 w 6495068"/>
              <a:gd name="connsiteY40" fmla="*/ 2073897 h 3723588"/>
              <a:gd name="connsiteX41" fmla="*/ 1545996 w 6495068"/>
              <a:gd name="connsiteY41" fmla="*/ 1998483 h 3723588"/>
              <a:gd name="connsiteX42" fmla="*/ 1555422 w 6495068"/>
              <a:gd name="connsiteY42" fmla="*/ 1960776 h 3723588"/>
              <a:gd name="connsiteX43" fmla="*/ 1583703 w 6495068"/>
              <a:gd name="connsiteY43" fmla="*/ 1932495 h 3723588"/>
              <a:gd name="connsiteX44" fmla="*/ 1611983 w 6495068"/>
              <a:gd name="connsiteY44" fmla="*/ 1885361 h 3723588"/>
              <a:gd name="connsiteX45" fmla="*/ 1621410 w 6495068"/>
              <a:gd name="connsiteY45" fmla="*/ 1847654 h 3723588"/>
              <a:gd name="connsiteX46" fmla="*/ 1659117 w 6495068"/>
              <a:gd name="connsiteY46" fmla="*/ 1800520 h 3723588"/>
              <a:gd name="connsiteX47" fmla="*/ 1772239 w 6495068"/>
              <a:gd name="connsiteY47" fmla="*/ 1706252 h 3723588"/>
              <a:gd name="connsiteX48" fmla="*/ 1800519 w 6495068"/>
              <a:gd name="connsiteY48" fmla="*/ 1677972 h 3723588"/>
              <a:gd name="connsiteX49" fmla="*/ 1828800 w 6495068"/>
              <a:gd name="connsiteY49" fmla="*/ 1621411 h 3723588"/>
              <a:gd name="connsiteX50" fmla="*/ 1857080 w 6495068"/>
              <a:gd name="connsiteY50" fmla="*/ 1602557 h 3723588"/>
              <a:gd name="connsiteX51" fmla="*/ 1894787 w 6495068"/>
              <a:gd name="connsiteY51" fmla="*/ 1545996 h 3723588"/>
              <a:gd name="connsiteX52" fmla="*/ 1923068 w 6495068"/>
              <a:gd name="connsiteY52" fmla="*/ 1508289 h 3723588"/>
              <a:gd name="connsiteX53" fmla="*/ 1960775 w 6495068"/>
              <a:gd name="connsiteY53" fmla="*/ 1498862 h 3723588"/>
              <a:gd name="connsiteX54" fmla="*/ 2007909 w 6495068"/>
              <a:gd name="connsiteY54" fmla="*/ 1423448 h 3723588"/>
              <a:gd name="connsiteX55" fmla="*/ 2064470 w 6495068"/>
              <a:gd name="connsiteY55" fmla="*/ 1357460 h 3723588"/>
              <a:gd name="connsiteX56" fmla="*/ 2092750 w 6495068"/>
              <a:gd name="connsiteY56" fmla="*/ 1319753 h 3723588"/>
              <a:gd name="connsiteX57" fmla="*/ 2130457 w 6495068"/>
              <a:gd name="connsiteY57" fmla="*/ 1291473 h 3723588"/>
              <a:gd name="connsiteX58" fmla="*/ 2168165 w 6495068"/>
              <a:gd name="connsiteY58" fmla="*/ 1253765 h 3723588"/>
              <a:gd name="connsiteX59" fmla="*/ 2196445 w 6495068"/>
              <a:gd name="connsiteY59" fmla="*/ 1216058 h 3723588"/>
              <a:gd name="connsiteX60" fmla="*/ 2234152 w 6495068"/>
              <a:gd name="connsiteY60" fmla="*/ 1197205 h 3723588"/>
              <a:gd name="connsiteX61" fmla="*/ 2262433 w 6495068"/>
              <a:gd name="connsiteY61" fmla="*/ 1159497 h 3723588"/>
              <a:gd name="connsiteX62" fmla="*/ 2337847 w 6495068"/>
              <a:gd name="connsiteY62" fmla="*/ 1102936 h 3723588"/>
              <a:gd name="connsiteX63" fmla="*/ 2366128 w 6495068"/>
              <a:gd name="connsiteY63" fmla="*/ 1084083 h 3723588"/>
              <a:gd name="connsiteX64" fmla="*/ 2413262 w 6495068"/>
              <a:gd name="connsiteY64" fmla="*/ 1036949 h 3723588"/>
              <a:gd name="connsiteX65" fmla="*/ 2460396 w 6495068"/>
              <a:gd name="connsiteY65" fmla="*/ 1008668 h 3723588"/>
              <a:gd name="connsiteX66" fmla="*/ 2488676 w 6495068"/>
              <a:gd name="connsiteY66" fmla="*/ 980388 h 3723588"/>
              <a:gd name="connsiteX67" fmla="*/ 2573517 w 6495068"/>
              <a:gd name="connsiteY67" fmla="*/ 933254 h 3723588"/>
              <a:gd name="connsiteX68" fmla="*/ 2601798 w 6495068"/>
              <a:gd name="connsiteY68" fmla="*/ 904974 h 3723588"/>
              <a:gd name="connsiteX69" fmla="*/ 2696066 w 6495068"/>
              <a:gd name="connsiteY69" fmla="*/ 848413 h 3723588"/>
              <a:gd name="connsiteX70" fmla="*/ 2733773 w 6495068"/>
              <a:gd name="connsiteY70" fmla="*/ 810706 h 3723588"/>
              <a:gd name="connsiteX71" fmla="*/ 2780907 w 6495068"/>
              <a:gd name="connsiteY71" fmla="*/ 791852 h 3723588"/>
              <a:gd name="connsiteX72" fmla="*/ 2837468 w 6495068"/>
              <a:gd name="connsiteY72" fmla="*/ 772998 h 3723588"/>
              <a:gd name="connsiteX73" fmla="*/ 2912882 w 6495068"/>
              <a:gd name="connsiteY73" fmla="*/ 735291 h 3723588"/>
              <a:gd name="connsiteX74" fmla="*/ 2969443 w 6495068"/>
              <a:gd name="connsiteY74" fmla="*/ 707011 h 3723588"/>
              <a:gd name="connsiteX75" fmla="*/ 2997723 w 6495068"/>
              <a:gd name="connsiteY75" fmla="*/ 697584 h 3723588"/>
              <a:gd name="connsiteX76" fmla="*/ 3101418 w 6495068"/>
              <a:gd name="connsiteY76" fmla="*/ 659877 h 3723588"/>
              <a:gd name="connsiteX77" fmla="*/ 3129699 w 6495068"/>
              <a:gd name="connsiteY77" fmla="*/ 641023 h 3723588"/>
              <a:gd name="connsiteX78" fmla="*/ 3365369 w 6495068"/>
              <a:gd name="connsiteY78" fmla="*/ 575035 h 3723588"/>
              <a:gd name="connsiteX79" fmla="*/ 3525624 w 6495068"/>
              <a:gd name="connsiteY79" fmla="*/ 509048 h 3723588"/>
              <a:gd name="connsiteX80" fmla="*/ 3553905 w 6495068"/>
              <a:gd name="connsiteY80" fmla="*/ 499621 h 3723588"/>
              <a:gd name="connsiteX81" fmla="*/ 3619892 w 6495068"/>
              <a:gd name="connsiteY81" fmla="*/ 480767 h 3723588"/>
              <a:gd name="connsiteX82" fmla="*/ 3733014 w 6495068"/>
              <a:gd name="connsiteY82" fmla="*/ 452487 h 3723588"/>
              <a:gd name="connsiteX83" fmla="*/ 3761295 w 6495068"/>
              <a:gd name="connsiteY83" fmla="*/ 443060 h 3723588"/>
              <a:gd name="connsiteX84" fmla="*/ 3817855 w 6495068"/>
              <a:gd name="connsiteY84" fmla="*/ 433633 h 3723588"/>
              <a:gd name="connsiteX85" fmla="*/ 3855563 w 6495068"/>
              <a:gd name="connsiteY85" fmla="*/ 405353 h 3723588"/>
              <a:gd name="connsiteX86" fmla="*/ 3987538 w 6495068"/>
              <a:gd name="connsiteY86" fmla="*/ 377073 h 3723588"/>
              <a:gd name="connsiteX87" fmla="*/ 4053525 w 6495068"/>
              <a:gd name="connsiteY87" fmla="*/ 367646 h 3723588"/>
              <a:gd name="connsiteX88" fmla="*/ 4289196 w 6495068"/>
              <a:gd name="connsiteY88" fmla="*/ 311085 h 3723588"/>
              <a:gd name="connsiteX89" fmla="*/ 4468305 w 6495068"/>
              <a:gd name="connsiteY89" fmla="*/ 263951 h 3723588"/>
              <a:gd name="connsiteX90" fmla="*/ 4562573 w 6495068"/>
              <a:gd name="connsiteY90" fmla="*/ 235670 h 3723588"/>
              <a:gd name="connsiteX91" fmla="*/ 4637987 w 6495068"/>
              <a:gd name="connsiteY91" fmla="*/ 226244 h 3723588"/>
              <a:gd name="connsiteX92" fmla="*/ 4685121 w 6495068"/>
              <a:gd name="connsiteY92" fmla="*/ 197963 h 3723588"/>
              <a:gd name="connsiteX93" fmla="*/ 4760536 w 6495068"/>
              <a:gd name="connsiteY93" fmla="*/ 188536 h 3723588"/>
              <a:gd name="connsiteX94" fmla="*/ 4807670 w 6495068"/>
              <a:gd name="connsiteY94" fmla="*/ 179110 h 3723588"/>
              <a:gd name="connsiteX95" fmla="*/ 4958499 w 6495068"/>
              <a:gd name="connsiteY95" fmla="*/ 160256 h 3723588"/>
              <a:gd name="connsiteX96" fmla="*/ 5118754 w 6495068"/>
              <a:gd name="connsiteY96" fmla="*/ 141402 h 3723588"/>
              <a:gd name="connsiteX97" fmla="*/ 5269583 w 6495068"/>
              <a:gd name="connsiteY97" fmla="*/ 122549 h 3723588"/>
              <a:gd name="connsiteX98" fmla="*/ 5410985 w 6495068"/>
              <a:gd name="connsiteY98" fmla="*/ 94268 h 3723588"/>
              <a:gd name="connsiteX99" fmla="*/ 5476973 w 6495068"/>
              <a:gd name="connsiteY99" fmla="*/ 84842 h 3723588"/>
              <a:gd name="connsiteX100" fmla="*/ 5571241 w 6495068"/>
              <a:gd name="connsiteY100" fmla="*/ 75415 h 3723588"/>
              <a:gd name="connsiteX101" fmla="*/ 5618375 w 6495068"/>
              <a:gd name="connsiteY101" fmla="*/ 65988 h 3723588"/>
              <a:gd name="connsiteX102" fmla="*/ 5674936 w 6495068"/>
              <a:gd name="connsiteY102" fmla="*/ 56561 h 3723588"/>
              <a:gd name="connsiteX103" fmla="*/ 5759777 w 6495068"/>
              <a:gd name="connsiteY103" fmla="*/ 47134 h 3723588"/>
              <a:gd name="connsiteX104" fmla="*/ 5797484 w 6495068"/>
              <a:gd name="connsiteY104" fmla="*/ 37708 h 3723588"/>
              <a:gd name="connsiteX105" fmla="*/ 5835191 w 6495068"/>
              <a:gd name="connsiteY105" fmla="*/ 18854 h 3723588"/>
              <a:gd name="connsiteX106" fmla="*/ 5910606 w 6495068"/>
              <a:gd name="connsiteY106" fmla="*/ 9427 h 3723588"/>
              <a:gd name="connsiteX107" fmla="*/ 5967167 w 6495068"/>
              <a:gd name="connsiteY107" fmla="*/ 0 h 3723588"/>
              <a:gd name="connsiteX108" fmla="*/ 6108569 w 6495068"/>
              <a:gd name="connsiteY108" fmla="*/ 9427 h 3723588"/>
              <a:gd name="connsiteX109" fmla="*/ 6117996 w 6495068"/>
              <a:gd name="connsiteY109" fmla="*/ 37708 h 3723588"/>
              <a:gd name="connsiteX110" fmla="*/ 6268824 w 6495068"/>
              <a:gd name="connsiteY110" fmla="*/ 28281 h 3723588"/>
              <a:gd name="connsiteX111" fmla="*/ 6495068 w 6495068"/>
              <a:gd name="connsiteY111" fmla="*/ 28281 h 37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95068" h="3723588">
                <a:moveTo>
                  <a:pt x="0" y="3723588"/>
                </a:moveTo>
                <a:cubicBezTo>
                  <a:pt x="9427" y="3707877"/>
                  <a:pt x="15324" y="3689410"/>
                  <a:pt x="28280" y="3676454"/>
                </a:cubicBezTo>
                <a:cubicBezTo>
                  <a:pt x="35306" y="3669428"/>
                  <a:pt x="48293" y="3672539"/>
                  <a:pt x="56561" y="3667027"/>
                </a:cubicBezTo>
                <a:cubicBezTo>
                  <a:pt x="67653" y="3659632"/>
                  <a:pt x="76656" y="3649270"/>
                  <a:pt x="84841" y="3638747"/>
                </a:cubicBezTo>
                <a:cubicBezTo>
                  <a:pt x="98752" y="3620861"/>
                  <a:pt x="109979" y="3601040"/>
                  <a:pt x="122548" y="3582186"/>
                </a:cubicBezTo>
                <a:lnTo>
                  <a:pt x="141402" y="3553906"/>
                </a:lnTo>
                <a:cubicBezTo>
                  <a:pt x="147687" y="3544479"/>
                  <a:pt x="152244" y="3533636"/>
                  <a:pt x="160255" y="3525625"/>
                </a:cubicBezTo>
                <a:lnTo>
                  <a:pt x="188536" y="3497345"/>
                </a:lnTo>
                <a:cubicBezTo>
                  <a:pt x="205103" y="3447644"/>
                  <a:pt x="187013" y="3487860"/>
                  <a:pt x="226243" y="3440784"/>
                </a:cubicBezTo>
                <a:cubicBezTo>
                  <a:pt x="283614" y="3371939"/>
                  <a:pt x="196973" y="3459689"/>
                  <a:pt x="273377" y="3374796"/>
                </a:cubicBezTo>
                <a:cubicBezTo>
                  <a:pt x="291214" y="3354977"/>
                  <a:pt x="329938" y="3318235"/>
                  <a:pt x="329938" y="3318235"/>
                </a:cubicBezTo>
                <a:cubicBezTo>
                  <a:pt x="341466" y="3295179"/>
                  <a:pt x="350987" y="3272238"/>
                  <a:pt x="367645" y="3252248"/>
                </a:cubicBezTo>
                <a:cubicBezTo>
                  <a:pt x="396217" y="3217962"/>
                  <a:pt x="400675" y="3228616"/>
                  <a:pt x="424206" y="3186260"/>
                </a:cubicBezTo>
                <a:cubicBezTo>
                  <a:pt x="432424" y="3171468"/>
                  <a:pt x="434841" y="3153918"/>
                  <a:pt x="443059" y="3139126"/>
                </a:cubicBezTo>
                <a:cubicBezTo>
                  <a:pt x="450689" y="3125392"/>
                  <a:pt x="462208" y="3114204"/>
                  <a:pt x="471340" y="3101419"/>
                </a:cubicBezTo>
                <a:cubicBezTo>
                  <a:pt x="477925" y="3092200"/>
                  <a:pt x="482183" y="3081150"/>
                  <a:pt x="490194" y="3073139"/>
                </a:cubicBezTo>
                <a:cubicBezTo>
                  <a:pt x="498205" y="3065128"/>
                  <a:pt x="509047" y="3060570"/>
                  <a:pt x="518474" y="3054285"/>
                </a:cubicBezTo>
                <a:cubicBezTo>
                  <a:pt x="524759" y="3041716"/>
                  <a:pt x="530356" y="3028779"/>
                  <a:pt x="537328" y="3016578"/>
                </a:cubicBezTo>
                <a:cubicBezTo>
                  <a:pt x="542949" y="3006741"/>
                  <a:pt x="551114" y="2998431"/>
                  <a:pt x="556181" y="2988297"/>
                </a:cubicBezTo>
                <a:cubicBezTo>
                  <a:pt x="560625" y="2979409"/>
                  <a:pt x="560096" y="2968285"/>
                  <a:pt x="565608" y="2960017"/>
                </a:cubicBezTo>
                <a:cubicBezTo>
                  <a:pt x="573003" y="2948924"/>
                  <a:pt x="585353" y="2941978"/>
                  <a:pt x="593888" y="2931736"/>
                </a:cubicBezTo>
                <a:cubicBezTo>
                  <a:pt x="601141" y="2923032"/>
                  <a:pt x="605215" y="2911924"/>
                  <a:pt x="612742" y="2903456"/>
                </a:cubicBezTo>
                <a:cubicBezTo>
                  <a:pt x="630456" y="2883528"/>
                  <a:pt x="650449" y="2865749"/>
                  <a:pt x="669303" y="2846895"/>
                </a:cubicBezTo>
                <a:cubicBezTo>
                  <a:pt x="678730" y="2837468"/>
                  <a:pt x="690188" y="2829707"/>
                  <a:pt x="697583" y="2818615"/>
                </a:cubicBezTo>
                <a:cubicBezTo>
                  <a:pt x="710152" y="2799761"/>
                  <a:pt x="719268" y="2778076"/>
                  <a:pt x="735290" y="2762054"/>
                </a:cubicBezTo>
                <a:cubicBezTo>
                  <a:pt x="809289" y="2688055"/>
                  <a:pt x="775395" y="2713321"/>
                  <a:pt x="829558" y="2677213"/>
                </a:cubicBezTo>
                <a:cubicBezTo>
                  <a:pt x="832700" y="2667786"/>
                  <a:pt x="831958" y="2655958"/>
                  <a:pt x="838985" y="2648932"/>
                </a:cubicBezTo>
                <a:cubicBezTo>
                  <a:pt x="846011" y="2641906"/>
                  <a:pt x="858378" y="2643950"/>
                  <a:pt x="867266" y="2639506"/>
                </a:cubicBezTo>
                <a:cubicBezTo>
                  <a:pt x="940373" y="2602953"/>
                  <a:pt x="852733" y="2634923"/>
                  <a:pt x="923826" y="2611225"/>
                </a:cubicBezTo>
                <a:cubicBezTo>
                  <a:pt x="942680" y="2592371"/>
                  <a:pt x="964389" y="2575994"/>
                  <a:pt x="980387" y="2554664"/>
                </a:cubicBezTo>
                <a:cubicBezTo>
                  <a:pt x="990553" y="2541109"/>
                  <a:pt x="1019716" y="2498524"/>
                  <a:pt x="1036948" y="2488677"/>
                </a:cubicBezTo>
                <a:cubicBezTo>
                  <a:pt x="1048197" y="2482249"/>
                  <a:pt x="1062086" y="2482392"/>
                  <a:pt x="1074655" y="2479250"/>
                </a:cubicBezTo>
                <a:cubicBezTo>
                  <a:pt x="1080940" y="2466681"/>
                  <a:pt x="1084364" y="2452213"/>
                  <a:pt x="1093509" y="2441543"/>
                </a:cubicBezTo>
                <a:cubicBezTo>
                  <a:pt x="1115141" y="2416306"/>
                  <a:pt x="1141596" y="2410024"/>
                  <a:pt x="1168923" y="2394409"/>
                </a:cubicBezTo>
                <a:cubicBezTo>
                  <a:pt x="1178760" y="2388788"/>
                  <a:pt x="1187777" y="2381840"/>
                  <a:pt x="1197204" y="2375555"/>
                </a:cubicBezTo>
                <a:cubicBezTo>
                  <a:pt x="1278616" y="2267005"/>
                  <a:pt x="1164606" y="2405404"/>
                  <a:pt x="1272618" y="2318994"/>
                </a:cubicBezTo>
                <a:cubicBezTo>
                  <a:pt x="1291782" y="2303663"/>
                  <a:pt x="1304685" y="2281805"/>
                  <a:pt x="1319752" y="2262433"/>
                </a:cubicBezTo>
                <a:cubicBezTo>
                  <a:pt x="1326708" y="2253490"/>
                  <a:pt x="1329902" y="2241406"/>
                  <a:pt x="1338606" y="2234153"/>
                </a:cubicBezTo>
                <a:cubicBezTo>
                  <a:pt x="1349402" y="2225157"/>
                  <a:pt x="1364396" y="2222747"/>
                  <a:pt x="1376313" y="2215299"/>
                </a:cubicBezTo>
                <a:cubicBezTo>
                  <a:pt x="1402979" y="2198632"/>
                  <a:pt x="1431490" y="2172922"/>
                  <a:pt x="1451728" y="2149312"/>
                </a:cubicBezTo>
                <a:cubicBezTo>
                  <a:pt x="1477932" y="2118740"/>
                  <a:pt x="1469412" y="2113942"/>
                  <a:pt x="1489435" y="2073897"/>
                </a:cubicBezTo>
                <a:cubicBezTo>
                  <a:pt x="1512862" y="2027043"/>
                  <a:pt x="1513281" y="2031197"/>
                  <a:pt x="1545996" y="1998483"/>
                </a:cubicBezTo>
                <a:cubicBezTo>
                  <a:pt x="1549138" y="1985914"/>
                  <a:pt x="1548994" y="1972025"/>
                  <a:pt x="1555422" y="1960776"/>
                </a:cubicBezTo>
                <a:cubicBezTo>
                  <a:pt x="1562036" y="1949201"/>
                  <a:pt x="1575704" y="1943160"/>
                  <a:pt x="1583703" y="1932495"/>
                </a:cubicBezTo>
                <a:cubicBezTo>
                  <a:pt x="1594696" y="1917837"/>
                  <a:pt x="1602556" y="1901072"/>
                  <a:pt x="1611983" y="1885361"/>
                </a:cubicBezTo>
                <a:cubicBezTo>
                  <a:pt x="1615125" y="1872792"/>
                  <a:pt x="1615118" y="1858979"/>
                  <a:pt x="1621410" y="1847654"/>
                </a:cubicBezTo>
                <a:cubicBezTo>
                  <a:pt x="1631181" y="1830066"/>
                  <a:pt x="1644438" y="1814281"/>
                  <a:pt x="1659117" y="1800520"/>
                </a:cubicBezTo>
                <a:cubicBezTo>
                  <a:pt x="1694926" y="1766950"/>
                  <a:pt x="1737531" y="1740960"/>
                  <a:pt x="1772239" y="1706252"/>
                </a:cubicBezTo>
                <a:lnTo>
                  <a:pt x="1800519" y="1677972"/>
                </a:lnTo>
                <a:cubicBezTo>
                  <a:pt x="1808187" y="1654969"/>
                  <a:pt x="1810525" y="1639686"/>
                  <a:pt x="1828800" y="1621411"/>
                </a:cubicBezTo>
                <a:cubicBezTo>
                  <a:pt x="1836811" y="1613400"/>
                  <a:pt x="1847653" y="1608842"/>
                  <a:pt x="1857080" y="1602557"/>
                </a:cubicBezTo>
                <a:cubicBezTo>
                  <a:pt x="1869649" y="1583703"/>
                  <a:pt x="1881793" y="1564559"/>
                  <a:pt x="1894787" y="1545996"/>
                </a:cubicBezTo>
                <a:cubicBezTo>
                  <a:pt x="1903797" y="1533125"/>
                  <a:pt x="1910283" y="1517421"/>
                  <a:pt x="1923068" y="1508289"/>
                </a:cubicBezTo>
                <a:cubicBezTo>
                  <a:pt x="1933611" y="1500759"/>
                  <a:pt x="1948206" y="1502004"/>
                  <a:pt x="1960775" y="1498862"/>
                </a:cubicBezTo>
                <a:cubicBezTo>
                  <a:pt x="1975691" y="1439199"/>
                  <a:pt x="1959425" y="1476781"/>
                  <a:pt x="2007909" y="1423448"/>
                </a:cubicBezTo>
                <a:cubicBezTo>
                  <a:pt x="2027397" y="1402012"/>
                  <a:pt x="2046125" y="1379882"/>
                  <a:pt x="2064470" y="1357460"/>
                </a:cubicBezTo>
                <a:cubicBezTo>
                  <a:pt x="2074419" y="1345300"/>
                  <a:pt x="2081641" y="1330862"/>
                  <a:pt x="2092750" y="1319753"/>
                </a:cubicBezTo>
                <a:cubicBezTo>
                  <a:pt x="2103859" y="1308644"/>
                  <a:pt x="2118633" y="1301819"/>
                  <a:pt x="2130457" y="1291473"/>
                </a:cubicBezTo>
                <a:cubicBezTo>
                  <a:pt x="2143835" y="1279768"/>
                  <a:pt x="2156460" y="1267143"/>
                  <a:pt x="2168165" y="1253765"/>
                </a:cubicBezTo>
                <a:cubicBezTo>
                  <a:pt x="2178511" y="1241941"/>
                  <a:pt x="2184516" y="1226283"/>
                  <a:pt x="2196445" y="1216058"/>
                </a:cubicBezTo>
                <a:cubicBezTo>
                  <a:pt x="2207114" y="1206913"/>
                  <a:pt x="2221583" y="1203489"/>
                  <a:pt x="2234152" y="1197205"/>
                </a:cubicBezTo>
                <a:cubicBezTo>
                  <a:pt x="2243579" y="1184636"/>
                  <a:pt x="2250807" y="1170066"/>
                  <a:pt x="2262433" y="1159497"/>
                </a:cubicBezTo>
                <a:cubicBezTo>
                  <a:pt x="2285684" y="1138360"/>
                  <a:pt x="2311701" y="1120365"/>
                  <a:pt x="2337847" y="1102936"/>
                </a:cubicBezTo>
                <a:cubicBezTo>
                  <a:pt x="2347274" y="1096652"/>
                  <a:pt x="2357601" y="1091544"/>
                  <a:pt x="2366128" y="1084083"/>
                </a:cubicBezTo>
                <a:cubicBezTo>
                  <a:pt x="2382850" y="1069452"/>
                  <a:pt x="2395912" y="1050829"/>
                  <a:pt x="2413262" y="1036949"/>
                </a:cubicBezTo>
                <a:cubicBezTo>
                  <a:pt x="2427569" y="1025503"/>
                  <a:pt x="2445738" y="1019662"/>
                  <a:pt x="2460396" y="1008668"/>
                </a:cubicBezTo>
                <a:cubicBezTo>
                  <a:pt x="2471061" y="1000669"/>
                  <a:pt x="2478435" y="988923"/>
                  <a:pt x="2488676" y="980388"/>
                </a:cubicBezTo>
                <a:cubicBezTo>
                  <a:pt x="2524527" y="950512"/>
                  <a:pt x="2525368" y="965352"/>
                  <a:pt x="2573517" y="933254"/>
                </a:cubicBezTo>
                <a:cubicBezTo>
                  <a:pt x="2584610" y="925859"/>
                  <a:pt x="2590876" y="912619"/>
                  <a:pt x="2601798" y="904974"/>
                </a:cubicBezTo>
                <a:cubicBezTo>
                  <a:pt x="2605846" y="902140"/>
                  <a:pt x="2678805" y="863208"/>
                  <a:pt x="2696066" y="848413"/>
                </a:cubicBezTo>
                <a:cubicBezTo>
                  <a:pt x="2709562" y="836845"/>
                  <a:pt x="2718983" y="820566"/>
                  <a:pt x="2733773" y="810706"/>
                </a:cubicBezTo>
                <a:cubicBezTo>
                  <a:pt x="2747853" y="801320"/>
                  <a:pt x="2765004" y="797635"/>
                  <a:pt x="2780907" y="791852"/>
                </a:cubicBezTo>
                <a:cubicBezTo>
                  <a:pt x="2799584" y="785060"/>
                  <a:pt x="2837468" y="772998"/>
                  <a:pt x="2837468" y="772998"/>
                </a:cubicBezTo>
                <a:cubicBezTo>
                  <a:pt x="2913057" y="716307"/>
                  <a:pt x="2837241" y="765547"/>
                  <a:pt x="2912882" y="735291"/>
                </a:cubicBezTo>
                <a:cubicBezTo>
                  <a:pt x="2932453" y="727463"/>
                  <a:pt x="2950181" y="715572"/>
                  <a:pt x="2969443" y="707011"/>
                </a:cubicBezTo>
                <a:cubicBezTo>
                  <a:pt x="2978523" y="702975"/>
                  <a:pt x="2988419" y="701073"/>
                  <a:pt x="2997723" y="697584"/>
                </a:cubicBezTo>
                <a:cubicBezTo>
                  <a:pt x="3102638" y="658240"/>
                  <a:pt x="2982614" y="699477"/>
                  <a:pt x="3101418" y="659877"/>
                </a:cubicBezTo>
                <a:cubicBezTo>
                  <a:pt x="3110845" y="653592"/>
                  <a:pt x="3119285" y="645486"/>
                  <a:pt x="3129699" y="641023"/>
                </a:cubicBezTo>
                <a:cubicBezTo>
                  <a:pt x="3263524" y="583670"/>
                  <a:pt x="3212296" y="616247"/>
                  <a:pt x="3365369" y="575035"/>
                </a:cubicBezTo>
                <a:cubicBezTo>
                  <a:pt x="3535969" y="529104"/>
                  <a:pt x="3425924" y="558898"/>
                  <a:pt x="3525624" y="509048"/>
                </a:cubicBezTo>
                <a:cubicBezTo>
                  <a:pt x="3534512" y="504604"/>
                  <a:pt x="3544387" y="502476"/>
                  <a:pt x="3553905" y="499621"/>
                </a:cubicBezTo>
                <a:cubicBezTo>
                  <a:pt x="3575816" y="493048"/>
                  <a:pt x="3597769" y="486589"/>
                  <a:pt x="3619892" y="480767"/>
                </a:cubicBezTo>
                <a:cubicBezTo>
                  <a:pt x="3657480" y="470875"/>
                  <a:pt x="3696141" y="464778"/>
                  <a:pt x="3733014" y="452487"/>
                </a:cubicBezTo>
                <a:cubicBezTo>
                  <a:pt x="3742441" y="449345"/>
                  <a:pt x="3751595" y="445216"/>
                  <a:pt x="3761295" y="443060"/>
                </a:cubicBezTo>
                <a:cubicBezTo>
                  <a:pt x="3779953" y="438914"/>
                  <a:pt x="3799002" y="436775"/>
                  <a:pt x="3817855" y="433633"/>
                </a:cubicBezTo>
                <a:cubicBezTo>
                  <a:pt x="3830424" y="424206"/>
                  <a:pt x="3841060" y="411396"/>
                  <a:pt x="3855563" y="405353"/>
                </a:cubicBezTo>
                <a:cubicBezTo>
                  <a:pt x="3884515" y="393290"/>
                  <a:pt x="3953369" y="382330"/>
                  <a:pt x="3987538" y="377073"/>
                </a:cubicBezTo>
                <a:cubicBezTo>
                  <a:pt x="4009499" y="373695"/>
                  <a:pt x="4031969" y="373035"/>
                  <a:pt x="4053525" y="367646"/>
                </a:cubicBezTo>
                <a:cubicBezTo>
                  <a:pt x="4303222" y="305221"/>
                  <a:pt x="4128894" y="331123"/>
                  <a:pt x="4289196" y="311085"/>
                </a:cubicBezTo>
                <a:cubicBezTo>
                  <a:pt x="4434349" y="253024"/>
                  <a:pt x="4329258" y="285343"/>
                  <a:pt x="4468305" y="263951"/>
                </a:cubicBezTo>
                <a:cubicBezTo>
                  <a:pt x="4523045" y="255529"/>
                  <a:pt x="4497168" y="249685"/>
                  <a:pt x="4562573" y="235670"/>
                </a:cubicBezTo>
                <a:cubicBezTo>
                  <a:pt x="4587344" y="230362"/>
                  <a:pt x="4612849" y="229386"/>
                  <a:pt x="4637987" y="226244"/>
                </a:cubicBezTo>
                <a:cubicBezTo>
                  <a:pt x="4653698" y="216817"/>
                  <a:pt x="4667609" y="203351"/>
                  <a:pt x="4685121" y="197963"/>
                </a:cubicBezTo>
                <a:cubicBezTo>
                  <a:pt x="4709335" y="190513"/>
                  <a:pt x="4735497" y="192388"/>
                  <a:pt x="4760536" y="188536"/>
                </a:cubicBezTo>
                <a:cubicBezTo>
                  <a:pt x="4776372" y="186100"/>
                  <a:pt x="4791906" y="181976"/>
                  <a:pt x="4807670" y="179110"/>
                </a:cubicBezTo>
                <a:cubicBezTo>
                  <a:pt x="4882745" y="165461"/>
                  <a:pt x="4866089" y="169984"/>
                  <a:pt x="4958499" y="160256"/>
                </a:cubicBezTo>
                <a:cubicBezTo>
                  <a:pt x="5085763" y="146859"/>
                  <a:pt x="4999752" y="155402"/>
                  <a:pt x="5118754" y="141402"/>
                </a:cubicBezTo>
                <a:cubicBezTo>
                  <a:pt x="5253419" y="125560"/>
                  <a:pt x="5153767" y="139095"/>
                  <a:pt x="5269583" y="122549"/>
                </a:cubicBezTo>
                <a:cubicBezTo>
                  <a:pt x="5349757" y="90479"/>
                  <a:pt x="5292938" y="108155"/>
                  <a:pt x="5410985" y="94268"/>
                </a:cubicBezTo>
                <a:cubicBezTo>
                  <a:pt x="5433052" y="91672"/>
                  <a:pt x="5454906" y="87438"/>
                  <a:pt x="5476973" y="84842"/>
                </a:cubicBezTo>
                <a:cubicBezTo>
                  <a:pt x="5508336" y="81152"/>
                  <a:pt x="5539939" y="79589"/>
                  <a:pt x="5571241" y="75415"/>
                </a:cubicBezTo>
                <a:cubicBezTo>
                  <a:pt x="5587123" y="73297"/>
                  <a:pt x="5602611" y="68854"/>
                  <a:pt x="5618375" y="65988"/>
                </a:cubicBezTo>
                <a:cubicBezTo>
                  <a:pt x="5637180" y="62569"/>
                  <a:pt x="5655990" y="59087"/>
                  <a:pt x="5674936" y="56561"/>
                </a:cubicBezTo>
                <a:cubicBezTo>
                  <a:pt x="5703141" y="52800"/>
                  <a:pt x="5731497" y="50276"/>
                  <a:pt x="5759777" y="47134"/>
                </a:cubicBezTo>
                <a:cubicBezTo>
                  <a:pt x="5772346" y="43992"/>
                  <a:pt x="5785353" y="42257"/>
                  <a:pt x="5797484" y="37708"/>
                </a:cubicBezTo>
                <a:cubicBezTo>
                  <a:pt x="5810642" y="32774"/>
                  <a:pt x="5821558" y="22262"/>
                  <a:pt x="5835191" y="18854"/>
                </a:cubicBezTo>
                <a:cubicBezTo>
                  <a:pt x="5859769" y="12710"/>
                  <a:pt x="5885527" y="13010"/>
                  <a:pt x="5910606" y="9427"/>
                </a:cubicBezTo>
                <a:cubicBezTo>
                  <a:pt x="5929528" y="6724"/>
                  <a:pt x="5948313" y="3142"/>
                  <a:pt x="5967167" y="0"/>
                </a:cubicBezTo>
                <a:cubicBezTo>
                  <a:pt x="6014301" y="3142"/>
                  <a:pt x="6062741" y="-2030"/>
                  <a:pt x="6108569" y="9427"/>
                </a:cubicBezTo>
                <a:cubicBezTo>
                  <a:pt x="6118209" y="11837"/>
                  <a:pt x="6108127" y="36547"/>
                  <a:pt x="6117996" y="37708"/>
                </a:cubicBezTo>
                <a:cubicBezTo>
                  <a:pt x="6168025" y="43594"/>
                  <a:pt x="6218466" y="29540"/>
                  <a:pt x="6268824" y="28281"/>
                </a:cubicBezTo>
                <a:cubicBezTo>
                  <a:pt x="6344215" y="26396"/>
                  <a:pt x="6419653" y="28281"/>
                  <a:pt x="6495068" y="28281"/>
                </a:cubicBez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018095" y="127002"/>
            <a:ext cx="11029361" cy="6659054"/>
            <a:chOff x="1018095" y="127002"/>
            <a:chExt cx="11029361" cy="6659054"/>
          </a:xfrm>
        </p:grpSpPr>
        <p:grpSp>
          <p:nvGrpSpPr>
            <p:cNvPr id="40" name="Group 39"/>
            <p:cNvGrpSpPr/>
            <p:nvPr/>
          </p:nvGrpSpPr>
          <p:grpSpPr>
            <a:xfrm>
              <a:off x="1281113" y="127002"/>
              <a:ext cx="5741856" cy="3964232"/>
              <a:chOff x="1281113" y="127001"/>
              <a:chExt cx="9822472" cy="6349999"/>
            </a:xfrm>
          </p:grpSpPr>
          <p:sp>
            <p:nvSpPr>
              <p:cNvPr id="3" name="Freeform 36"/>
              <p:cNvSpPr/>
              <p:nvPr/>
            </p:nvSpPr>
            <p:spPr>
              <a:xfrm>
                <a:off x="1281113" y="127001"/>
                <a:ext cx="8758491" cy="4797425"/>
              </a:xfrm>
              <a:custGeom>
                <a:avLst/>
                <a:gdLst>
                  <a:gd name="connsiteX0" fmla="*/ 8612853 w 8627186"/>
                  <a:gd name="connsiteY0" fmla="*/ 0 h 4797083"/>
                  <a:gd name="connsiteX1" fmla="*/ 8612853 w 8627186"/>
                  <a:gd name="connsiteY1" fmla="*/ 196948 h 4797083"/>
                  <a:gd name="connsiteX2" fmla="*/ 8570650 w 8627186"/>
                  <a:gd name="connsiteY2" fmla="*/ 323557 h 4797083"/>
                  <a:gd name="connsiteX3" fmla="*/ 8528447 w 8627186"/>
                  <a:gd name="connsiteY3" fmla="*/ 506437 h 4797083"/>
                  <a:gd name="connsiteX4" fmla="*/ 8486244 w 8627186"/>
                  <a:gd name="connsiteY4" fmla="*/ 618979 h 4797083"/>
                  <a:gd name="connsiteX5" fmla="*/ 8458108 w 8627186"/>
                  <a:gd name="connsiteY5" fmla="*/ 647114 h 4797083"/>
                  <a:gd name="connsiteX6" fmla="*/ 8444041 w 8627186"/>
                  <a:gd name="connsiteY6" fmla="*/ 689317 h 4797083"/>
                  <a:gd name="connsiteX7" fmla="*/ 8345567 w 8627186"/>
                  <a:gd name="connsiteY7" fmla="*/ 801859 h 4797083"/>
                  <a:gd name="connsiteX8" fmla="*/ 8331499 w 8627186"/>
                  <a:gd name="connsiteY8" fmla="*/ 844062 h 4797083"/>
                  <a:gd name="connsiteX9" fmla="*/ 8275228 w 8627186"/>
                  <a:gd name="connsiteY9" fmla="*/ 942536 h 4797083"/>
                  <a:gd name="connsiteX10" fmla="*/ 8218958 w 8627186"/>
                  <a:gd name="connsiteY10" fmla="*/ 998806 h 4797083"/>
                  <a:gd name="connsiteX11" fmla="*/ 8148619 w 8627186"/>
                  <a:gd name="connsiteY11" fmla="*/ 1097280 h 4797083"/>
                  <a:gd name="connsiteX12" fmla="*/ 8078281 w 8627186"/>
                  <a:gd name="connsiteY12" fmla="*/ 1153551 h 4797083"/>
                  <a:gd name="connsiteX13" fmla="*/ 8050145 w 8627186"/>
                  <a:gd name="connsiteY13" fmla="*/ 1209822 h 4797083"/>
                  <a:gd name="connsiteX14" fmla="*/ 7965739 w 8627186"/>
                  <a:gd name="connsiteY14" fmla="*/ 1294228 h 4797083"/>
                  <a:gd name="connsiteX15" fmla="*/ 7923536 w 8627186"/>
                  <a:gd name="connsiteY15" fmla="*/ 1336431 h 4797083"/>
                  <a:gd name="connsiteX16" fmla="*/ 7895401 w 8627186"/>
                  <a:gd name="connsiteY16" fmla="*/ 1378634 h 4797083"/>
                  <a:gd name="connsiteX17" fmla="*/ 7839130 w 8627186"/>
                  <a:gd name="connsiteY17" fmla="*/ 1434905 h 4797083"/>
                  <a:gd name="connsiteX18" fmla="*/ 7768791 w 8627186"/>
                  <a:gd name="connsiteY18" fmla="*/ 1505243 h 4797083"/>
                  <a:gd name="connsiteX19" fmla="*/ 7740656 w 8627186"/>
                  <a:gd name="connsiteY19" fmla="*/ 1561514 h 4797083"/>
                  <a:gd name="connsiteX20" fmla="*/ 7628114 w 8627186"/>
                  <a:gd name="connsiteY20" fmla="*/ 1659988 h 4797083"/>
                  <a:gd name="connsiteX21" fmla="*/ 7557776 w 8627186"/>
                  <a:gd name="connsiteY21" fmla="*/ 1730326 h 4797083"/>
                  <a:gd name="connsiteX22" fmla="*/ 7529641 w 8627186"/>
                  <a:gd name="connsiteY22" fmla="*/ 1772529 h 4797083"/>
                  <a:gd name="connsiteX23" fmla="*/ 7459302 w 8627186"/>
                  <a:gd name="connsiteY23" fmla="*/ 1828800 h 4797083"/>
                  <a:gd name="connsiteX24" fmla="*/ 7417099 w 8627186"/>
                  <a:gd name="connsiteY24" fmla="*/ 1927274 h 4797083"/>
                  <a:gd name="connsiteX25" fmla="*/ 7374896 w 8627186"/>
                  <a:gd name="connsiteY25" fmla="*/ 1955409 h 4797083"/>
                  <a:gd name="connsiteX26" fmla="*/ 7346761 w 8627186"/>
                  <a:gd name="connsiteY26" fmla="*/ 1997613 h 4797083"/>
                  <a:gd name="connsiteX27" fmla="*/ 7304558 w 8627186"/>
                  <a:gd name="connsiteY27" fmla="*/ 2039816 h 4797083"/>
                  <a:gd name="connsiteX28" fmla="*/ 7276422 w 8627186"/>
                  <a:gd name="connsiteY28" fmla="*/ 2096086 h 4797083"/>
                  <a:gd name="connsiteX29" fmla="*/ 7206084 w 8627186"/>
                  <a:gd name="connsiteY29" fmla="*/ 2166425 h 4797083"/>
                  <a:gd name="connsiteX30" fmla="*/ 7192016 w 8627186"/>
                  <a:gd name="connsiteY30" fmla="*/ 2208628 h 4797083"/>
                  <a:gd name="connsiteX31" fmla="*/ 7121678 w 8627186"/>
                  <a:gd name="connsiteY31" fmla="*/ 2293034 h 4797083"/>
                  <a:gd name="connsiteX32" fmla="*/ 7079474 w 8627186"/>
                  <a:gd name="connsiteY32" fmla="*/ 2377440 h 4797083"/>
                  <a:gd name="connsiteX33" fmla="*/ 7037271 w 8627186"/>
                  <a:gd name="connsiteY33" fmla="*/ 2405576 h 4797083"/>
                  <a:gd name="connsiteX34" fmla="*/ 6995068 w 8627186"/>
                  <a:gd name="connsiteY34" fmla="*/ 2504049 h 4797083"/>
                  <a:gd name="connsiteX35" fmla="*/ 6952865 w 8627186"/>
                  <a:gd name="connsiteY35" fmla="*/ 2518117 h 4797083"/>
                  <a:gd name="connsiteX36" fmla="*/ 6924730 w 8627186"/>
                  <a:gd name="connsiteY36" fmla="*/ 2560320 h 4797083"/>
                  <a:gd name="connsiteX37" fmla="*/ 6854391 w 8627186"/>
                  <a:gd name="connsiteY37" fmla="*/ 2630659 h 4797083"/>
                  <a:gd name="connsiteX38" fmla="*/ 6755918 w 8627186"/>
                  <a:gd name="connsiteY38" fmla="*/ 2743200 h 4797083"/>
                  <a:gd name="connsiteX39" fmla="*/ 6685579 w 8627186"/>
                  <a:gd name="connsiteY39" fmla="*/ 2813539 h 4797083"/>
                  <a:gd name="connsiteX40" fmla="*/ 6643376 w 8627186"/>
                  <a:gd name="connsiteY40" fmla="*/ 2897945 h 4797083"/>
                  <a:gd name="connsiteX41" fmla="*/ 6601173 w 8627186"/>
                  <a:gd name="connsiteY41" fmla="*/ 2926080 h 4797083"/>
                  <a:gd name="connsiteX42" fmla="*/ 6544902 w 8627186"/>
                  <a:gd name="connsiteY42" fmla="*/ 2996419 h 4797083"/>
                  <a:gd name="connsiteX43" fmla="*/ 6460496 w 8627186"/>
                  <a:gd name="connsiteY43" fmla="*/ 3094893 h 4797083"/>
                  <a:gd name="connsiteX44" fmla="*/ 6418293 w 8627186"/>
                  <a:gd name="connsiteY44" fmla="*/ 3137096 h 4797083"/>
                  <a:gd name="connsiteX45" fmla="*/ 6362022 w 8627186"/>
                  <a:gd name="connsiteY45" fmla="*/ 3207434 h 4797083"/>
                  <a:gd name="connsiteX46" fmla="*/ 6347954 w 8627186"/>
                  <a:gd name="connsiteY46" fmla="*/ 3249637 h 4797083"/>
                  <a:gd name="connsiteX47" fmla="*/ 6277616 w 8627186"/>
                  <a:gd name="connsiteY47" fmla="*/ 3319976 h 4797083"/>
                  <a:gd name="connsiteX48" fmla="*/ 6249481 w 8627186"/>
                  <a:gd name="connsiteY48" fmla="*/ 3362179 h 4797083"/>
                  <a:gd name="connsiteX49" fmla="*/ 6193210 w 8627186"/>
                  <a:gd name="connsiteY49" fmla="*/ 3432517 h 4797083"/>
                  <a:gd name="connsiteX50" fmla="*/ 6179142 w 8627186"/>
                  <a:gd name="connsiteY50" fmla="*/ 3474720 h 4797083"/>
                  <a:gd name="connsiteX51" fmla="*/ 6080668 w 8627186"/>
                  <a:gd name="connsiteY51" fmla="*/ 3545059 h 4797083"/>
                  <a:gd name="connsiteX52" fmla="*/ 6052533 w 8627186"/>
                  <a:gd name="connsiteY52" fmla="*/ 3587262 h 4797083"/>
                  <a:gd name="connsiteX53" fmla="*/ 5982194 w 8627186"/>
                  <a:gd name="connsiteY53" fmla="*/ 3615397 h 4797083"/>
                  <a:gd name="connsiteX54" fmla="*/ 5869653 w 8627186"/>
                  <a:gd name="connsiteY54" fmla="*/ 3671668 h 4797083"/>
                  <a:gd name="connsiteX55" fmla="*/ 5785247 w 8627186"/>
                  <a:gd name="connsiteY55" fmla="*/ 3713871 h 4797083"/>
                  <a:gd name="connsiteX56" fmla="*/ 5743044 w 8627186"/>
                  <a:gd name="connsiteY56" fmla="*/ 3756074 h 4797083"/>
                  <a:gd name="connsiteX57" fmla="*/ 5658638 w 8627186"/>
                  <a:gd name="connsiteY57" fmla="*/ 3770142 h 4797083"/>
                  <a:gd name="connsiteX58" fmla="*/ 5616434 w 8627186"/>
                  <a:gd name="connsiteY58" fmla="*/ 3798277 h 4797083"/>
                  <a:gd name="connsiteX59" fmla="*/ 5574231 w 8627186"/>
                  <a:gd name="connsiteY59" fmla="*/ 3812345 h 4797083"/>
                  <a:gd name="connsiteX60" fmla="*/ 5517961 w 8627186"/>
                  <a:gd name="connsiteY60" fmla="*/ 3854548 h 4797083"/>
                  <a:gd name="connsiteX61" fmla="*/ 5405419 w 8627186"/>
                  <a:gd name="connsiteY61" fmla="*/ 3896751 h 4797083"/>
                  <a:gd name="connsiteX62" fmla="*/ 5349148 w 8627186"/>
                  <a:gd name="connsiteY62" fmla="*/ 3953022 h 4797083"/>
                  <a:gd name="connsiteX63" fmla="*/ 5292878 w 8627186"/>
                  <a:gd name="connsiteY63" fmla="*/ 3995225 h 4797083"/>
                  <a:gd name="connsiteX64" fmla="*/ 5236607 w 8627186"/>
                  <a:gd name="connsiteY64" fmla="*/ 4009293 h 4797083"/>
                  <a:gd name="connsiteX65" fmla="*/ 5194404 w 8627186"/>
                  <a:gd name="connsiteY65" fmla="*/ 4023360 h 4797083"/>
                  <a:gd name="connsiteX66" fmla="*/ 5166268 w 8627186"/>
                  <a:gd name="connsiteY66" fmla="*/ 4051496 h 4797083"/>
                  <a:gd name="connsiteX67" fmla="*/ 5152201 w 8627186"/>
                  <a:gd name="connsiteY67" fmla="*/ 4093699 h 4797083"/>
                  <a:gd name="connsiteX68" fmla="*/ 5109998 w 8627186"/>
                  <a:gd name="connsiteY68" fmla="*/ 4107766 h 4797083"/>
                  <a:gd name="connsiteX69" fmla="*/ 5053727 w 8627186"/>
                  <a:gd name="connsiteY69" fmla="*/ 4135902 h 4797083"/>
                  <a:gd name="connsiteX70" fmla="*/ 5025591 w 8627186"/>
                  <a:gd name="connsiteY70" fmla="*/ 4164037 h 4797083"/>
                  <a:gd name="connsiteX71" fmla="*/ 4955253 w 8627186"/>
                  <a:gd name="connsiteY71" fmla="*/ 4178105 h 4797083"/>
                  <a:gd name="connsiteX72" fmla="*/ 4913050 w 8627186"/>
                  <a:gd name="connsiteY72" fmla="*/ 4192173 h 4797083"/>
                  <a:gd name="connsiteX73" fmla="*/ 4870847 w 8627186"/>
                  <a:gd name="connsiteY73" fmla="*/ 4234376 h 4797083"/>
                  <a:gd name="connsiteX74" fmla="*/ 4800508 w 8627186"/>
                  <a:gd name="connsiteY74" fmla="*/ 4248443 h 4797083"/>
                  <a:gd name="connsiteX75" fmla="*/ 4744238 w 8627186"/>
                  <a:gd name="connsiteY75" fmla="*/ 4262511 h 4797083"/>
                  <a:gd name="connsiteX76" fmla="*/ 4687967 w 8627186"/>
                  <a:gd name="connsiteY76" fmla="*/ 4290646 h 4797083"/>
                  <a:gd name="connsiteX77" fmla="*/ 4505087 w 8627186"/>
                  <a:gd name="connsiteY77" fmla="*/ 4318782 h 4797083"/>
                  <a:gd name="connsiteX78" fmla="*/ 4392545 w 8627186"/>
                  <a:gd name="connsiteY78" fmla="*/ 4346917 h 4797083"/>
                  <a:gd name="connsiteX79" fmla="*/ 4336274 w 8627186"/>
                  <a:gd name="connsiteY79" fmla="*/ 4360985 h 4797083"/>
                  <a:gd name="connsiteX80" fmla="*/ 4181530 w 8627186"/>
                  <a:gd name="connsiteY80" fmla="*/ 4389120 h 4797083"/>
                  <a:gd name="connsiteX81" fmla="*/ 4139327 w 8627186"/>
                  <a:gd name="connsiteY81" fmla="*/ 4417256 h 4797083"/>
                  <a:gd name="connsiteX82" fmla="*/ 4083056 w 8627186"/>
                  <a:gd name="connsiteY82" fmla="*/ 4431323 h 4797083"/>
                  <a:gd name="connsiteX83" fmla="*/ 3998650 w 8627186"/>
                  <a:gd name="connsiteY83" fmla="*/ 4459459 h 4797083"/>
                  <a:gd name="connsiteX84" fmla="*/ 3872041 w 8627186"/>
                  <a:gd name="connsiteY84" fmla="*/ 4473526 h 4797083"/>
                  <a:gd name="connsiteX85" fmla="*/ 3731364 w 8627186"/>
                  <a:gd name="connsiteY85" fmla="*/ 4501662 h 4797083"/>
                  <a:gd name="connsiteX86" fmla="*/ 3632890 w 8627186"/>
                  <a:gd name="connsiteY86" fmla="*/ 4515729 h 4797083"/>
                  <a:gd name="connsiteX87" fmla="*/ 3576619 w 8627186"/>
                  <a:gd name="connsiteY87" fmla="*/ 4529797 h 4797083"/>
                  <a:gd name="connsiteX88" fmla="*/ 3534416 w 8627186"/>
                  <a:gd name="connsiteY88" fmla="*/ 4543865 h 4797083"/>
                  <a:gd name="connsiteX89" fmla="*/ 3281198 w 8627186"/>
                  <a:gd name="connsiteY89" fmla="*/ 4586068 h 4797083"/>
                  <a:gd name="connsiteX90" fmla="*/ 3210859 w 8627186"/>
                  <a:gd name="connsiteY90" fmla="*/ 4600136 h 4797083"/>
                  <a:gd name="connsiteX91" fmla="*/ 2943573 w 8627186"/>
                  <a:gd name="connsiteY91" fmla="*/ 4614203 h 4797083"/>
                  <a:gd name="connsiteX92" fmla="*/ 2887302 w 8627186"/>
                  <a:gd name="connsiteY92" fmla="*/ 4628271 h 4797083"/>
                  <a:gd name="connsiteX93" fmla="*/ 2788828 w 8627186"/>
                  <a:gd name="connsiteY93" fmla="*/ 4656406 h 4797083"/>
                  <a:gd name="connsiteX94" fmla="*/ 2634084 w 8627186"/>
                  <a:gd name="connsiteY94" fmla="*/ 4670474 h 4797083"/>
                  <a:gd name="connsiteX95" fmla="*/ 2577813 w 8627186"/>
                  <a:gd name="connsiteY95" fmla="*/ 4684542 h 4797083"/>
                  <a:gd name="connsiteX96" fmla="*/ 2535610 w 8627186"/>
                  <a:gd name="connsiteY96" fmla="*/ 4698609 h 4797083"/>
                  <a:gd name="connsiteX97" fmla="*/ 1677481 w 8627186"/>
                  <a:gd name="connsiteY97" fmla="*/ 4712677 h 4797083"/>
                  <a:gd name="connsiteX98" fmla="*/ 931893 w 8627186"/>
                  <a:gd name="connsiteY98" fmla="*/ 4726745 h 4797083"/>
                  <a:gd name="connsiteX99" fmla="*/ 594268 w 8627186"/>
                  <a:gd name="connsiteY99" fmla="*/ 4768948 h 4797083"/>
                  <a:gd name="connsiteX100" fmla="*/ 552065 w 8627186"/>
                  <a:gd name="connsiteY100" fmla="*/ 4783016 h 4797083"/>
                  <a:gd name="connsiteX101" fmla="*/ 481727 w 8627186"/>
                  <a:gd name="connsiteY101" fmla="*/ 4797083 h 4797083"/>
                  <a:gd name="connsiteX102" fmla="*/ 3425 w 8627186"/>
                  <a:gd name="connsiteY102" fmla="*/ 4783016 h 4797083"/>
                  <a:gd name="connsiteX103" fmla="*/ 31561 w 8627186"/>
                  <a:gd name="connsiteY103" fmla="*/ 4754880 h 4797083"/>
                  <a:gd name="connsiteX104" fmla="*/ 73764 w 8627186"/>
                  <a:gd name="connsiteY104" fmla="*/ 4768948 h 4797083"/>
                  <a:gd name="connsiteX105" fmla="*/ 144102 w 8627186"/>
                  <a:gd name="connsiteY105" fmla="*/ 4768948 h 479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27186" h="4797083">
                    <a:moveTo>
                      <a:pt x="8612853" y="0"/>
                    </a:moveTo>
                    <a:cubicBezTo>
                      <a:pt x="8632115" y="115567"/>
                      <a:pt x="8631813" y="64229"/>
                      <a:pt x="8612853" y="196948"/>
                    </a:cubicBezTo>
                    <a:cubicBezTo>
                      <a:pt x="8599069" y="293436"/>
                      <a:pt x="8612791" y="260345"/>
                      <a:pt x="8570650" y="323557"/>
                    </a:cubicBezTo>
                    <a:cubicBezTo>
                      <a:pt x="8537996" y="552131"/>
                      <a:pt x="8579940" y="300470"/>
                      <a:pt x="8528447" y="506437"/>
                    </a:cubicBezTo>
                    <a:cubicBezTo>
                      <a:pt x="8516076" y="555921"/>
                      <a:pt x="8515668" y="574843"/>
                      <a:pt x="8486244" y="618979"/>
                    </a:cubicBezTo>
                    <a:cubicBezTo>
                      <a:pt x="8478887" y="630015"/>
                      <a:pt x="8467487" y="637736"/>
                      <a:pt x="8458108" y="647114"/>
                    </a:cubicBezTo>
                    <a:cubicBezTo>
                      <a:pt x="8453419" y="661182"/>
                      <a:pt x="8452938" y="677454"/>
                      <a:pt x="8444041" y="689317"/>
                    </a:cubicBezTo>
                    <a:cubicBezTo>
                      <a:pt x="8389034" y="762660"/>
                      <a:pt x="8378181" y="736631"/>
                      <a:pt x="8345567" y="801859"/>
                    </a:cubicBezTo>
                    <a:cubicBezTo>
                      <a:pt x="8338935" y="815122"/>
                      <a:pt x="8337340" y="830432"/>
                      <a:pt x="8331499" y="844062"/>
                    </a:cubicBezTo>
                    <a:cubicBezTo>
                      <a:pt x="8320093" y="870676"/>
                      <a:pt x="8295413" y="918986"/>
                      <a:pt x="8275228" y="942536"/>
                    </a:cubicBezTo>
                    <a:cubicBezTo>
                      <a:pt x="8257965" y="962676"/>
                      <a:pt x="8236426" y="978843"/>
                      <a:pt x="8218958" y="998806"/>
                    </a:cubicBezTo>
                    <a:cubicBezTo>
                      <a:pt x="8126560" y="1104403"/>
                      <a:pt x="8218639" y="1009753"/>
                      <a:pt x="8148619" y="1097280"/>
                    </a:cubicBezTo>
                    <a:cubicBezTo>
                      <a:pt x="8125709" y="1125918"/>
                      <a:pt x="8109620" y="1132659"/>
                      <a:pt x="8078281" y="1153551"/>
                    </a:cubicBezTo>
                    <a:cubicBezTo>
                      <a:pt x="8068902" y="1172308"/>
                      <a:pt x="8063246" y="1193446"/>
                      <a:pt x="8050145" y="1209822"/>
                    </a:cubicBezTo>
                    <a:cubicBezTo>
                      <a:pt x="8025289" y="1240892"/>
                      <a:pt x="7993874" y="1266093"/>
                      <a:pt x="7965739" y="1294228"/>
                    </a:cubicBezTo>
                    <a:cubicBezTo>
                      <a:pt x="7951671" y="1308296"/>
                      <a:pt x="7934571" y="1319878"/>
                      <a:pt x="7923536" y="1336431"/>
                    </a:cubicBezTo>
                    <a:cubicBezTo>
                      <a:pt x="7914158" y="1350499"/>
                      <a:pt x="7906404" y="1365797"/>
                      <a:pt x="7895401" y="1378634"/>
                    </a:cubicBezTo>
                    <a:cubicBezTo>
                      <a:pt x="7878138" y="1398774"/>
                      <a:pt x="7853844" y="1412834"/>
                      <a:pt x="7839130" y="1434905"/>
                    </a:cubicBezTo>
                    <a:cubicBezTo>
                      <a:pt x="7801615" y="1491176"/>
                      <a:pt x="7825062" y="1467730"/>
                      <a:pt x="7768791" y="1505243"/>
                    </a:cubicBezTo>
                    <a:cubicBezTo>
                      <a:pt x="7759413" y="1524000"/>
                      <a:pt x="7753238" y="1544737"/>
                      <a:pt x="7740656" y="1561514"/>
                    </a:cubicBezTo>
                    <a:cubicBezTo>
                      <a:pt x="7709435" y="1603143"/>
                      <a:pt x="7668811" y="1629465"/>
                      <a:pt x="7628114" y="1659988"/>
                    </a:cubicBezTo>
                    <a:cubicBezTo>
                      <a:pt x="7553087" y="1772529"/>
                      <a:pt x="7651560" y="1636542"/>
                      <a:pt x="7557776" y="1730326"/>
                    </a:cubicBezTo>
                    <a:cubicBezTo>
                      <a:pt x="7545821" y="1742281"/>
                      <a:pt x="7540203" y="1759327"/>
                      <a:pt x="7529641" y="1772529"/>
                    </a:cubicBezTo>
                    <a:cubicBezTo>
                      <a:pt x="7506732" y="1801166"/>
                      <a:pt x="7490639" y="1807909"/>
                      <a:pt x="7459302" y="1828800"/>
                    </a:cubicBezTo>
                    <a:cubicBezTo>
                      <a:pt x="7449529" y="1858118"/>
                      <a:pt x="7436412" y="1904098"/>
                      <a:pt x="7417099" y="1927274"/>
                    </a:cubicBezTo>
                    <a:cubicBezTo>
                      <a:pt x="7406275" y="1940262"/>
                      <a:pt x="7388964" y="1946031"/>
                      <a:pt x="7374896" y="1955409"/>
                    </a:cubicBezTo>
                    <a:cubicBezTo>
                      <a:pt x="7365518" y="1969477"/>
                      <a:pt x="7357585" y="1984624"/>
                      <a:pt x="7346761" y="1997613"/>
                    </a:cubicBezTo>
                    <a:cubicBezTo>
                      <a:pt x="7334025" y="2012897"/>
                      <a:pt x="7316122" y="2023627"/>
                      <a:pt x="7304558" y="2039816"/>
                    </a:cubicBezTo>
                    <a:cubicBezTo>
                      <a:pt x="7292369" y="2056880"/>
                      <a:pt x="7289297" y="2079533"/>
                      <a:pt x="7276422" y="2096086"/>
                    </a:cubicBezTo>
                    <a:cubicBezTo>
                      <a:pt x="7256065" y="2122259"/>
                      <a:pt x="7206084" y="2166425"/>
                      <a:pt x="7206084" y="2166425"/>
                    </a:cubicBezTo>
                    <a:cubicBezTo>
                      <a:pt x="7201395" y="2180493"/>
                      <a:pt x="7200241" y="2196290"/>
                      <a:pt x="7192016" y="2208628"/>
                    </a:cubicBezTo>
                    <a:cubicBezTo>
                      <a:pt x="7129791" y="2301965"/>
                      <a:pt x="7167704" y="2200982"/>
                      <a:pt x="7121678" y="2293034"/>
                    </a:cubicBezTo>
                    <a:cubicBezTo>
                      <a:pt x="7098794" y="2338801"/>
                      <a:pt x="7119791" y="2337123"/>
                      <a:pt x="7079474" y="2377440"/>
                    </a:cubicBezTo>
                    <a:cubicBezTo>
                      <a:pt x="7067519" y="2389395"/>
                      <a:pt x="7051339" y="2396197"/>
                      <a:pt x="7037271" y="2405576"/>
                    </a:cubicBezTo>
                    <a:cubicBezTo>
                      <a:pt x="7028863" y="2430800"/>
                      <a:pt x="7012454" y="2486663"/>
                      <a:pt x="6995068" y="2504049"/>
                    </a:cubicBezTo>
                    <a:cubicBezTo>
                      <a:pt x="6984582" y="2514534"/>
                      <a:pt x="6966933" y="2513428"/>
                      <a:pt x="6952865" y="2518117"/>
                    </a:cubicBezTo>
                    <a:cubicBezTo>
                      <a:pt x="6943487" y="2532185"/>
                      <a:pt x="6935863" y="2547596"/>
                      <a:pt x="6924730" y="2560320"/>
                    </a:cubicBezTo>
                    <a:cubicBezTo>
                      <a:pt x="6902895" y="2585274"/>
                      <a:pt x="6854391" y="2630659"/>
                      <a:pt x="6854391" y="2630659"/>
                    </a:cubicBezTo>
                    <a:cubicBezTo>
                      <a:pt x="6832123" y="2719734"/>
                      <a:pt x="6856411" y="2676204"/>
                      <a:pt x="6755918" y="2743200"/>
                    </a:cubicBezTo>
                    <a:cubicBezTo>
                      <a:pt x="6728329" y="2761593"/>
                      <a:pt x="6685579" y="2813539"/>
                      <a:pt x="6685579" y="2813539"/>
                    </a:cubicBezTo>
                    <a:cubicBezTo>
                      <a:pt x="6674138" y="2847863"/>
                      <a:pt x="6670646" y="2870675"/>
                      <a:pt x="6643376" y="2897945"/>
                    </a:cubicBezTo>
                    <a:cubicBezTo>
                      <a:pt x="6631421" y="2909900"/>
                      <a:pt x="6615241" y="2916702"/>
                      <a:pt x="6601173" y="2926080"/>
                    </a:cubicBezTo>
                    <a:cubicBezTo>
                      <a:pt x="6514578" y="3055975"/>
                      <a:pt x="6625083" y="2896192"/>
                      <a:pt x="6544902" y="2996419"/>
                    </a:cubicBezTo>
                    <a:cubicBezTo>
                      <a:pt x="6459202" y="3103544"/>
                      <a:pt x="6595952" y="2959437"/>
                      <a:pt x="6460496" y="3094893"/>
                    </a:cubicBezTo>
                    <a:lnTo>
                      <a:pt x="6418293" y="3137096"/>
                    </a:lnTo>
                    <a:cubicBezTo>
                      <a:pt x="6382933" y="3243175"/>
                      <a:pt x="6434744" y="3116532"/>
                      <a:pt x="6362022" y="3207434"/>
                    </a:cubicBezTo>
                    <a:cubicBezTo>
                      <a:pt x="6352759" y="3219013"/>
                      <a:pt x="6354586" y="3236374"/>
                      <a:pt x="6347954" y="3249637"/>
                    </a:cubicBezTo>
                    <a:cubicBezTo>
                      <a:pt x="6324508" y="3296529"/>
                      <a:pt x="6319819" y="3291840"/>
                      <a:pt x="6277616" y="3319976"/>
                    </a:cubicBezTo>
                    <a:cubicBezTo>
                      <a:pt x="6268238" y="3334044"/>
                      <a:pt x="6260043" y="3348977"/>
                      <a:pt x="6249481" y="3362179"/>
                    </a:cubicBezTo>
                    <a:cubicBezTo>
                      <a:pt x="6214586" y="3405798"/>
                      <a:pt x="6222079" y="3374780"/>
                      <a:pt x="6193210" y="3432517"/>
                    </a:cubicBezTo>
                    <a:cubicBezTo>
                      <a:pt x="6186578" y="3445780"/>
                      <a:pt x="6187761" y="3462653"/>
                      <a:pt x="6179142" y="3474720"/>
                    </a:cubicBezTo>
                    <a:cubicBezTo>
                      <a:pt x="6137419" y="3533132"/>
                      <a:pt x="6134042" y="3527267"/>
                      <a:pt x="6080668" y="3545059"/>
                    </a:cubicBezTo>
                    <a:cubicBezTo>
                      <a:pt x="6071290" y="3559127"/>
                      <a:pt x="6066291" y="3577435"/>
                      <a:pt x="6052533" y="3587262"/>
                    </a:cubicBezTo>
                    <a:cubicBezTo>
                      <a:pt x="6031984" y="3601940"/>
                      <a:pt x="6005122" y="3604815"/>
                      <a:pt x="5982194" y="3615397"/>
                    </a:cubicBezTo>
                    <a:cubicBezTo>
                      <a:pt x="5944113" y="3632973"/>
                      <a:pt x="5907167" y="3652911"/>
                      <a:pt x="5869653" y="3671668"/>
                    </a:cubicBezTo>
                    <a:cubicBezTo>
                      <a:pt x="5841518" y="3685736"/>
                      <a:pt x="5807490" y="3691628"/>
                      <a:pt x="5785247" y="3713871"/>
                    </a:cubicBezTo>
                    <a:cubicBezTo>
                      <a:pt x="5771179" y="3727939"/>
                      <a:pt x="5761224" y="3747994"/>
                      <a:pt x="5743044" y="3756074"/>
                    </a:cubicBezTo>
                    <a:cubicBezTo>
                      <a:pt x="5716979" y="3767659"/>
                      <a:pt x="5686773" y="3765453"/>
                      <a:pt x="5658638" y="3770142"/>
                    </a:cubicBezTo>
                    <a:cubicBezTo>
                      <a:pt x="5644570" y="3779520"/>
                      <a:pt x="5631557" y="3790716"/>
                      <a:pt x="5616434" y="3798277"/>
                    </a:cubicBezTo>
                    <a:cubicBezTo>
                      <a:pt x="5603171" y="3804909"/>
                      <a:pt x="5587106" y="3804988"/>
                      <a:pt x="5574231" y="3812345"/>
                    </a:cubicBezTo>
                    <a:cubicBezTo>
                      <a:pt x="5553874" y="3823978"/>
                      <a:pt x="5537843" y="3842122"/>
                      <a:pt x="5517961" y="3854548"/>
                    </a:cubicBezTo>
                    <a:cubicBezTo>
                      <a:pt x="5468920" y="3885199"/>
                      <a:pt x="5459425" y="3883249"/>
                      <a:pt x="5405419" y="3896751"/>
                    </a:cubicBezTo>
                    <a:cubicBezTo>
                      <a:pt x="5381145" y="3969572"/>
                      <a:pt x="5410936" y="3917714"/>
                      <a:pt x="5349148" y="3953022"/>
                    </a:cubicBezTo>
                    <a:cubicBezTo>
                      <a:pt x="5328791" y="3964655"/>
                      <a:pt x="5313849" y="3984740"/>
                      <a:pt x="5292878" y="3995225"/>
                    </a:cubicBezTo>
                    <a:cubicBezTo>
                      <a:pt x="5275585" y="4003872"/>
                      <a:pt x="5255197" y="4003982"/>
                      <a:pt x="5236607" y="4009293"/>
                    </a:cubicBezTo>
                    <a:cubicBezTo>
                      <a:pt x="5222349" y="4013367"/>
                      <a:pt x="5208472" y="4018671"/>
                      <a:pt x="5194404" y="4023360"/>
                    </a:cubicBezTo>
                    <a:cubicBezTo>
                      <a:pt x="5185025" y="4032739"/>
                      <a:pt x="5173092" y="4040123"/>
                      <a:pt x="5166268" y="4051496"/>
                    </a:cubicBezTo>
                    <a:cubicBezTo>
                      <a:pt x="5158639" y="4064211"/>
                      <a:pt x="5162686" y="4083214"/>
                      <a:pt x="5152201" y="4093699"/>
                    </a:cubicBezTo>
                    <a:cubicBezTo>
                      <a:pt x="5141716" y="4104184"/>
                      <a:pt x="5123628" y="4101925"/>
                      <a:pt x="5109998" y="4107766"/>
                    </a:cubicBezTo>
                    <a:cubicBezTo>
                      <a:pt x="5090723" y="4116027"/>
                      <a:pt x="5071176" y="4124269"/>
                      <a:pt x="5053727" y="4135902"/>
                    </a:cubicBezTo>
                    <a:cubicBezTo>
                      <a:pt x="5042691" y="4143259"/>
                      <a:pt x="5037782" y="4158812"/>
                      <a:pt x="5025591" y="4164037"/>
                    </a:cubicBezTo>
                    <a:cubicBezTo>
                      <a:pt x="5003614" y="4173456"/>
                      <a:pt x="4978449" y="4172306"/>
                      <a:pt x="4955253" y="4178105"/>
                    </a:cubicBezTo>
                    <a:cubicBezTo>
                      <a:pt x="4940867" y="4181702"/>
                      <a:pt x="4927118" y="4187484"/>
                      <a:pt x="4913050" y="4192173"/>
                    </a:cubicBezTo>
                    <a:cubicBezTo>
                      <a:pt x="4898982" y="4206241"/>
                      <a:pt x="4888641" y="4225479"/>
                      <a:pt x="4870847" y="4234376"/>
                    </a:cubicBezTo>
                    <a:cubicBezTo>
                      <a:pt x="4849461" y="4245069"/>
                      <a:pt x="4823849" y="4243256"/>
                      <a:pt x="4800508" y="4248443"/>
                    </a:cubicBezTo>
                    <a:cubicBezTo>
                      <a:pt x="4781634" y="4252637"/>
                      <a:pt x="4762341" y="4255722"/>
                      <a:pt x="4744238" y="4262511"/>
                    </a:cubicBezTo>
                    <a:cubicBezTo>
                      <a:pt x="4724602" y="4269874"/>
                      <a:pt x="4707242" y="4282385"/>
                      <a:pt x="4687967" y="4290646"/>
                    </a:cubicBezTo>
                    <a:cubicBezTo>
                      <a:pt x="4626246" y="4317098"/>
                      <a:pt x="4580466" y="4311244"/>
                      <a:pt x="4505087" y="4318782"/>
                    </a:cubicBezTo>
                    <a:cubicBezTo>
                      <a:pt x="4429670" y="4343920"/>
                      <a:pt x="4494404" y="4324281"/>
                      <a:pt x="4392545" y="4346917"/>
                    </a:cubicBezTo>
                    <a:cubicBezTo>
                      <a:pt x="4373671" y="4351111"/>
                      <a:pt x="4355233" y="4357193"/>
                      <a:pt x="4336274" y="4360985"/>
                    </a:cubicBezTo>
                    <a:cubicBezTo>
                      <a:pt x="4284865" y="4371267"/>
                      <a:pt x="4233111" y="4379742"/>
                      <a:pt x="4181530" y="4389120"/>
                    </a:cubicBezTo>
                    <a:cubicBezTo>
                      <a:pt x="4167462" y="4398499"/>
                      <a:pt x="4154867" y="4410596"/>
                      <a:pt x="4139327" y="4417256"/>
                    </a:cubicBezTo>
                    <a:cubicBezTo>
                      <a:pt x="4121556" y="4424872"/>
                      <a:pt x="4101575" y="4425767"/>
                      <a:pt x="4083056" y="4431323"/>
                    </a:cubicBezTo>
                    <a:cubicBezTo>
                      <a:pt x="4054649" y="4439845"/>
                      <a:pt x="4026785" y="4450080"/>
                      <a:pt x="3998650" y="4459459"/>
                    </a:cubicBezTo>
                    <a:cubicBezTo>
                      <a:pt x="3958366" y="4472887"/>
                      <a:pt x="3913984" y="4466903"/>
                      <a:pt x="3872041" y="4473526"/>
                    </a:cubicBezTo>
                    <a:cubicBezTo>
                      <a:pt x="3824805" y="4480984"/>
                      <a:pt x="3778256" y="4492283"/>
                      <a:pt x="3731364" y="4501662"/>
                    </a:cubicBezTo>
                    <a:cubicBezTo>
                      <a:pt x="3698850" y="4508165"/>
                      <a:pt x="3665513" y="4509798"/>
                      <a:pt x="3632890" y="4515729"/>
                    </a:cubicBezTo>
                    <a:cubicBezTo>
                      <a:pt x="3613868" y="4519188"/>
                      <a:pt x="3595209" y="4524485"/>
                      <a:pt x="3576619" y="4529797"/>
                    </a:cubicBezTo>
                    <a:cubicBezTo>
                      <a:pt x="3562361" y="4533871"/>
                      <a:pt x="3548983" y="4541090"/>
                      <a:pt x="3534416" y="4543865"/>
                    </a:cubicBezTo>
                    <a:cubicBezTo>
                      <a:pt x="3450357" y="4559876"/>
                      <a:pt x="3365107" y="4569286"/>
                      <a:pt x="3281198" y="4586068"/>
                    </a:cubicBezTo>
                    <a:cubicBezTo>
                      <a:pt x="3257752" y="4590757"/>
                      <a:pt x="3234687" y="4598150"/>
                      <a:pt x="3210859" y="4600136"/>
                    </a:cubicBezTo>
                    <a:cubicBezTo>
                      <a:pt x="3121949" y="4607545"/>
                      <a:pt x="3032668" y="4609514"/>
                      <a:pt x="2943573" y="4614203"/>
                    </a:cubicBezTo>
                    <a:cubicBezTo>
                      <a:pt x="2924816" y="4618892"/>
                      <a:pt x="2905892" y="4622959"/>
                      <a:pt x="2887302" y="4628271"/>
                    </a:cubicBezTo>
                    <a:cubicBezTo>
                      <a:pt x="2849321" y="4639123"/>
                      <a:pt x="2830065" y="4650908"/>
                      <a:pt x="2788828" y="4656406"/>
                    </a:cubicBezTo>
                    <a:cubicBezTo>
                      <a:pt x="2737488" y="4663251"/>
                      <a:pt x="2685665" y="4665785"/>
                      <a:pt x="2634084" y="4670474"/>
                    </a:cubicBezTo>
                    <a:cubicBezTo>
                      <a:pt x="2615327" y="4675163"/>
                      <a:pt x="2596403" y="4679231"/>
                      <a:pt x="2577813" y="4684542"/>
                    </a:cubicBezTo>
                    <a:cubicBezTo>
                      <a:pt x="2563555" y="4688616"/>
                      <a:pt x="2550431" y="4698146"/>
                      <a:pt x="2535610" y="4698609"/>
                    </a:cubicBezTo>
                    <a:cubicBezTo>
                      <a:pt x="2249668" y="4707545"/>
                      <a:pt x="1963518" y="4707659"/>
                      <a:pt x="1677481" y="4712677"/>
                    </a:cubicBezTo>
                    <a:lnTo>
                      <a:pt x="931893" y="4726745"/>
                    </a:lnTo>
                    <a:cubicBezTo>
                      <a:pt x="785593" y="4799894"/>
                      <a:pt x="923616" y="4740308"/>
                      <a:pt x="594268" y="4768948"/>
                    </a:cubicBezTo>
                    <a:cubicBezTo>
                      <a:pt x="579495" y="4770233"/>
                      <a:pt x="566451" y="4779420"/>
                      <a:pt x="552065" y="4783016"/>
                    </a:cubicBezTo>
                    <a:cubicBezTo>
                      <a:pt x="528869" y="4788815"/>
                      <a:pt x="505173" y="4792394"/>
                      <a:pt x="481727" y="4797083"/>
                    </a:cubicBezTo>
                    <a:cubicBezTo>
                      <a:pt x="322293" y="4792394"/>
                      <a:pt x="162232" y="4797904"/>
                      <a:pt x="3425" y="4783016"/>
                    </a:cubicBezTo>
                    <a:cubicBezTo>
                      <a:pt x="-9781" y="4781778"/>
                      <a:pt x="18555" y="4757481"/>
                      <a:pt x="31561" y="4754880"/>
                    </a:cubicBezTo>
                    <a:cubicBezTo>
                      <a:pt x="46102" y="4751972"/>
                      <a:pt x="59050" y="4767109"/>
                      <a:pt x="73764" y="4768948"/>
                    </a:cubicBezTo>
                    <a:cubicBezTo>
                      <a:pt x="97029" y="4771856"/>
                      <a:pt x="120656" y="4768948"/>
                      <a:pt x="144102" y="4768948"/>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4"/>
              <p:cNvGrpSpPr>
                <a:grpSpLocks/>
              </p:cNvGrpSpPr>
              <p:nvPr/>
            </p:nvGrpSpPr>
            <p:grpSpPr bwMode="auto">
              <a:xfrm>
                <a:off x="8025231" y="3962400"/>
                <a:ext cx="2513936" cy="2133600"/>
                <a:chOff x="1447800" y="4191000"/>
                <a:chExt cx="2400300" cy="2133600"/>
              </a:xfrm>
            </p:grpSpPr>
            <p:sp>
              <p:nvSpPr>
                <p:cNvPr id="25" name="Rectangle 24"/>
                <p:cNvSpPr/>
                <p:nvPr/>
              </p:nvSpPr>
              <p:spPr>
                <a:xfrm>
                  <a:off x="1447800" y="4191000"/>
                  <a:ext cx="22926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600127" y="4343400"/>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752453" y="4495800"/>
                  <a:ext cx="22926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1904781" y="4648200"/>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2057107" y="4800600"/>
                  <a:ext cx="22926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209434" y="4953000"/>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2361760" y="5105400"/>
                  <a:ext cx="229260"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514088" y="5257800"/>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666414" y="5410200"/>
                  <a:ext cx="229260"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2857207" y="5562600"/>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2971067" y="5715000"/>
                  <a:ext cx="229260"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3163400" y="5818188"/>
                  <a:ext cx="229259"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3298801" y="5943600"/>
                  <a:ext cx="229259"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3414200" y="6019800"/>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3618841" y="6172200"/>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5"/>
              <p:cNvGrpSpPr>
                <a:grpSpLocks/>
              </p:cNvGrpSpPr>
              <p:nvPr/>
            </p:nvGrpSpPr>
            <p:grpSpPr bwMode="auto">
              <a:xfrm rot="626172">
                <a:off x="7514386" y="4343400"/>
                <a:ext cx="2513936" cy="2133600"/>
                <a:chOff x="1447800" y="4191000"/>
                <a:chExt cx="2400300" cy="2133600"/>
              </a:xfrm>
            </p:grpSpPr>
            <p:sp>
              <p:nvSpPr>
                <p:cNvPr id="10" name="Rectangle 9"/>
                <p:cNvSpPr/>
                <p:nvPr/>
              </p:nvSpPr>
              <p:spPr>
                <a:xfrm>
                  <a:off x="1446590" y="4190378"/>
                  <a:ext cx="229259"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598861" y="4342232"/>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751412" y="4495647"/>
                  <a:ext cx="229259"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903684" y="4647501"/>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055956" y="4799355"/>
                  <a:ext cx="229259"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2208506" y="4952769"/>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360778" y="5104623"/>
                  <a:ext cx="229259"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513329" y="5258039"/>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665600" y="5409893"/>
                  <a:ext cx="229259"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57095" y="5562363"/>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2970423" y="5715161"/>
                  <a:ext cx="229259"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162357" y="5817508"/>
                  <a:ext cx="229260"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297506" y="5943560"/>
                  <a:ext cx="229260"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3412600" y="6018687"/>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3618259" y="6171549"/>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p:cNvSpPr/>
              <p:nvPr/>
            </p:nvSpPr>
            <p:spPr>
              <a:xfrm rot="2926859">
                <a:off x="5954588" y="3254811"/>
                <a:ext cx="2149475" cy="15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rot="2926859">
                <a:off x="6328455" y="3067486"/>
                <a:ext cx="2149475" cy="15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38"/>
              <p:cNvSpPr txBox="1">
                <a:spLocks noChangeArrowheads="1"/>
              </p:cNvSpPr>
              <p:nvPr/>
            </p:nvSpPr>
            <p:spPr bwMode="auto">
              <a:xfrm>
                <a:off x="8721398" y="3657600"/>
                <a:ext cx="2382187" cy="1133908"/>
              </a:xfrm>
              <a:prstGeom prst="rect">
                <a:avLst/>
              </a:prstGeom>
              <a:noFill/>
              <a:ln w="9525">
                <a:noFill/>
                <a:miter lim="800000"/>
                <a:headEnd/>
                <a:tailEnd/>
              </a:ln>
              <a:effectLst/>
            </p:spPr>
            <p:txBody>
              <a:bodyPr wrap="square">
                <a:spAutoFit/>
              </a:bodyPr>
              <a:lstStyle/>
              <a:p>
                <a:pPr>
                  <a:spcBef>
                    <a:spcPct val="50000"/>
                  </a:spcBef>
                </a:pPr>
                <a:r>
                  <a:rPr lang="en-US" sz="2000" b="1" dirty="0"/>
                  <a:t>T cell receptor</a:t>
                </a:r>
              </a:p>
            </p:txBody>
          </p:sp>
        </p:grpSp>
        <p:pic>
          <p:nvPicPr>
            <p:cNvPr id="41" name="Picture 40"/>
            <p:cNvPicPr>
              <a:picLocks noChangeAspect="1"/>
            </p:cNvPicPr>
            <p:nvPr/>
          </p:nvPicPr>
          <p:blipFill rotWithShape="1">
            <a:blip r:embed="rId2"/>
            <a:srcRect l="69263" t="75217" r="12043"/>
            <a:stretch/>
          </p:blipFill>
          <p:spPr>
            <a:xfrm rot="10303010">
              <a:off x="5921902" y="3536049"/>
              <a:ext cx="1080440" cy="1016828"/>
            </a:xfrm>
            <a:prstGeom prst="rect">
              <a:avLst/>
            </a:prstGeom>
          </p:spPr>
        </p:pic>
        <p:sp>
          <p:nvSpPr>
            <p:cNvPr id="42" name="Rectangle 41"/>
            <p:cNvSpPr/>
            <p:nvPr/>
          </p:nvSpPr>
          <p:spPr>
            <a:xfrm>
              <a:off x="5642085" y="4212851"/>
              <a:ext cx="910585" cy="877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Shape 42"/>
            <p:cNvSpPr/>
            <p:nvPr/>
          </p:nvSpPr>
          <p:spPr>
            <a:xfrm rot="2061833" flipH="1">
              <a:off x="3265696" y="3619886"/>
              <a:ext cx="3913505" cy="28907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018095" y="678730"/>
              <a:ext cx="1659117" cy="1815882"/>
            </a:xfrm>
            <a:prstGeom prst="rect">
              <a:avLst/>
            </a:prstGeom>
            <a:noFill/>
          </p:spPr>
          <p:txBody>
            <a:bodyPr wrap="square" rtlCol="0">
              <a:spAutoFit/>
            </a:bodyPr>
            <a:lstStyle/>
            <a:p>
              <a:r>
                <a:rPr lang="en-US" sz="2800" b="1" dirty="0"/>
                <a:t>Yet to be released Cytotoxic T Cell</a:t>
              </a:r>
            </a:p>
          </p:txBody>
        </p:sp>
        <p:sp>
          <p:nvSpPr>
            <p:cNvPr id="48" name="TextBox 47"/>
            <p:cNvSpPr txBox="1"/>
            <p:nvPr/>
          </p:nvSpPr>
          <p:spPr>
            <a:xfrm>
              <a:off x="8964891" y="4477732"/>
              <a:ext cx="2205872" cy="2308324"/>
            </a:xfrm>
            <a:prstGeom prst="rect">
              <a:avLst/>
            </a:prstGeom>
            <a:noFill/>
          </p:spPr>
          <p:txBody>
            <a:bodyPr wrap="square" rtlCol="0">
              <a:spAutoFit/>
            </a:bodyPr>
            <a:lstStyle/>
            <a:p>
              <a:r>
                <a:rPr lang="en-US" sz="3600" b="1" dirty="0" err="1"/>
                <a:t>Thymic</a:t>
              </a:r>
              <a:r>
                <a:rPr lang="en-US" sz="3600" b="1" dirty="0"/>
                <a:t> epithelial and other cells</a:t>
              </a:r>
            </a:p>
          </p:txBody>
        </p:sp>
        <p:sp>
          <p:nvSpPr>
            <p:cNvPr id="49" name="TextBox 48"/>
            <p:cNvSpPr txBox="1"/>
            <p:nvPr/>
          </p:nvSpPr>
          <p:spPr>
            <a:xfrm>
              <a:off x="6919273" y="127002"/>
              <a:ext cx="5128183" cy="1384995"/>
            </a:xfrm>
            <a:prstGeom prst="rect">
              <a:avLst/>
            </a:prstGeom>
            <a:noFill/>
          </p:spPr>
          <p:txBody>
            <a:bodyPr wrap="square" rtlCol="0">
              <a:spAutoFit/>
            </a:bodyPr>
            <a:lstStyle/>
            <a:p>
              <a:r>
                <a:rPr lang="en-US" sz="2800" b="1" dirty="0">
                  <a:solidFill>
                    <a:srgbClr val="FF0000"/>
                  </a:solidFill>
                </a:rPr>
                <a:t>In the thymus</a:t>
              </a:r>
              <a:r>
                <a:rPr lang="en-US" sz="2800" b="1" dirty="0"/>
                <a:t>, the Cytotoxic T cells that interact with parts of normal proteins are killed off</a:t>
              </a:r>
            </a:p>
          </p:txBody>
        </p:sp>
        <p:sp>
          <p:nvSpPr>
            <p:cNvPr id="50" name="TextBox 49"/>
            <p:cNvSpPr txBox="1"/>
            <p:nvPr/>
          </p:nvSpPr>
          <p:spPr>
            <a:xfrm>
              <a:off x="7069952" y="3615526"/>
              <a:ext cx="1272770" cy="369332"/>
            </a:xfrm>
            <a:prstGeom prst="rect">
              <a:avLst/>
            </a:prstGeom>
            <a:noFill/>
          </p:spPr>
          <p:txBody>
            <a:bodyPr wrap="square" rtlCol="0">
              <a:spAutoFit/>
            </a:bodyPr>
            <a:lstStyle/>
            <a:p>
              <a:r>
                <a:rPr lang="en-US" b="1" dirty="0"/>
                <a:t>MHC I</a:t>
              </a:r>
            </a:p>
          </p:txBody>
        </p:sp>
        <p:cxnSp>
          <p:nvCxnSpPr>
            <p:cNvPr id="52" name="Straight Arrow Connector 51"/>
            <p:cNvCxnSpPr/>
            <p:nvPr/>
          </p:nvCxnSpPr>
          <p:spPr>
            <a:xfrm flipH="1">
              <a:off x="7296346" y="3918309"/>
              <a:ext cx="188536" cy="707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Flowchart: Stored Data 43"/>
            <p:cNvSpPr/>
            <p:nvPr/>
          </p:nvSpPr>
          <p:spPr>
            <a:xfrm rot="13263730">
              <a:off x="6476214" y="4687743"/>
              <a:ext cx="1715679" cy="37444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404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500" t="2555" r="19167" b="64334"/>
          <a:stretch/>
        </p:blipFill>
        <p:spPr>
          <a:xfrm>
            <a:off x="2262433" y="299082"/>
            <a:ext cx="5713167" cy="2474598"/>
          </a:xfrm>
          <a:prstGeom prst="rect">
            <a:avLst/>
          </a:prstGeom>
        </p:spPr>
      </p:pic>
      <p:sp>
        <p:nvSpPr>
          <p:cNvPr id="3" name="Rectangle 2"/>
          <p:cNvSpPr/>
          <p:nvPr/>
        </p:nvSpPr>
        <p:spPr>
          <a:xfrm>
            <a:off x="5231037" y="1038305"/>
            <a:ext cx="2065309" cy="535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p:cNvCxnSpPr>
            <a:cxnSpLocks/>
          </p:cNvCxnSpPr>
          <p:nvPr/>
        </p:nvCxnSpPr>
        <p:spPr>
          <a:xfrm>
            <a:off x="3780148" y="1253765"/>
            <a:ext cx="3799003" cy="202676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01699" y="2773680"/>
            <a:ext cx="4072379" cy="1815882"/>
          </a:xfrm>
          <a:prstGeom prst="rect">
            <a:avLst/>
          </a:prstGeom>
          <a:noFill/>
        </p:spPr>
        <p:txBody>
          <a:bodyPr wrap="square" rtlCol="0">
            <a:spAutoFit/>
          </a:bodyPr>
          <a:lstStyle/>
          <a:p>
            <a:r>
              <a:rPr lang="en-US" sz="2800" b="1" dirty="0"/>
              <a:t>Cells that leave the thymus theoretically should not kill normal cells</a:t>
            </a:r>
          </a:p>
        </p:txBody>
      </p:sp>
      <p:sp>
        <p:nvSpPr>
          <p:cNvPr id="8" name="TextBox 7"/>
          <p:cNvSpPr txBox="1"/>
          <p:nvPr/>
        </p:nvSpPr>
        <p:spPr>
          <a:xfrm>
            <a:off x="6344239" y="4920792"/>
            <a:ext cx="5429839" cy="584775"/>
          </a:xfrm>
          <a:prstGeom prst="rect">
            <a:avLst/>
          </a:prstGeom>
          <a:noFill/>
        </p:spPr>
        <p:txBody>
          <a:bodyPr wrap="square" rtlCol="0">
            <a:spAutoFit/>
          </a:bodyPr>
          <a:lstStyle/>
          <a:p>
            <a:r>
              <a:rPr lang="en-US" sz="3200" b="1" dirty="0">
                <a:solidFill>
                  <a:srgbClr val="FF0000"/>
                </a:solidFill>
              </a:rPr>
              <a:t>So, what are they for?</a:t>
            </a:r>
          </a:p>
        </p:txBody>
      </p:sp>
    </p:spTree>
    <p:extLst>
      <p:ext uri="{BB962C8B-B14F-4D97-AF65-F5344CB8AC3E}">
        <p14:creationId xmlns:p14="http://schemas.microsoft.com/office/powerpoint/2010/main" val="11029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42300" y="4147798"/>
            <a:ext cx="2516957" cy="24132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1951348" y="5769205"/>
            <a:ext cx="395926" cy="113122"/>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2103748" y="5261729"/>
            <a:ext cx="395926" cy="113122"/>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2256148" y="4659985"/>
            <a:ext cx="395926" cy="113122"/>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rot="16200000">
            <a:off x="3054284" y="4147796"/>
            <a:ext cx="452487" cy="169683"/>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1104" y="3563336"/>
            <a:ext cx="45719" cy="51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26057" y="4319050"/>
            <a:ext cx="2516957" cy="24132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5571241" y="4826523"/>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5723641" y="5261727"/>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5876041" y="5583811"/>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tored Data 15"/>
          <p:cNvSpPr/>
          <p:nvPr/>
        </p:nvSpPr>
        <p:spPr>
          <a:xfrm rot="16200000">
            <a:off x="6157273" y="4234208"/>
            <a:ext cx="452487" cy="169683"/>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55242" y="3640318"/>
            <a:ext cx="45719" cy="51848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873763" y="4292340"/>
            <a:ext cx="2516957" cy="24132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Quad 11"/>
          <p:cNvSpPr/>
          <p:nvPr/>
        </p:nvSpPr>
        <p:spPr>
          <a:xfrm>
            <a:off x="9750457" y="5194171"/>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Quad 12"/>
          <p:cNvSpPr/>
          <p:nvPr/>
        </p:nvSpPr>
        <p:spPr>
          <a:xfrm>
            <a:off x="9978271" y="5723643"/>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Quad 13"/>
          <p:cNvSpPr/>
          <p:nvPr/>
        </p:nvSpPr>
        <p:spPr>
          <a:xfrm>
            <a:off x="9178563" y="5687507"/>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rot="16200000">
            <a:off x="9401664" y="4330048"/>
            <a:ext cx="452487" cy="169683"/>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064" y="3726729"/>
            <a:ext cx="45719" cy="518483"/>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402" y="716440"/>
            <a:ext cx="3299382" cy="3108543"/>
          </a:xfrm>
          <a:prstGeom prst="rect">
            <a:avLst/>
          </a:prstGeom>
          <a:noFill/>
        </p:spPr>
        <p:txBody>
          <a:bodyPr wrap="square" rtlCol="0">
            <a:spAutoFit/>
          </a:bodyPr>
          <a:lstStyle/>
          <a:p>
            <a:r>
              <a:rPr lang="en-US" sz="2800" dirty="0"/>
              <a:t>If a cell is infected with </a:t>
            </a:r>
            <a:r>
              <a:rPr lang="en-US" sz="2800" i="1" dirty="0"/>
              <a:t>Mycobacterium tuberculosis      </a:t>
            </a:r>
            <a:r>
              <a:rPr lang="en-US" sz="2800" dirty="0"/>
              <a:t>, then proteins from the bacterium are displayed using the same process</a:t>
            </a:r>
          </a:p>
        </p:txBody>
      </p:sp>
      <p:sp>
        <p:nvSpPr>
          <p:cNvPr id="25" name="TextBox 24"/>
          <p:cNvSpPr txBox="1"/>
          <p:nvPr/>
        </p:nvSpPr>
        <p:spPr>
          <a:xfrm>
            <a:off x="4336330" y="961534"/>
            <a:ext cx="3598802" cy="1815882"/>
          </a:xfrm>
          <a:prstGeom prst="rect">
            <a:avLst/>
          </a:prstGeom>
          <a:noFill/>
        </p:spPr>
        <p:txBody>
          <a:bodyPr wrap="square" rtlCol="0">
            <a:spAutoFit/>
          </a:bodyPr>
          <a:lstStyle/>
          <a:p>
            <a:r>
              <a:rPr lang="en-US" sz="2800" dirty="0"/>
              <a:t>Similarly, if a cell is infected with a virus    ,        then parts of viral proteins are displayed</a:t>
            </a:r>
          </a:p>
        </p:txBody>
      </p:sp>
      <p:sp>
        <p:nvSpPr>
          <p:cNvPr id="26" name="TextBox 25"/>
          <p:cNvSpPr txBox="1"/>
          <p:nvPr/>
        </p:nvSpPr>
        <p:spPr>
          <a:xfrm>
            <a:off x="8135332" y="716440"/>
            <a:ext cx="3497344" cy="2246769"/>
          </a:xfrm>
          <a:prstGeom prst="rect">
            <a:avLst/>
          </a:prstGeom>
          <a:noFill/>
        </p:spPr>
        <p:txBody>
          <a:bodyPr wrap="square" rtlCol="0">
            <a:spAutoFit/>
          </a:bodyPr>
          <a:lstStyle/>
          <a:p>
            <a:r>
              <a:rPr lang="en-US" sz="2800" dirty="0"/>
              <a:t>If a protein becomes mutated in cancer    , then the abnormal part of the protein will be displayed</a:t>
            </a:r>
          </a:p>
        </p:txBody>
      </p:sp>
      <p:sp>
        <p:nvSpPr>
          <p:cNvPr id="27" name="TextBox 26"/>
          <p:cNvSpPr txBox="1"/>
          <p:nvPr/>
        </p:nvSpPr>
        <p:spPr>
          <a:xfrm>
            <a:off x="245097" y="141402"/>
            <a:ext cx="3421930" cy="523220"/>
          </a:xfrm>
          <a:prstGeom prst="rect">
            <a:avLst/>
          </a:prstGeom>
          <a:noFill/>
        </p:spPr>
        <p:txBody>
          <a:bodyPr wrap="square" rtlCol="0">
            <a:spAutoFit/>
          </a:bodyPr>
          <a:lstStyle/>
          <a:p>
            <a:r>
              <a:rPr lang="en-US" sz="2800" b="1" dirty="0"/>
              <a:t>For example</a:t>
            </a:r>
          </a:p>
        </p:txBody>
      </p:sp>
      <p:pic>
        <p:nvPicPr>
          <p:cNvPr id="11" name="Picture 10"/>
          <p:cNvPicPr>
            <a:picLocks noChangeAspect="1"/>
          </p:cNvPicPr>
          <p:nvPr/>
        </p:nvPicPr>
        <p:blipFill>
          <a:blip r:embed="rId2"/>
          <a:stretch>
            <a:fillRect/>
          </a:stretch>
        </p:blipFill>
        <p:spPr>
          <a:xfrm>
            <a:off x="2017179" y="1830656"/>
            <a:ext cx="408467" cy="128027"/>
          </a:xfrm>
          <a:prstGeom prst="rect">
            <a:avLst/>
          </a:prstGeom>
        </p:spPr>
      </p:pic>
      <p:sp>
        <p:nvSpPr>
          <p:cNvPr id="28" name="Flowchart: Manual Operation 27"/>
          <p:cNvSpPr/>
          <p:nvPr/>
        </p:nvSpPr>
        <p:spPr>
          <a:xfrm>
            <a:off x="7433623" y="1565453"/>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Quad 11"/>
          <p:cNvSpPr/>
          <p:nvPr/>
        </p:nvSpPr>
        <p:spPr>
          <a:xfrm>
            <a:off x="10902490" y="1301503"/>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89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42300" y="3563336"/>
            <a:ext cx="2516957" cy="2997724"/>
            <a:chOff x="1442300" y="2733775"/>
            <a:chExt cx="2516957" cy="2997724"/>
          </a:xfrm>
        </p:grpSpPr>
        <p:sp>
          <p:nvSpPr>
            <p:cNvPr id="2" name="Oval 1"/>
            <p:cNvSpPr/>
            <p:nvPr/>
          </p:nvSpPr>
          <p:spPr>
            <a:xfrm>
              <a:off x="1442300" y="3318237"/>
              <a:ext cx="2516957" cy="24132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1951348" y="4939644"/>
              <a:ext cx="395926" cy="113122"/>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2103748" y="4432168"/>
              <a:ext cx="395926" cy="113122"/>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2256148" y="3830424"/>
              <a:ext cx="395926" cy="113122"/>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rot="16200000">
              <a:off x="3054284" y="3318235"/>
              <a:ext cx="452487" cy="169683"/>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1104" y="2733775"/>
              <a:ext cx="45719" cy="51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026057" y="3640318"/>
            <a:ext cx="2516957" cy="3091994"/>
            <a:chOff x="5026057" y="2612796"/>
            <a:chExt cx="2516957" cy="3091994"/>
          </a:xfrm>
        </p:grpSpPr>
        <p:sp>
          <p:nvSpPr>
            <p:cNvPr id="3" name="Oval 2"/>
            <p:cNvSpPr/>
            <p:nvPr/>
          </p:nvSpPr>
          <p:spPr>
            <a:xfrm>
              <a:off x="5026057" y="3291528"/>
              <a:ext cx="2516957" cy="24132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5571241" y="3799001"/>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5723641" y="4234205"/>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5876041" y="4556289"/>
              <a:ext cx="216817" cy="188536"/>
            </a:xfrm>
            <a:prstGeom prst="flowChartManualOperat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tored Data 15"/>
            <p:cNvSpPr/>
            <p:nvPr/>
          </p:nvSpPr>
          <p:spPr>
            <a:xfrm rot="16200000">
              <a:off x="6157273" y="3206686"/>
              <a:ext cx="452487" cy="169683"/>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55242" y="2612796"/>
              <a:ext cx="45719" cy="51848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873763" y="3726729"/>
            <a:ext cx="2516957" cy="2978873"/>
            <a:chOff x="8873763" y="2623791"/>
            <a:chExt cx="2516957" cy="2978873"/>
          </a:xfrm>
        </p:grpSpPr>
        <p:sp>
          <p:nvSpPr>
            <p:cNvPr id="4" name="Oval 3"/>
            <p:cNvSpPr/>
            <p:nvPr/>
          </p:nvSpPr>
          <p:spPr>
            <a:xfrm>
              <a:off x="8873763" y="3189402"/>
              <a:ext cx="2516957" cy="24132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Quad 11"/>
            <p:cNvSpPr/>
            <p:nvPr/>
          </p:nvSpPr>
          <p:spPr>
            <a:xfrm>
              <a:off x="9750457" y="4091233"/>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Quad 12"/>
            <p:cNvSpPr/>
            <p:nvPr/>
          </p:nvSpPr>
          <p:spPr>
            <a:xfrm>
              <a:off x="9978271" y="4620705"/>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Quad 13"/>
            <p:cNvSpPr/>
            <p:nvPr/>
          </p:nvSpPr>
          <p:spPr>
            <a:xfrm>
              <a:off x="9178563" y="4584569"/>
              <a:ext cx="298517" cy="26395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rot="16200000">
              <a:off x="9401664" y="3227110"/>
              <a:ext cx="452487" cy="169683"/>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064" y="2623791"/>
              <a:ext cx="45719" cy="518483"/>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199591" y="127002"/>
            <a:ext cx="3734510" cy="2192404"/>
            <a:chOff x="1281113" y="127001"/>
            <a:chExt cx="9258054" cy="6349999"/>
          </a:xfrm>
        </p:grpSpPr>
        <p:sp>
          <p:nvSpPr>
            <p:cNvPr id="47" name="Freeform 36"/>
            <p:cNvSpPr/>
            <p:nvPr/>
          </p:nvSpPr>
          <p:spPr>
            <a:xfrm>
              <a:off x="1281113" y="127001"/>
              <a:ext cx="8758491" cy="4797425"/>
            </a:xfrm>
            <a:custGeom>
              <a:avLst/>
              <a:gdLst>
                <a:gd name="connsiteX0" fmla="*/ 8612853 w 8627186"/>
                <a:gd name="connsiteY0" fmla="*/ 0 h 4797083"/>
                <a:gd name="connsiteX1" fmla="*/ 8612853 w 8627186"/>
                <a:gd name="connsiteY1" fmla="*/ 196948 h 4797083"/>
                <a:gd name="connsiteX2" fmla="*/ 8570650 w 8627186"/>
                <a:gd name="connsiteY2" fmla="*/ 323557 h 4797083"/>
                <a:gd name="connsiteX3" fmla="*/ 8528447 w 8627186"/>
                <a:gd name="connsiteY3" fmla="*/ 506437 h 4797083"/>
                <a:gd name="connsiteX4" fmla="*/ 8486244 w 8627186"/>
                <a:gd name="connsiteY4" fmla="*/ 618979 h 4797083"/>
                <a:gd name="connsiteX5" fmla="*/ 8458108 w 8627186"/>
                <a:gd name="connsiteY5" fmla="*/ 647114 h 4797083"/>
                <a:gd name="connsiteX6" fmla="*/ 8444041 w 8627186"/>
                <a:gd name="connsiteY6" fmla="*/ 689317 h 4797083"/>
                <a:gd name="connsiteX7" fmla="*/ 8345567 w 8627186"/>
                <a:gd name="connsiteY7" fmla="*/ 801859 h 4797083"/>
                <a:gd name="connsiteX8" fmla="*/ 8331499 w 8627186"/>
                <a:gd name="connsiteY8" fmla="*/ 844062 h 4797083"/>
                <a:gd name="connsiteX9" fmla="*/ 8275228 w 8627186"/>
                <a:gd name="connsiteY9" fmla="*/ 942536 h 4797083"/>
                <a:gd name="connsiteX10" fmla="*/ 8218958 w 8627186"/>
                <a:gd name="connsiteY10" fmla="*/ 998806 h 4797083"/>
                <a:gd name="connsiteX11" fmla="*/ 8148619 w 8627186"/>
                <a:gd name="connsiteY11" fmla="*/ 1097280 h 4797083"/>
                <a:gd name="connsiteX12" fmla="*/ 8078281 w 8627186"/>
                <a:gd name="connsiteY12" fmla="*/ 1153551 h 4797083"/>
                <a:gd name="connsiteX13" fmla="*/ 8050145 w 8627186"/>
                <a:gd name="connsiteY13" fmla="*/ 1209822 h 4797083"/>
                <a:gd name="connsiteX14" fmla="*/ 7965739 w 8627186"/>
                <a:gd name="connsiteY14" fmla="*/ 1294228 h 4797083"/>
                <a:gd name="connsiteX15" fmla="*/ 7923536 w 8627186"/>
                <a:gd name="connsiteY15" fmla="*/ 1336431 h 4797083"/>
                <a:gd name="connsiteX16" fmla="*/ 7895401 w 8627186"/>
                <a:gd name="connsiteY16" fmla="*/ 1378634 h 4797083"/>
                <a:gd name="connsiteX17" fmla="*/ 7839130 w 8627186"/>
                <a:gd name="connsiteY17" fmla="*/ 1434905 h 4797083"/>
                <a:gd name="connsiteX18" fmla="*/ 7768791 w 8627186"/>
                <a:gd name="connsiteY18" fmla="*/ 1505243 h 4797083"/>
                <a:gd name="connsiteX19" fmla="*/ 7740656 w 8627186"/>
                <a:gd name="connsiteY19" fmla="*/ 1561514 h 4797083"/>
                <a:gd name="connsiteX20" fmla="*/ 7628114 w 8627186"/>
                <a:gd name="connsiteY20" fmla="*/ 1659988 h 4797083"/>
                <a:gd name="connsiteX21" fmla="*/ 7557776 w 8627186"/>
                <a:gd name="connsiteY21" fmla="*/ 1730326 h 4797083"/>
                <a:gd name="connsiteX22" fmla="*/ 7529641 w 8627186"/>
                <a:gd name="connsiteY22" fmla="*/ 1772529 h 4797083"/>
                <a:gd name="connsiteX23" fmla="*/ 7459302 w 8627186"/>
                <a:gd name="connsiteY23" fmla="*/ 1828800 h 4797083"/>
                <a:gd name="connsiteX24" fmla="*/ 7417099 w 8627186"/>
                <a:gd name="connsiteY24" fmla="*/ 1927274 h 4797083"/>
                <a:gd name="connsiteX25" fmla="*/ 7374896 w 8627186"/>
                <a:gd name="connsiteY25" fmla="*/ 1955409 h 4797083"/>
                <a:gd name="connsiteX26" fmla="*/ 7346761 w 8627186"/>
                <a:gd name="connsiteY26" fmla="*/ 1997613 h 4797083"/>
                <a:gd name="connsiteX27" fmla="*/ 7304558 w 8627186"/>
                <a:gd name="connsiteY27" fmla="*/ 2039816 h 4797083"/>
                <a:gd name="connsiteX28" fmla="*/ 7276422 w 8627186"/>
                <a:gd name="connsiteY28" fmla="*/ 2096086 h 4797083"/>
                <a:gd name="connsiteX29" fmla="*/ 7206084 w 8627186"/>
                <a:gd name="connsiteY29" fmla="*/ 2166425 h 4797083"/>
                <a:gd name="connsiteX30" fmla="*/ 7192016 w 8627186"/>
                <a:gd name="connsiteY30" fmla="*/ 2208628 h 4797083"/>
                <a:gd name="connsiteX31" fmla="*/ 7121678 w 8627186"/>
                <a:gd name="connsiteY31" fmla="*/ 2293034 h 4797083"/>
                <a:gd name="connsiteX32" fmla="*/ 7079474 w 8627186"/>
                <a:gd name="connsiteY32" fmla="*/ 2377440 h 4797083"/>
                <a:gd name="connsiteX33" fmla="*/ 7037271 w 8627186"/>
                <a:gd name="connsiteY33" fmla="*/ 2405576 h 4797083"/>
                <a:gd name="connsiteX34" fmla="*/ 6995068 w 8627186"/>
                <a:gd name="connsiteY34" fmla="*/ 2504049 h 4797083"/>
                <a:gd name="connsiteX35" fmla="*/ 6952865 w 8627186"/>
                <a:gd name="connsiteY35" fmla="*/ 2518117 h 4797083"/>
                <a:gd name="connsiteX36" fmla="*/ 6924730 w 8627186"/>
                <a:gd name="connsiteY36" fmla="*/ 2560320 h 4797083"/>
                <a:gd name="connsiteX37" fmla="*/ 6854391 w 8627186"/>
                <a:gd name="connsiteY37" fmla="*/ 2630659 h 4797083"/>
                <a:gd name="connsiteX38" fmla="*/ 6755918 w 8627186"/>
                <a:gd name="connsiteY38" fmla="*/ 2743200 h 4797083"/>
                <a:gd name="connsiteX39" fmla="*/ 6685579 w 8627186"/>
                <a:gd name="connsiteY39" fmla="*/ 2813539 h 4797083"/>
                <a:gd name="connsiteX40" fmla="*/ 6643376 w 8627186"/>
                <a:gd name="connsiteY40" fmla="*/ 2897945 h 4797083"/>
                <a:gd name="connsiteX41" fmla="*/ 6601173 w 8627186"/>
                <a:gd name="connsiteY41" fmla="*/ 2926080 h 4797083"/>
                <a:gd name="connsiteX42" fmla="*/ 6544902 w 8627186"/>
                <a:gd name="connsiteY42" fmla="*/ 2996419 h 4797083"/>
                <a:gd name="connsiteX43" fmla="*/ 6460496 w 8627186"/>
                <a:gd name="connsiteY43" fmla="*/ 3094893 h 4797083"/>
                <a:gd name="connsiteX44" fmla="*/ 6418293 w 8627186"/>
                <a:gd name="connsiteY44" fmla="*/ 3137096 h 4797083"/>
                <a:gd name="connsiteX45" fmla="*/ 6362022 w 8627186"/>
                <a:gd name="connsiteY45" fmla="*/ 3207434 h 4797083"/>
                <a:gd name="connsiteX46" fmla="*/ 6347954 w 8627186"/>
                <a:gd name="connsiteY46" fmla="*/ 3249637 h 4797083"/>
                <a:gd name="connsiteX47" fmla="*/ 6277616 w 8627186"/>
                <a:gd name="connsiteY47" fmla="*/ 3319976 h 4797083"/>
                <a:gd name="connsiteX48" fmla="*/ 6249481 w 8627186"/>
                <a:gd name="connsiteY48" fmla="*/ 3362179 h 4797083"/>
                <a:gd name="connsiteX49" fmla="*/ 6193210 w 8627186"/>
                <a:gd name="connsiteY49" fmla="*/ 3432517 h 4797083"/>
                <a:gd name="connsiteX50" fmla="*/ 6179142 w 8627186"/>
                <a:gd name="connsiteY50" fmla="*/ 3474720 h 4797083"/>
                <a:gd name="connsiteX51" fmla="*/ 6080668 w 8627186"/>
                <a:gd name="connsiteY51" fmla="*/ 3545059 h 4797083"/>
                <a:gd name="connsiteX52" fmla="*/ 6052533 w 8627186"/>
                <a:gd name="connsiteY52" fmla="*/ 3587262 h 4797083"/>
                <a:gd name="connsiteX53" fmla="*/ 5982194 w 8627186"/>
                <a:gd name="connsiteY53" fmla="*/ 3615397 h 4797083"/>
                <a:gd name="connsiteX54" fmla="*/ 5869653 w 8627186"/>
                <a:gd name="connsiteY54" fmla="*/ 3671668 h 4797083"/>
                <a:gd name="connsiteX55" fmla="*/ 5785247 w 8627186"/>
                <a:gd name="connsiteY55" fmla="*/ 3713871 h 4797083"/>
                <a:gd name="connsiteX56" fmla="*/ 5743044 w 8627186"/>
                <a:gd name="connsiteY56" fmla="*/ 3756074 h 4797083"/>
                <a:gd name="connsiteX57" fmla="*/ 5658638 w 8627186"/>
                <a:gd name="connsiteY57" fmla="*/ 3770142 h 4797083"/>
                <a:gd name="connsiteX58" fmla="*/ 5616434 w 8627186"/>
                <a:gd name="connsiteY58" fmla="*/ 3798277 h 4797083"/>
                <a:gd name="connsiteX59" fmla="*/ 5574231 w 8627186"/>
                <a:gd name="connsiteY59" fmla="*/ 3812345 h 4797083"/>
                <a:gd name="connsiteX60" fmla="*/ 5517961 w 8627186"/>
                <a:gd name="connsiteY60" fmla="*/ 3854548 h 4797083"/>
                <a:gd name="connsiteX61" fmla="*/ 5405419 w 8627186"/>
                <a:gd name="connsiteY61" fmla="*/ 3896751 h 4797083"/>
                <a:gd name="connsiteX62" fmla="*/ 5349148 w 8627186"/>
                <a:gd name="connsiteY62" fmla="*/ 3953022 h 4797083"/>
                <a:gd name="connsiteX63" fmla="*/ 5292878 w 8627186"/>
                <a:gd name="connsiteY63" fmla="*/ 3995225 h 4797083"/>
                <a:gd name="connsiteX64" fmla="*/ 5236607 w 8627186"/>
                <a:gd name="connsiteY64" fmla="*/ 4009293 h 4797083"/>
                <a:gd name="connsiteX65" fmla="*/ 5194404 w 8627186"/>
                <a:gd name="connsiteY65" fmla="*/ 4023360 h 4797083"/>
                <a:gd name="connsiteX66" fmla="*/ 5166268 w 8627186"/>
                <a:gd name="connsiteY66" fmla="*/ 4051496 h 4797083"/>
                <a:gd name="connsiteX67" fmla="*/ 5152201 w 8627186"/>
                <a:gd name="connsiteY67" fmla="*/ 4093699 h 4797083"/>
                <a:gd name="connsiteX68" fmla="*/ 5109998 w 8627186"/>
                <a:gd name="connsiteY68" fmla="*/ 4107766 h 4797083"/>
                <a:gd name="connsiteX69" fmla="*/ 5053727 w 8627186"/>
                <a:gd name="connsiteY69" fmla="*/ 4135902 h 4797083"/>
                <a:gd name="connsiteX70" fmla="*/ 5025591 w 8627186"/>
                <a:gd name="connsiteY70" fmla="*/ 4164037 h 4797083"/>
                <a:gd name="connsiteX71" fmla="*/ 4955253 w 8627186"/>
                <a:gd name="connsiteY71" fmla="*/ 4178105 h 4797083"/>
                <a:gd name="connsiteX72" fmla="*/ 4913050 w 8627186"/>
                <a:gd name="connsiteY72" fmla="*/ 4192173 h 4797083"/>
                <a:gd name="connsiteX73" fmla="*/ 4870847 w 8627186"/>
                <a:gd name="connsiteY73" fmla="*/ 4234376 h 4797083"/>
                <a:gd name="connsiteX74" fmla="*/ 4800508 w 8627186"/>
                <a:gd name="connsiteY74" fmla="*/ 4248443 h 4797083"/>
                <a:gd name="connsiteX75" fmla="*/ 4744238 w 8627186"/>
                <a:gd name="connsiteY75" fmla="*/ 4262511 h 4797083"/>
                <a:gd name="connsiteX76" fmla="*/ 4687967 w 8627186"/>
                <a:gd name="connsiteY76" fmla="*/ 4290646 h 4797083"/>
                <a:gd name="connsiteX77" fmla="*/ 4505087 w 8627186"/>
                <a:gd name="connsiteY77" fmla="*/ 4318782 h 4797083"/>
                <a:gd name="connsiteX78" fmla="*/ 4392545 w 8627186"/>
                <a:gd name="connsiteY78" fmla="*/ 4346917 h 4797083"/>
                <a:gd name="connsiteX79" fmla="*/ 4336274 w 8627186"/>
                <a:gd name="connsiteY79" fmla="*/ 4360985 h 4797083"/>
                <a:gd name="connsiteX80" fmla="*/ 4181530 w 8627186"/>
                <a:gd name="connsiteY80" fmla="*/ 4389120 h 4797083"/>
                <a:gd name="connsiteX81" fmla="*/ 4139327 w 8627186"/>
                <a:gd name="connsiteY81" fmla="*/ 4417256 h 4797083"/>
                <a:gd name="connsiteX82" fmla="*/ 4083056 w 8627186"/>
                <a:gd name="connsiteY82" fmla="*/ 4431323 h 4797083"/>
                <a:gd name="connsiteX83" fmla="*/ 3998650 w 8627186"/>
                <a:gd name="connsiteY83" fmla="*/ 4459459 h 4797083"/>
                <a:gd name="connsiteX84" fmla="*/ 3872041 w 8627186"/>
                <a:gd name="connsiteY84" fmla="*/ 4473526 h 4797083"/>
                <a:gd name="connsiteX85" fmla="*/ 3731364 w 8627186"/>
                <a:gd name="connsiteY85" fmla="*/ 4501662 h 4797083"/>
                <a:gd name="connsiteX86" fmla="*/ 3632890 w 8627186"/>
                <a:gd name="connsiteY86" fmla="*/ 4515729 h 4797083"/>
                <a:gd name="connsiteX87" fmla="*/ 3576619 w 8627186"/>
                <a:gd name="connsiteY87" fmla="*/ 4529797 h 4797083"/>
                <a:gd name="connsiteX88" fmla="*/ 3534416 w 8627186"/>
                <a:gd name="connsiteY88" fmla="*/ 4543865 h 4797083"/>
                <a:gd name="connsiteX89" fmla="*/ 3281198 w 8627186"/>
                <a:gd name="connsiteY89" fmla="*/ 4586068 h 4797083"/>
                <a:gd name="connsiteX90" fmla="*/ 3210859 w 8627186"/>
                <a:gd name="connsiteY90" fmla="*/ 4600136 h 4797083"/>
                <a:gd name="connsiteX91" fmla="*/ 2943573 w 8627186"/>
                <a:gd name="connsiteY91" fmla="*/ 4614203 h 4797083"/>
                <a:gd name="connsiteX92" fmla="*/ 2887302 w 8627186"/>
                <a:gd name="connsiteY92" fmla="*/ 4628271 h 4797083"/>
                <a:gd name="connsiteX93" fmla="*/ 2788828 w 8627186"/>
                <a:gd name="connsiteY93" fmla="*/ 4656406 h 4797083"/>
                <a:gd name="connsiteX94" fmla="*/ 2634084 w 8627186"/>
                <a:gd name="connsiteY94" fmla="*/ 4670474 h 4797083"/>
                <a:gd name="connsiteX95" fmla="*/ 2577813 w 8627186"/>
                <a:gd name="connsiteY95" fmla="*/ 4684542 h 4797083"/>
                <a:gd name="connsiteX96" fmla="*/ 2535610 w 8627186"/>
                <a:gd name="connsiteY96" fmla="*/ 4698609 h 4797083"/>
                <a:gd name="connsiteX97" fmla="*/ 1677481 w 8627186"/>
                <a:gd name="connsiteY97" fmla="*/ 4712677 h 4797083"/>
                <a:gd name="connsiteX98" fmla="*/ 931893 w 8627186"/>
                <a:gd name="connsiteY98" fmla="*/ 4726745 h 4797083"/>
                <a:gd name="connsiteX99" fmla="*/ 594268 w 8627186"/>
                <a:gd name="connsiteY99" fmla="*/ 4768948 h 4797083"/>
                <a:gd name="connsiteX100" fmla="*/ 552065 w 8627186"/>
                <a:gd name="connsiteY100" fmla="*/ 4783016 h 4797083"/>
                <a:gd name="connsiteX101" fmla="*/ 481727 w 8627186"/>
                <a:gd name="connsiteY101" fmla="*/ 4797083 h 4797083"/>
                <a:gd name="connsiteX102" fmla="*/ 3425 w 8627186"/>
                <a:gd name="connsiteY102" fmla="*/ 4783016 h 4797083"/>
                <a:gd name="connsiteX103" fmla="*/ 31561 w 8627186"/>
                <a:gd name="connsiteY103" fmla="*/ 4754880 h 4797083"/>
                <a:gd name="connsiteX104" fmla="*/ 73764 w 8627186"/>
                <a:gd name="connsiteY104" fmla="*/ 4768948 h 4797083"/>
                <a:gd name="connsiteX105" fmla="*/ 144102 w 8627186"/>
                <a:gd name="connsiteY105" fmla="*/ 4768948 h 479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27186" h="4797083">
                  <a:moveTo>
                    <a:pt x="8612853" y="0"/>
                  </a:moveTo>
                  <a:cubicBezTo>
                    <a:pt x="8632115" y="115567"/>
                    <a:pt x="8631813" y="64229"/>
                    <a:pt x="8612853" y="196948"/>
                  </a:cubicBezTo>
                  <a:cubicBezTo>
                    <a:pt x="8599069" y="293436"/>
                    <a:pt x="8612791" y="260345"/>
                    <a:pt x="8570650" y="323557"/>
                  </a:cubicBezTo>
                  <a:cubicBezTo>
                    <a:pt x="8537996" y="552131"/>
                    <a:pt x="8579940" y="300470"/>
                    <a:pt x="8528447" y="506437"/>
                  </a:cubicBezTo>
                  <a:cubicBezTo>
                    <a:pt x="8516076" y="555921"/>
                    <a:pt x="8515668" y="574843"/>
                    <a:pt x="8486244" y="618979"/>
                  </a:cubicBezTo>
                  <a:cubicBezTo>
                    <a:pt x="8478887" y="630015"/>
                    <a:pt x="8467487" y="637736"/>
                    <a:pt x="8458108" y="647114"/>
                  </a:cubicBezTo>
                  <a:cubicBezTo>
                    <a:pt x="8453419" y="661182"/>
                    <a:pt x="8452938" y="677454"/>
                    <a:pt x="8444041" y="689317"/>
                  </a:cubicBezTo>
                  <a:cubicBezTo>
                    <a:pt x="8389034" y="762660"/>
                    <a:pt x="8378181" y="736631"/>
                    <a:pt x="8345567" y="801859"/>
                  </a:cubicBezTo>
                  <a:cubicBezTo>
                    <a:pt x="8338935" y="815122"/>
                    <a:pt x="8337340" y="830432"/>
                    <a:pt x="8331499" y="844062"/>
                  </a:cubicBezTo>
                  <a:cubicBezTo>
                    <a:pt x="8320093" y="870676"/>
                    <a:pt x="8295413" y="918986"/>
                    <a:pt x="8275228" y="942536"/>
                  </a:cubicBezTo>
                  <a:cubicBezTo>
                    <a:pt x="8257965" y="962676"/>
                    <a:pt x="8236426" y="978843"/>
                    <a:pt x="8218958" y="998806"/>
                  </a:cubicBezTo>
                  <a:cubicBezTo>
                    <a:pt x="8126560" y="1104403"/>
                    <a:pt x="8218639" y="1009753"/>
                    <a:pt x="8148619" y="1097280"/>
                  </a:cubicBezTo>
                  <a:cubicBezTo>
                    <a:pt x="8125709" y="1125918"/>
                    <a:pt x="8109620" y="1132659"/>
                    <a:pt x="8078281" y="1153551"/>
                  </a:cubicBezTo>
                  <a:cubicBezTo>
                    <a:pt x="8068902" y="1172308"/>
                    <a:pt x="8063246" y="1193446"/>
                    <a:pt x="8050145" y="1209822"/>
                  </a:cubicBezTo>
                  <a:cubicBezTo>
                    <a:pt x="8025289" y="1240892"/>
                    <a:pt x="7993874" y="1266093"/>
                    <a:pt x="7965739" y="1294228"/>
                  </a:cubicBezTo>
                  <a:cubicBezTo>
                    <a:pt x="7951671" y="1308296"/>
                    <a:pt x="7934571" y="1319878"/>
                    <a:pt x="7923536" y="1336431"/>
                  </a:cubicBezTo>
                  <a:cubicBezTo>
                    <a:pt x="7914158" y="1350499"/>
                    <a:pt x="7906404" y="1365797"/>
                    <a:pt x="7895401" y="1378634"/>
                  </a:cubicBezTo>
                  <a:cubicBezTo>
                    <a:pt x="7878138" y="1398774"/>
                    <a:pt x="7853844" y="1412834"/>
                    <a:pt x="7839130" y="1434905"/>
                  </a:cubicBezTo>
                  <a:cubicBezTo>
                    <a:pt x="7801615" y="1491176"/>
                    <a:pt x="7825062" y="1467730"/>
                    <a:pt x="7768791" y="1505243"/>
                  </a:cubicBezTo>
                  <a:cubicBezTo>
                    <a:pt x="7759413" y="1524000"/>
                    <a:pt x="7753238" y="1544737"/>
                    <a:pt x="7740656" y="1561514"/>
                  </a:cubicBezTo>
                  <a:cubicBezTo>
                    <a:pt x="7709435" y="1603143"/>
                    <a:pt x="7668811" y="1629465"/>
                    <a:pt x="7628114" y="1659988"/>
                  </a:cubicBezTo>
                  <a:cubicBezTo>
                    <a:pt x="7553087" y="1772529"/>
                    <a:pt x="7651560" y="1636542"/>
                    <a:pt x="7557776" y="1730326"/>
                  </a:cubicBezTo>
                  <a:cubicBezTo>
                    <a:pt x="7545821" y="1742281"/>
                    <a:pt x="7540203" y="1759327"/>
                    <a:pt x="7529641" y="1772529"/>
                  </a:cubicBezTo>
                  <a:cubicBezTo>
                    <a:pt x="7506732" y="1801166"/>
                    <a:pt x="7490639" y="1807909"/>
                    <a:pt x="7459302" y="1828800"/>
                  </a:cubicBezTo>
                  <a:cubicBezTo>
                    <a:pt x="7449529" y="1858118"/>
                    <a:pt x="7436412" y="1904098"/>
                    <a:pt x="7417099" y="1927274"/>
                  </a:cubicBezTo>
                  <a:cubicBezTo>
                    <a:pt x="7406275" y="1940262"/>
                    <a:pt x="7388964" y="1946031"/>
                    <a:pt x="7374896" y="1955409"/>
                  </a:cubicBezTo>
                  <a:cubicBezTo>
                    <a:pt x="7365518" y="1969477"/>
                    <a:pt x="7357585" y="1984624"/>
                    <a:pt x="7346761" y="1997613"/>
                  </a:cubicBezTo>
                  <a:cubicBezTo>
                    <a:pt x="7334025" y="2012897"/>
                    <a:pt x="7316122" y="2023627"/>
                    <a:pt x="7304558" y="2039816"/>
                  </a:cubicBezTo>
                  <a:cubicBezTo>
                    <a:pt x="7292369" y="2056880"/>
                    <a:pt x="7289297" y="2079533"/>
                    <a:pt x="7276422" y="2096086"/>
                  </a:cubicBezTo>
                  <a:cubicBezTo>
                    <a:pt x="7256065" y="2122259"/>
                    <a:pt x="7206084" y="2166425"/>
                    <a:pt x="7206084" y="2166425"/>
                  </a:cubicBezTo>
                  <a:cubicBezTo>
                    <a:pt x="7201395" y="2180493"/>
                    <a:pt x="7200241" y="2196290"/>
                    <a:pt x="7192016" y="2208628"/>
                  </a:cubicBezTo>
                  <a:cubicBezTo>
                    <a:pt x="7129791" y="2301965"/>
                    <a:pt x="7167704" y="2200982"/>
                    <a:pt x="7121678" y="2293034"/>
                  </a:cubicBezTo>
                  <a:cubicBezTo>
                    <a:pt x="7098794" y="2338801"/>
                    <a:pt x="7119791" y="2337123"/>
                    <a:pt x="7079474" y="2377440"/>
                  </a:cubicBezTo>
                  <a:cubicBezTo>
                    <a:pt x="7067519" y="2389395"/>
                    <a:pt x="7051339" y="2396197"/>
                    <a:pt x="7037271" y="2405576"/>
                  </a:cubicBezTo>
                  <a:cubicBezTo>
                    <a:pt x="7028863" y="2430800"/>
                    <a:pt x="7012454" y="2486663"/>
                    <a:pt x="6995068" y="2504049"/>
                  </a:cubicBezTo>
                  <a:cubicBezTo>
                    <a:pt x="6984582" y="2514534"/>
                    <a:pt x="6966933" y="2513428"/>
                    <a:pt x="6952865" y="2518117"/>
                  </a:cubicBezTo>
                  <a:cubicBezTo>
                    <a:pt x="6943487" y="2532185"/>
                    <a:pt x="6935863" y="2547596"/>
                    <a:pt x="6924730" y="2560320"/>
                  </a:cubicBezTo>
                  <a:cubicBezTo>
                    <a:pt x="6902895" y="2585274"/>
                    <a:pt x="6854391" y="2630659"/>
                    <a:pt x="6854391" y="2630659"/>
                  </a:cubicBezTo>
                  <a:cubicBezTo>
                    <a:pt x="6832123" y="2719734"/>
                    <a:pt x="6856411" y="2676204"/>
                    <a:pt x="6755918" y="2743200"/>
                  </a:cubicBezTo>
                  <a:cubicBezTo>
                    <a:pt x="6728329" y="2761593"/>
                    <a:pt x="6685579" y="2813539"/>
                    <a:pt x="6685579" y="2813539"/>
                  </a:cubicBezTo>
                  <a:cubicBezTo>
                    <a:pt x="6674138" y="2847863"/>
                    <a:pt x="6670646" y="2870675"/>
                    <a:pt x="6643376" y="2897945"/>
                  </a:cubicBezTo>
                  <a:cubicBezTo>
                    <a:pt x="6631421" y="2909900"/>
                    <a:pt x="6615241" y="2916702"/>
                    <a:pt x="6601173" y="2926080"/>
                  </a:cubicBezTo>
                  <a:cubicBezTo>
                    <a:pt x="6514578" y="3055975"/>
                    <a:pt x="6625083" y="2896192"/>
                    <a:pt x="6544902" y="2996419"/>
                  </a:cubicBezTo>
                  <a:cubicBezTo>
                    <a:pt x="6459202" y="3103544"/>
                    <a:pt x="6595952" y="2959437"/>
                    <a:pt x="6460496" y="3094893"/>
                  </a:cubicBezTo>
                  <a:lnTo>
                    <a:pt x="6418293" y="3137096"/>
                  </a:lnTo>
                  <a:cubicBezTo>
                    <a:pt x="6382933" y="3243175"/>
                    <a:pt x="6434744" y="3116532"/>
                    <a:pt x="6362022" y="3207434"/>
                  </a:cubicBezTo>
                  <a:cubicBezTo>
                    <a:pt x="6352759" y="3219013"/>
                    <a:pt x="6354586" y="3236374"/>
                    <a:pt x="6347954" y="3249637"/>
                  </a:cubicBezTo>
                  <a:cubicBezTo>
                    <a:pt x="6324508" y="3296529"/>
                    <a:pt x="6319819" y="3291840"/>
                    <a:pt x="6277616" y="3319976"/>
                  </a:cubicBezTo>
                  <a:cubicBezTo>
                    <a:pt x="6268238" y="3334044"/>
                    <a:pt x="6260043" y="3348977"/>
                    <a:pt x="6249481" y="3362179"/>
                  </a:cubicBezTo>
                  <a:cubicBezTo>
                    <a:pt x="6214586" y="3405798"/>
                    <a:pt x="6222079" y="3374780"/>
                    <a:pt x="6193210" y="3432517"/>
                  </a:cubicBezTo>
                  <a:cubicBezTo>
                    <a:pt x="6186578" y="3445780"/>
                    <a:pt x="6187761" y="3462653"/>
                    <a:pt x="6179142" y="3474720"/>
                  </a:cubicBezTo>
                  <a:cubicBezTo>
                    <a:pt x="6137419" y="3533132"/>
                    <a:pt x="6134042" y="3527267"/>
                    <a:pt x="6080668" y="3545059"/>
                  </a:cubicBezTo>
                  <a:cubicBezTo>
                    <a:pt x="6071290" y="3559127"/>
                    <a:pt x="6066291" y="3577435"/>
                    <a:pt x="6052533" y="3587262"/>
                  </a:cubicBezTo>
                  <a:cubicBezTo>
                    <a:pt x="6031984" y="3601940"/>
                    <a:pt x="6005122" y="3604815"/>
                    <a:pt x="5982194" y="3615397"/>
                  </a:cubicBezTo>
                  <a:cubicBezTo>
                    <a:pt x="5944113" y="3632973"/>
                    <a:pt x="5907167" y="3652911"/>
                    <a:pt x="5869653" y="3671668"/>
                  </a:cubicBezTo>
                  <a:cubicBezTo>
                    <a:pt x="5841518" y="3685736"/>
                    <a:pt x="5807490" y="3691628"/>
                    <a:pt x="5785247" y="3713871"/>
                  </a:cubicBezTo>
                  <a:cubicBezTo>
                    <a:pt x="5771179" y="3727939"/>
                    <a:pt x="5761224" y="3747994"/>
                    <a:pt x="5743044" y="3756074"/>
                  </a:cubicBezTo>
                  <a:cubicBezTo>
                    <a:pt x="5716979" y="3767659"/>
                    <a:pt x="5686773" y="3765453"/>
                    <a:pt x="5658638" y="3770142"/>
                  </a:cubicBezTo>
                  <a:cubicBezTo>
                    <a:pt x="5644570" y="3779520"/>
                    <a:pt x="5631557" y="3790716"/>
                    <a:pt x="5616434" y="3798277"/>
                  </a:cubicBezTo>
                  <a:cubicBezTo>
                    <a:pt x="5603171" y="3804909"/>
                    <a:pt x="5587106" y="3804988"/>
                    <a:pt x="5574231" y="3812345"/>
                  </a:cubicBezTo>
                  <a:cubicBezTo>
                    <a:pt x="5553874" y="3823978"/>
                    <a:pt x="5537843" y="3842122"/>
                    <a:pt x="5517961" y="3854548"/>
                  </a:cubicBezTo>
                  <a:cubicBezTo>
                    <a:pt x="5468920" y="3885199"/>
                    <a:pt x="5459425" y="3883249"/>
                    <a:pt x="5405419" y="3896751"/>
                  </a:cubicBezTo>
                  <a:cubicBezTo>
                    <a:pt x="5381145" y="3969572"/>
                    <a:pt x="5410936" y="3917714"/>
                    <a:pt x="5349148" y="3953022"/>
                  </a:cubicBezTo>
                  <a:cubicBezTo>
                    <a:pt x="5328791" y="3964655"/>
                    <a:pt x="5313849" y="3984740"/>
                    <a:pt x="5292878" y="3995225"/>
                  </a:cubicBezTo>
                  <a:cubicBezTo>
                    <a:pt x="5275585" y="4003872"/>
                    <a:pt x="5255197" y="4003982"/>
                    <a:pt x="5236607" y="4009293"/>
                  </a:cubicBezTo>
                  <a:cubicBezTo>
                    <a:pt x="5222349" y="4013367"/>
                    <a:pt x="5208472" y="4018671"/>
                    <a:pt x="5194404" y="4023360"/>
                  </a:cubicBezTo>
                  <a:cubicBezTo>
                    <a:pt x="5185025" y="4032739"/>
                    <a:pt x="5173092" y="4040123"/>
                    <a:pt x="5166268" y="4051496"/>
                  </a:cubicBezTo>
                  <a:cubicBezTo>
                    <a:pt x="5158639" y="4064211"/>
                    <a:pt x="5162686" y="4083214"/>
                    <a:pt x="5152201" y="4093699"/>
                  </a:cubicBezTo>
                  <a:cubicBezTo>
                    <a:pt x="5141716" y="4104184"/>
                    <a:pt x="5123628" y="4101925"/>
                    <a:pt x="5109998" y="4107766"/>
                  </a:cubicBezTo>
                  <a:cubicBezTo>
                    <a:pt x="5090723" y="4116027"/>
                    <a:pt x="5071176" y="4124269"/>
                    <a:pt x="5053727" y="4135902"/>
                  </a:cubicBezTo>
                  <a:cubicBezTo>
                    <a:pt x="5042691" y="4143259"/>
                    <a:pt x="5037782" y="4158812"/>
                    <a:pt x="5025591" y="4164037"/>
                  </a:cubicBezTo>
                  <a:cubicBezTo>
                    <a:pt x="5003614" y="4173456"/>
                    <a:pt x="4978449" y="4172306"/>
                    <a:pt x="4955253" y="4178105"/>
                  </a:cubicBezTo>
                  <a:cubicBezTo>
                    <a:pt x="4940867" y="4181702"/>
                    <a:pt x="4927118" y="4187484"/>
                    <a:pt x="4913050" y="4192173"/>
                  </a:cubicBezTo>
                  <a:cubicBezTo>
                    <a:pt x="4898982" y="4206241"/>
                    <a:pt x="4888641" y="4225479"/>
                    <a:pt x="4870847" y="4234376"/>
                  </a:cubicBezTo>
                  <a:cubicBezTo>
                    <a:pt x="4849461" y="4245069"/>
                    <a:pt x="4823849" y="4243256"/>
                    <a:pt x="4800508" y="4248443"/>
                  </a:cubicBezTo>
                  <a:cubicBezTo>
                    <a:pt x="4781634" y="4252637"/>
                    <a:pt x="4762341" y="4255722"/>
                    <a:pt x="4744238" y="4262511"/>
                  </a:cubicBezTo>
                  <a:cubicBezTo>
                    <a:pt x="4724602" y="4269874"/>
                    <a:pt x="4707242" y="4282385"/>
                    <a:pt x="4687967" y="4290646"/>
                  </a:cubicBezTo>
                  <a:cubicBezTo>
                    <a:pt x="4626246" y="4317098"/>
                    <a:pt x="4580466" y="4311244"/>
                    <a:pt x="4505087" y="4318782"/>
                  </a:cubicBezTo>
                  <a:cubicBezTo>
                    <a:pt x="4429670" y="4343920"/>
                    <a:pt x="4494404" y="4324281"/>
                    <a:pt x="4392545" y="4346917"/>
                  </a:cubicBezTo>
                  <a:cubicBezTo>
                    <a:pt x="4373671" y="4351111"/>
                    <a:pt x="4355233" y="4357193"/>
                    <a:pt x="4336274" y="4360985"/>
                  </a:cubicBezTo>
                  <a:cubicBezTo>
                    <a:pt x="4284865" y="4371267"/>
                    <a:pt x="4233111" y="4379742"/>
                    <a:pt x="4181530" y="4389120"/>
                  </a:cubicBezTo>
                  <a:cubicBezTo>
                    <a:pt x="4167462" y="4398499"/>
                    <a:pt x="4154867" y="4410596"/>
                    <a:pt x="4139327" y="4417256"/>
                  </a:cubicBezTo>
                  <a:cubicBezTo>
                    <a:pt x="4121556" y="4424872"/>
                    <a:pt x="4101575" y="4425767"/>
                    <a:pt x="4083056" y="4431323"/>
                  </a:cubicBezTo>
                  <a:cubicBezTo>
                    <a:pt x="4054649" y="4439845"/>
                    <a:pt x="4026785" y="4450080"/>
                    <a:pt x="3998650" y="4459459"/>
                  </a:cubicBezTo>
                  <a:cubicBezTo>
                    <a:pt x="3958366" y="4472887"/>
                    <a:pt x="3913984" y="4466903"/>
                    <a:pt x="3872041" y="4473526"/>
                  </a:cubicBezTo>
                  <a:cubicBezTo>
                    <a:pt x="3824805" y="4480984"/>
                    <a:pt x="3778256" y="4492283"/>
                    <a:pt x="3731364" y="4501662"/>
                  </a:cubicBezTo>
                  <a:cubicBezTo>
                    <a:pt x="3698850" y="4508165"/>
                    <a:pt x="3665513" y="4509798"/>
                    <a:pt x="3632890" y="4515729"/>
                  </a:cubicBezTo>
                  <a:cubicBezTo>
                    <a:pt x="3613868" y="4519188"/>
                    <a:pt x="3595209" y="4524485"/>
                    <a:pt x="3576619" y="4529797"/>
                  </a:cubicBezTo>
                  <a:cubicBezTo>
                    <a:pt x="3562361" y="4533871"/>
                    <a:pt x="3548983" y="4541090"/>
                    <a:pt x="3534416" y="4543865"/>
                  </a:cubicBezTo>
                  <a:cubicBezTo>
                    <a:pt x="3450357" y="4559876"/>
                    <a:pt x="3365107" y="4569286"/>
                    <a:pt x="3281198" y="4586068"/>
                  </a:cubicBezTo>
                  <a:cubicBezTo>
                    <a:pt x="3257752" y="4590757"/>
                    <a:pt x="3234687" y="4598150"/>
                    <a:pt x="3210859" y="4600136"/>
                  </a:cubicBezTo>
                  <a:cubicBezTo>
                    <a:pt x="3121949" y="4607545"/>
                    <a:pt x="3032668" y="4609514"/>
                    <a:pt x="2943573" y="4614203"/>
                  </a:cubicBezTo>
                  <a:cubicBezTo>
                    <a:pt x="2924816" y="4618892"/>
                    <a:pt x="2905892" y="4622959"/>
                    <a:pt x="2887302" y="4628271"/>
                  </a:cubicBezTo>
                  <a:cubicBezTo>
                    <a:pt x="2849321" y="4639123"/>
                    <a:pt x="2830065" y="4650908"/>
                    <a:pt x="2788828" y="4656406"/>
                  </a:cubicBezTo>
                  <a:cubicBezTo>
                    <a:pt x="2737488" y="4663251"/>
                    <a:pt x="2685665" y="4665785"/>
                    <a:pt x="2634084" y="4670474"/>
                  </a:cubicBezTo>
                  <a:cubicBezTo>
                    <a:pt x="2615327" y="4675163"/>
                    <a:pt x="2596403" y="4679231"/>
                    <a:pt x="2577813" y="4684542"/>
                  </a:cubicBezTo>
                  <a:cubicBezTo>
                    <a:pt x="2563555" y="4688616"/>
                    <a:pt x="2550431" y="4698146"/>
                    <a:pt x="2535610" y="4698609"/>
                  </a:cubicBezTo>
                  <a:cubicBezTo>
                    <a:pt x="2249668" y="4707545"/>
                    <a:pt x="1963518" y="4707659"/>
                    <a:pt x="1677481" y="4712677"/>
                  </a:cubicBezTo>
                  <a:lnTo>
                    <a:pt x="931893" y="4726745"/>
                  </a:lnTo>
                  <a:cubicBezTo>
                    <a:pt x="785593" y="4799894"/>
                    <a:pt x="923616" y="4740308"/>
                    <a:pt x="594268" y="4768948"/>
                  </a:cubicBezTo>
                  <a:cubicBezTo>
                    <a:pt x="579495" y="4770233"/>
                    <a:pt x="566451" y="4779420"/>
                    <a:pt x="552065" y="4783016"/>
                  </a:cubicBezTo>
                  <a:cubicBezTo>
                    <a:pt x="528869" y="4788815"/>
                    <a:pt x="505173" y="4792394"/>
                    <a:pt x="481727" y="4797083"/>
                  </a:cubicBezTo>
                  <a:cubicBezTo>
                    <a:pt x="322293" y="4792394"/>
                    <a:pt x="162232" y="4797904"/>
                    <a:pt x="3425" y="4783016"/>
                  </a:cubicBezTo>
                  <a:cubicBezTo>
                    <a:pt x="-9781" y="4781778"/>
                    <a:pt x="18555" y="4757481"/>
                    <a:pt x="31561" y="4754880"/>
                  </a:cubicBezTo>
                  <a:cubicBezTo>
                    <a:pt x="46102" y="4751972"/>
                    <a:pt x="59050" y="4767109"/>
                    <a:pt x="73764" y="4768948"/>
                  </a:cubicBezTo>
                  <a:cubicBezTo>
                    <a:pt x="97029" y="4771856"/>
                    <a:pt x="120656" y="4768948"/>
                    <a:pt x="144102" y="4768948"/>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8" name="Group 4"/>
            <p:cNvGrpSpPr>
              <a:grpSpLocks/>
            </p:cNvGrpSpPr>
            <p:nvPr/>
          </p:nvGrpSpPr>
          <p:grpSpPr bwMode="auto">
            <a:xfrm>
              <a:off x="8025231" y="3962400"/>
              <a:ext cx="2513936" cy="2133600"/>
              <a:chOff x="1447800" y="4191000"/>
              <a:chExt cx="2400300" cy="2133600"/>
            </a:xfrm>
          </p:grpSpPr>
          <p:sp>
            <p:nvSpPr>
              <p:cNvPr id="68" name="Rectangle 67"/>
              <p:cNvSpPr/>
              <p:nvPr/>
            </p:nvSpPr>
            <p:spPr>
              <a:xfrm>
                <a:off x="1447800" y="4191000"/>
                <a:ext cx="22926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1600127" y="4343400"/>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1752453" y="4495800"/>
                <a:ext cx="22926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1904781" y="4648200"/>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2057107" y="4800600"/>
                <a:ext cx="22926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2209434" y="4953000"/>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2361760" y="5105400"/>
                <a:ext cx="229260"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2514088" y="5257800"/>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2666414" y="5410200"/>
                <a:ext cx="229260"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2857207" y="5562600"/>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2971067" y="5715000"/>
                <a:ext cx="229260"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3163400" y="5818188"/>
                <a:ext cx="229259"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3298801" y="5943600"/>
                <a:ext cx="229259"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3414200" y="6019800"/>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3618841" y="6172200"/>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9" name="Group 5"/>
            <p:cNvGrpSpPr>
              <a:grpSpLocks/>
            </p:cNvGrpSpPr>
            <p:nvPr/>
          </p:nvGrpSpPr>
          <p:grpSpPr bwMode="auto">
            <a:xfrm rot="626172">
              <a:off x="7514386" y="4343400"/>
              <a:ext cx="2513936" cy="2133600"/>
              <a:chOff x="1447800" y="4191000"/>
              <a:chExt cx="2400300" cy="2133600"/>
            </a:xfrm>
          </p:grpSpPr>
          <p:sp>
            <p:nvSpPr>
              <p:cNvPr id="53" name="Rectangle 52"/>
              <p:cNvSpPr/>
              <p:nvPr/>
            </p:nvSpPr>
            <p:spPr>
              <a:xfrm>
                <a:off x="1446590" y="4190378"/>
                <a:ext cx="229259"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1598861" y="4342232"/>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1751412" y="4495647"/>
                <a:ext cx="229259"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1903684" y="4647501"/>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2055956" y="4799355"/>
                <a:ext cx="229259"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2208506" y="4952769"/>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2360778" y="5104623"/>
                <a:ext cx="229259"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2513329" y="5258039"/>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2665600" y="5409893"/>
                <a:ext cx="229259"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2857095" y="5562363"/>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2970423" y="5715161"/>
                <a:ext cx="229259"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3162357" y="5817508"/>
                <a:ext cx="229260"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3297506" y="5943560"/>
                <a:ext cx="229260"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412600" y="6018687"/>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618259" y="6171549"/>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0" name="Rectangle 49"/>
            <p:cNvSpPr/>
            <p:nvPr/>
          </p:nvSpPr>
          <p:spPr>
            <a:xfrm rot="2926859">
              <a:off x="5954588" y="3254811"/>
              <a:ext cx="2149475" cy="15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rot="2926859">
              <a:off x="6328455" y="3067486"/>
              <a:ext cx="2149475" cy="15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9" name="Rectangle 38"/>
          <p:cNvSpPr/>
          <p:nvPr/>
        </p:nvSpPr>
        <p:spPr>
          <a:xfrm>
            <a:off x="4208893" y="2386666"/>
            <a:ext cx="628352" cy="485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Shape 39"/>
          <p:cNvSpPr/>
          <p:nvPr/>
        </p:nvSpPr>
        <p:spPr>
          <a:xfrm rot="2061833" flipH="1">
            <a:off x="2612931" y="1986441"/>
            <a:ext cx="2422869" cy="902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8095" y="432133"/>
            <a:ext cx="1587543" cy="766371"/>
          </a:xfrm>
          <a:prstGeom prst="rect">
            <a:avLst/>
          </a:prstGeom>
          <a:noFill/>
        </p:spPr>
        <p:txBody>
          <a:bodyPr wrap="square" rtlCol="0">
            <a:spAutoFit/>
          </a:bodyPr>
          <a:lstStyle/>
          <a:p>
            <a:r>
              <a:rPr lang="en-US" sz="2800" b="1" dirty="0"/>
              <a:t>Cytotoxic T Cell</a:t>
            </a:r>
          </a:p>
        </p:txBody>
      </p:sp>
      <p:sp>
        <p:nvSpPr>
          <p:cNvPr id="83" name="TextBox 82"/>
          <p:cNvSpPr txBox="1"/>
          <p:nvPr/>
        </p:nvSpPr>
        <p:spPr>
          <a:xfrm>
            <a:off x="6092858" y="282804"/>
            <a:ext cx="5445550" cy="2246769"/>
          </a:xfrm>
          <a:prstGeom prst="rect">
            <a:avLst/>
          </a:prstGeom>
          <a:noFill/>
        </p:spPr>
        <p:txBody>
          <a:bodyPr wrap="square" rtlCol="0">
            <a:spAutoFit/>
          </a:bodyPr>
          <a:lstStyle/>
          <a:p>
            <a:r>
              <a:rPr lang="en-US" sz="2800" dirty="0"/>
              <a:t>The cytotoxic T cells that left the thymus then may recognize these abnormal (non-self) parts of proteins and initiate killing of infected or mutated cells</a:t>
            </a:r>
          </a:p>
        </p:txBody>
      </p:sp>
    </p:spTree>
    <p:extLst>
      <p:ext uri="{BB962C8B-B14F-4D97-AF65-F5344CB8AC3E}">
        <p14:creationId xmlns:p14="http://schemas.microsoft.com/office/powerpoint/2010/main" val="209357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491197" y="1123527"/>
            <a:ext cx="9209600" cy="4604800"/>
          </a:xfrm>
          <a:prstGeom prst="rect">
            <a:avLst/>
          </a:prstGeom>
        </p:spPr>
      </p:pic>
    </p:spTree>
    <p:extLst>
      <p:ext uri="{BB962C8B-B14F-4D97-AF65-F5344CB8AC3E}">
        <p14:creationId xmlns:p14="http://schemas.microsoft.com/office/powerpoint/2010/main" val="101201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yShFZumOaM">
            <a:hlinkClick r:id="" action="ppaction://media"/>
          </p:cNvPr>
          <p:cNvPicPr>
            <a:picLocks noRot="1" noChangeAspect="1"/>
          </p:cNvPicPr>
          <p:nvPr>
            <a:videoFile r:link="rId1"/>
          </p:nvPr>
        </p:nvPicPr>
        <p:blipFill>
          <a:blip r:embed="rId3"/>
          <a:stretch>
            <a:fillRect/>
          </a:stretch>
        </p:blipFill>
        <p:spPr>
          <a:xfrm>
            <a:off x="1919925" y="546755"/>
            <a:ext cx="8019068" cy="6014301"/>
          </a:xfrm>
          <a:prstGeom prst="rect">
            <a:avLst/>
          </a:prstGeom>
        </p:spPr>
      </p:pic>
    </p:spTree>
    <p:extLst>
      <p:ext uri="{BB962C8B-B14F-4D97-AF65-F5344CB8AC3E}">
        <p14:creationId xmlns:p14="http://schemas.microsoft.com/office/powerpoint/2010/main" val="3575291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graphicFrame>
        <p:nvGraphicFramePr>
          <p:cNvPr id="6" name="Content Placeholder 2"/>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35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6156"/>
            <a:ext cx="10515600" cy="1325563"/>
          </a:xfrm>
        </p:spPr>
        <p:txBody>
          <a:bodyPr>
            <a:normAutofit fontScale="90000"/>
          </a:bodyPr>
          <a:lstStyle/>
          <a:p>
            <a:pPr algn="ctr"/>
            <a:r>
              <a:rPr lang="en-US" dirty="0"/>
              <a:t>Why did we focus our attention on the thymus when considering the effects of breastfeeding?</a:t>
            </a:r>
          </a:p>
        </p:txBody>
      </p:sp>
    </p:spTree>
    <p:extLst>
      <p:ext uri="{BB962C8B-B14F-4D97-AF65-F5344CB8AC3E}">
        <p14:creationId xmlns:p14="http://schemas.microsoft.com/office/powerpoint/2010/main" val="229703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a:defRPr/>
            </a:pPr>
            <a:r>
              <a:rPr lang="en-US" sz="4000" dirty="0"/>
              <a:t>Effects of breast feeding on thymus size in infants at 4 months of age</a:t>
            </a:r>
          </a:p>
        </p:txBody>
      </p:sp>
      <p:graphicFrame>
        <p:nvGraphicFramePr>
          <p:cNvPr id="2" name="Content Placeholder 1"/>
          <p:cNvGraphicFramePr>
            <a:graphicFrameLocks noGrp="1"/>
          </p:cNvGraphicFramePr>
          <p:nvPr>
            <p:ph idx="1"/>
          </p:nvPr>
        </p:nvGraphicFramePr>
        <p:xfrm>
          <a:off x="1981200" y="2286000"/>
          <a:ext cx="8229600" cy="1752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Feeding</a:t>
                      </a:r>
                    </a:p>
                  </a:txBody>
                  <a:tcPr/>
                </a:tc>
                <a:tc>
                  <a:txBody>
                    <a:bodyPr/>
                    <a:lstStyle/>
                    <a:p>
                      <a:r>
                        <a:rPr lang="en-US" dirty="0"/>
                        <a:t>Mean  Relative Volume</a:t>
                      </a:r>
                      <a:r>
                        <a:rPr lang="en-US" baseline="0" dirty="0"/>
                        <a:t> Estimate from Ultrasonography </a:t>
                      </a:r>
                      <a:endParaRPr lang="en-US" dirty="0"/>
                    </a:p>
                  </a:txBody>
                  <a:tcPr/>
                </a:tc>
                <a:extLst>
                  <a:ext uri="{0D108BD9-81ED-4DB2-BD59-A6C34878D82A}">
                    <a16:rowId xmlns:a16="http://schemas.microsoft.com/office/drawing/2014/main" val="10000"/>
                  </a:ext>
                </a:extLst>
              </a:tr>
              <a:tr h="370840">
                <a:tc>
                  <a:txBody>
                    <a:bodyPr/>
                    <a:lstStyle/>
                    <a:p>
                      <a:r>
                        <a:rPr lang="en-US" dirty="0"/>
                        <a:t>Exclusively breast fed, n=21</a:t>
                      </a:r>
                    </a:p>
                  </a:txBody>
                  <a:tcPr/>
                </a:tc>
                <a:tc>
                  <a:txBody>
                    <a:bodyPr/>
                    <a:lstStyle/>
                    <a:p>
                      <a:r>
                        <a:rPr lang="en-US" dirty="0"/>
                        <a:t>38.3</a:t>
                      </a:r>
                    </a:p>
                  </a:txBody>
                  <a:tcPr/>
                </a:tc>
                <a:extLst>
                  <a:ext uri="{0D108BD9-81ED-4DB2-BD59-A6C34878D82A}">
                    <a16:rowId xmlns:a16="http://schemas.microsoft.com/office/drawing/2014/main" val="10001"/>
                  </a:ext>
                </a:extLst>
              </a:tr>
              <a:tr h="370840">
                <a:tc>
                  <a:txBody>
                    <a:bodyPr/>
                    <a:lstStyle/>
                    <a:p>
                      <a:r>
                        <a:rPr lang="en-US" dirty="0"/>
                        <a:t>Partially  breast fed, n=13</a:t>
                      </a:r>
                    </a:p>
                  </a:txBody>
                  <a:tcPr/>
                </a:tc>
                <a:tc>
                  <a:txBody>
                    <a:bodyPr/>
                    <a:lstStyle/>
                    <a:p>
                      <a:r>
                        <a:rPr lang="en-US" dirty="0"/>
                        <a:t>27.3</a:t>
                      </a:r>
                    </a:p>
                  </a:txBody>
                  <a:tcPr/>
                </a:tc>
                <a:extLst>
                  <a:ext uri="{0D108BD9-81ED-4DB2-BD59-A6C34878D82A}">
                    <a16:rowId xmlns:a16="http://schemas.microsoft.com/office/drawing/2014/main" val="10002"/>
                  </a:ext>
                </a:extLst>
              </a:tr>
              <a:tr h="370840">
                <a:tc>
                  <a:txBody>
                    <a:bodyPr/>
                    <a:lstStyle/>
                    <a:p>
                      <a:r>
                        <a:rPr lang="en-US" dirty="0"/>
                        <a:t>Exclusively formula fed, n=13</a:t>
                      </a:r>
                    </a:p>
                  </a:txBody>
                  <a:tcPr/>
                </a:tc>
                <a:tc>
                  <a:txBody>
                    <a:bodyPr/>
                    <a:lstStyle/>
                    <a:p>
                      <a:r>
                        <a:rPr lang="en-US" dirty="0"/>
                        <a:t>18.3</a:t>
                      </a:r>
                    </a:p>
                  </a:txBody>
                  <a:tcPr/>
                </a:tc>
                <a:extLst>
                  <a:ext uri="{0D108BD9-81ED-4DB2-BD59-A6C34878D82A}">
                    <a16:rowId xmlns:a16="http://schemas.microsoft.com/office/drawing/2014/main" val="10003"/>
                  </a:ext>
                </a:extLst>
              </a:tr>
            </a:tbl>
          </a:graphicData>
        </a:graphic>
      </p:graphicFrame>
      <p:sp>
        <p:nvSpPr>
          <p:cNvPr id="21523" name="TextBox 2"/>
          <p:cNvSpPr txBox="1">
            <a:spLocks noChangeArrowheads="1"/>
          </p:cNvSpPr>
          <p:nvPr/>
        </p:nvSpPr>
        <p:spPr bwMode="auto">
          <a:xfrm>
            <a:off x="2438400" y="4114800"/>
            <a:ext cx="5486400" cy="369888"/>
          </a:xfrm>
          <a:prstGeom prst="rect">
            <a:avLst/>
          </a:prstGeom>
          <a:noFill/>
          <a:ln w="9525">
            <a:noFill/>
            <a:miter lim="800000"/>
            <a:headEnd/>
            <a:tailEnd/>
          </a:ln>
        </p:spPr>
        <p:txBody>
          <a:bodyPr>
            <a:spAutoFit/>
          </a:bodyPr>
          <a:lstStyle/>
          <a:p>
            <a:r>
              <a:rPr lang="en-US">
                <a:latin typeface="Calibri" pitchFamily="34" charset="0"/>
              </a:rPr>
              <a:t>Hasselbalch et al., Acta Pediatr 85: 1029 (1996)</a:t>
            </a:r>
          </a:p>
        </p:txBody>
      </p:sp>
      <p:sp>
        <p:nvSpPr>
          <p:cNvPr id="21524" name="TextBox 2"/>
          <p:cNvSpPr txBox="1">
            <a:spLocks noChangeArrowheads="1"/>
          </p:cNvSpPr>
          <p:nvPr/>
        </p:nvSpPr>
        <p:spPr bwMode="auto">
          <a:xfrm>
            <a:off x="2057400" y="4800600"/>
            <a:ext cx="8077200" cy="954088"/>
          </a:xfrm>
          <a:prstGeom prst="rect">
            <a:avLst/>
          </a:prstGeom>
          <a:noFill/>
          <a:ln w="9525">
            <a:noFill/>
            <a:miter lim="800000"/>
            <a:headEnd/>
            <a:tailEnd/>
          </a:ln>
        </p:spPr>
        <p:txBody>
          <a:bodyPr>
            <a:spAutoFit/>
          </a:bodyPr>
          <a:lstStyle/>
          <a:p>
            <a:pPr algn="ctr"/>
            <a:r>
              <a:rPr lang="en-US" sz="2800" b="1" dirty="0">
                <a:latin typeface="Calibri" pitchFamily="34" charset="0"/>
              </a:rPr>
              <a:t>The thymus is twice the size in exclusively breast fed versus bottle fed infants at 4 months of age!</a:t>
            </a:r>
          </a:p>
        </p:txBody>
      </p:sp>
    </p:spTree>
    <p:extLst>
      <p:ext uri="{BB962C8B-B14F-4D97-AF65-F5344CB8AC3E}">
        <p14:creationId xmlns:p14="http://schemas.microsoft.com/office/powerpoint/2010/main" val="170958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38200" y="101170"/>
            <a:ext cx="10515600" cy="1325563"/>
          </a:xfrm>
        </p:spPr>
        <p:txBody>
          <a:bodyPr/>
          <a:lstStyle/>
          <a:p>
            <a:r>
              <a:rPr lang="en-US" sz="3600" dirty="0"/>
              <a:t>Breast Milk contains</a:t>
            </a:r>
          </a:p>
        </p:txBody>
      </p:sp>
      <p:sp>
        <p:nvSpPr>
          <p:cNvPr id="56322" name="Content Placeholder 2"/>
          <p:cNvSpPr>
            <a:spLocks noGrp="1"/>
          </p:cNvSpPr>
          <p:nvPr>
            <p:ph idx="1"/>
          </p:nvPr>
        </p:nvSpPr>
        <p:spPr>
          <a:xfrm>
            <a:off x="1905000" y="1219200"/>
            <a:ext cx="8534400" cy="5105400"/>
          </a:xfrm>
        </p:spPr>
        <p:txBody>
          <a:bodyPr rtlCol="0">
            <a:normAutofit/>
          </a:bodyPr>
          <a:lstStyle/>
          <a:p>
            <a:pPr>
              <a:defRPr/>
            </a:pPr>
            <a:r>
              <a:rPr lang="en-US" sz="2000" dirty="0">
                <a:latin typeface="Arial" pitchFamily="34" charset="0"/>
                <a:cs typeface="Arial" pitchFamily="34" charset="0"/>
              </a:rPr>
              <a:t>Basic nutrients : Fat, Carbohydrate and protein and some of these (e.g. fatty acids and casein peptides) have been reported to influence immunity in the offspring (</a:t>
            </a:r>
            <a:r>
              <a:rPr lang="en-US" sz="2000" dirty="0" err="1">
                <a:latin typeface="Arial" pitchFamily="34" charset="0"/>
                <a:cs typeface="Arial" pitchFamily="34" charset="0"/>
              </a:rPr>
              <a:t>Laitinen</a:t>
            </a:r>
            <a:r>
              <a:rPr lang="en-US" sz="2000" dirty="0">
                <a:latin typeface="Arial" pitchFamily="34" charset="0"/>
                <a:cs typeface="Arial" pitchFamily="34" charset="0"/>
              </a:rPr>
              <a:t> at al., </a:t>
            </a:r>
            <a:r>
              <a:rPr lang="en-US" sz="2000" dirty="0" err="1">
                <a:latin typeface="Arial" pitchFamily="34" charset="0"/>
                <a:cs typeface="Arial" pitchFamily="34" charset="0"/>
              </a:rPr>
              <a:t>Pediatr</a:t>
            </a:r>
            <a:r>
              <a:rPr lang="en-US" sz="2000" dirty="0">
                <a:latin typeface="Arial" pitchFamily="34" charset="0"/>
                <a:cs typeface="Arial" pitchFamily="34" charset="0"/>
              </a:rPr>
              <a:t> Res 59:723,2006; Jorgenson et al., J Peptide </a:t>
            </a:r>
            <a:r>
              <a:rPr lang="en-US" sz="2000" dirty="0" err="1">
                <a:latin typeface="Arial" pitchFamily="34" charset="0"/>
                <a:cs typeface="Arial" pitchFamily="34" charset="0"/>
              </a:rPr>
              <a:t>Sci</a:t>
            </a:r>
            <a:r>
              <a:rPr lang="en-US" sz="2000" dirty="0">
                <a:latin typeface="Arial" pitchFamily="34" charset="0"/>
                <a:cs typeface="Arial" pitchFamily="34" charset="0"/>
              </a:rPr>
              <a:t> 16:21,2010)</a:t>
            </a:r>
          </a:p>
          <a:p>
            <a:pPr>
              <a:defRPr/>
            </a:pPr>
            <a:r>
              <a:rPr lang="en-US" sz="2000" dirty="0">
                <a:latin typeface="Arial" pitchFamily="34" charset="0"/>
                <a:cs typeface="Arial" pitchFamily="34" charset="0"/>
              </a:rPr>
              <a:t>Antibodies (IgA, </a:t>
            </a:r>
            <a:r>
              <a:rPr lang="en-US" sz="2000" dirty="0" err="1">
                <a:latin typeface="Arial" pitchFamily="34" charset="0"/>
                <a:cs typeface="Arial" pitchFamily="34" charset="0"/>
              </a:rPr>
              <a:t>IgM</a:t>
            </a:r>
            <a:r>
              <a:rPr lang="en-US" sz="2000" dirty="0">
                <a:latin typeface="Arial" pitchFamily="34" charset="0"/>
                <a:cs typeface="Arial" pitchFamily="34" charset="0"/>
              </a:rPr>
              <a:t>, and </a:t>
            </a:r>
            <a:r>
              <a:rPr lang="en-US" sz="2000" dirty="0" err="1">
                <a:latin typeface="Arial" pitchFamily="34" charset="0"/>
                <a:cs typeface="Arial" pitchFamily="34" charset="0"/>
              </a:rPr>
              <a:t>IgG</a:t>
            </a:r>
            <a:r>
              <a:rPr lang="en-US" sz="2000" dirty="0">
                <a:latin typeface="Arial" pitchFamily="34" charset="0"/>
                <a:cs typeface="Arial" pitchFamily="34" charset="0"/>
              </a:rPr>
              <a:t>) that enter the baby’s blood stream. This is called passive transfer of immunity (Van de </a:t>
            </a:r>
            <a:r>
              <a:rPr lang="en-US" sz="2000" dirty="0" err="1">
                <a:latin typeface="Arial" pitchFamily="34" charset="0"/>
                <a:cs typeface="Arial" pitchFamily="34" charset="0"/>
              </a:rPr>
              <a:t>Perre</a:t>
            </a:r>
            <a:r>
              <a:rPr lang="en-US" sz="2000" dirty="0">
                <a:latin typeface="Arial" pitchFamily="34" charset="0"/>
                <a:cs typeface="Arial" pitchFamily="34" charset="0"/>
              </a:rPr>
              <a:t>, Vaccine 21</a:t>
            </a:r>
            <a:r>
              <a:rPr lang="en-US" sz="2000" b="1" dirty="0">
                <a:latin typeface="Arial" pitchFamily="34" charset="0"/>
                <a:cs typeface="Arial" pitchFamily="34" charset="0"/>
              </a:rPr>
              <a:t>:</a:t>
            </a:r>
            <a:r>
              <a:rPr lang="en-US" sz="2000" dirty="0">
                <a:latin typeface="Arial" pitchFamily="34" charset="0"/>
                <a:cs typeface="Arial" pitchFamily="34" charset="0"/>
              </a:rPr>
              <a:t>3374-3376, 2003 )</a:t>
            </a:r>
          </a:p>
          <a:p>
            <a:pPr>
              <a:defRPr/>
            </a:pPr>
            <a:r>
              <a:rPr lang="en-US" sz="2000" dirty="0">
                <a:latin typeface="Arial" pitchFamily="34" charset="0"/>
                <a:cs typeface="Arial" pitchFamily="34" charset="0"/>
              </a:rPr>
              <a:t>Cytokines and </a:t>
            </a:r>
            <a:r>
              <a:rPr lang="en-US" sz="2000" dirty="0" err="1">
                <a:latin typeface="Arial" pitchFamily="34" charset="0"/>
                <a:cs typeface="Arial" pitchFamily="34" charset="0"/>
              </a:rPr>
              <a:t>chemokines</a:t>
            </a:r>
            <a:r>
              <a:rPr lang="en-US" sz="2000" dirty="0">
                <a:latin typeface="Arial" pitchFamily="34" charset="0"/>
                <a:cs typeface="Arial" pitchFamily="34" charset="0"/>
              </a:rPr>
              <a:t> are small peptide hormones that could affect development of the infant’s immune system</a:t>
            </a:r>
          </a:p>
          <a:p>
            <a:pPr>
              <a:defRPr/>
            </a:pPr>
            <a:r>
              <a:rPr lang="en-US" sz="2000" dirty="0">
                <a:latin typeface="Arial" pitchFamily="34" charset="0"/>
                <a:cs typeface="Arial" pitchFamily="34" charset="0"/>
              </a:rPr>
              <a:t>Immune cells ~10</a:t>
            </a:r>
            <a:r>
              <a:rPr lang="en-US" sz="2000" baseline="30000" dirty="0">
                <a:latin typeface="Arial" pitchFamily="34" charset="0"/>
                <a:cs typeface="Arial" pitchFamily="34" charset="0"/>
              </a:rPr>
              <a:t>8</a:t>
            </a:r>
            <a:r>
              <a:rPr lang="en-US" sz="2000" dirty="0">
                <a:latin typeface="Arial" pitchFamily="34" charset="0"/>
                <a:cs typeface="Arial" pitchFamily="34" charset="0"/>
              </a:rPr>
              <a:t>-10</a:t>
            </a:r>
            <a:r>
              <a:rPr lang="en-US" sz="2000" baseline="30000" dirty="0">
                <a:latin typeface="Arial" pitchFamily="34" charset="0"/>
                <a:cs typeface="Arial" pitchFamily="34" charset="0"/>
              </a:rPr>
              <a:t>9</a:t>
            </a:r>
            <a:r>
              <a:rPr lang="en-US" sz="2000" dirty="0">
                <a:latin typeface="Arial" pitchFamily="34" charset="0"/>
                <a:cs typeface="Arial" pitchFamily="34" charset="0"/>
              </a:rPr>
              <a:t>/L in human milk</a:t>
            </a:r>
          </a:p>
          <a:p>
            <a:pPr>
              <a:defRPr/>
            </a:pPr>
            <a:endParaRPr lang="en-US" sz="2000" dirty="0">
              <a:latin typeface="Arial" pitchFamily="34" charset="0"/>
              <a:cs typeface="Arial" pitchFamily="34" charset="0"/>
            </a:endParaRPr>
          </a:p>
          <a:p>
            <a:pPr>
              <a:defRPr/>
            </a:pPr>
            <a:endParaRPr lang="en-US" sz="2000" dirty="0">
              <a:latin typeface="Arial" pitchFamily="34" charset="0"/>
              <a:cs typeface="Arial" pitchFamily="34" charset="0"/>
            </a:endParaRPr>
          </a:p>
          <a:p>
            <a:pPr>
              <a:defRPr/>
            </a:pPr>
            <a:r>
              <a:rPr lang="en-US" b="1" dirty="0">
                <a:solidFill>
                  <a:srgbClr val="FF0000"/>
                </a:solidFill>
                <a:latin typeface="Arial" pitchFamily="34" charset="0"/>
                <a:cs typeface="Arial" pitchFamily="34" charset="0"/>
              </a:rPr>
              <a:t>BUT</a:t>
            </a:r>
            <a:r>
              <a:rPr lang="en-US" sz="2000" b="1" dirty="0">
                <a:solidFill>
                  <a:srgbClr val="FF0000"/>
                </a:solidFill>
                <a:latin typeface="Arial" pitchFamily="34" charset="0"/>
                <a:cs typeface="Arial" pitchFamily="34" charset="0"/>
              </a:rPr>
              <a:t> The immunomodulatory effects of breast milk in offspring continue after the termination of breast feeding and beyond the life span of antibodies, cytokines, and nutrients  --  into adulthood</a:t>
            </a:r>
          </a:p>
        </p:txBody>
      </p:sp>
    </p:spTree>
    <p:extLst>
      <p:ext uri="{BB962C8B-B14F-4D97-AF65-F5344CB8AC3E}">
        <p14:creationId xmlns:p14="http://schemas.microsoft.com/office/powerpoint/2010/main" val="375005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srcRect/>
          <a:stretch>
            <a:fillRect/>
          </a:stretch>
        </p:blipFill>
        <p:spPr bwMode="auto">
          <a:xfrm>
            <a:off x="3124199" y="344014"/>
            <a:ext cx="7162801" cy="5364641"/>
          </a:xfrm>
          <a:prstGeom prst="rect">
            <a:avLst/>
          </a:prstGeom>
          <a:noFill/>
          <a:ln w="9525">
            <a:noFill/>
            <a:miter lim="800000"/>
            <a:headEnd/>
            <a:tailEnd/>
          </a:ln>
        </p:spPr>
      </p:pic>
      <p:sp>
        <p:nvSpPr>
          <p:cNvPr id="16386" name="TextBox 1"/>
          <p:cNvSpPr txBox="1">
            <a:spLocks noChangeArrowheads="1"/>
          </p:cNvSpPr>
          <p:nvPr/>
        </p:nvSpPr>
        <p:spPr bwMode="auto">
          <a:xfrm>
            <a:off x="84841" y="381006"/>
            <a:ext cx="2111604" cy="1754326"/>
          </a:xfrm>
          <a:prstGeom prst="rect">
            <a:avLst/>
          </a:prstGeom>
          <a:noFill/>
          <a:ln w="9525">
            <a:noFill/>
            <a:miter lim="800000"/>
            <a:headEnd/>
            <a:tailEnd/>
          </a:ln>
        </p:spPr>
        <p:txBody>
          <a:bodyPr wrap="square">
            <a:spAutoFit/>
          </a:bodyPr>
          <a:lstStyle/>
          <a:p>
            <a:r>
              <a:rPr lang="en-US" sz="3600" dirty="0">
                <a:latin typeface="Calibri" pitchFamily="34" charset="0"/>
              </a:rPr>
              <a:t>The Walker Lab group</a:t>
            </a:r>
          </a:p>
        </p:txBody>
      </p:sp>
      <p:sp>
        <p:nvSpPr>
          <p:cNvPr id="16387" name="TextBox 2"/>
          <p:cNvSpPr txBox="1">
            <a:spLocks noChangeArrowheads="1"/>
          </p:cNvSpPr>
          <p:nvPr/>
        </p:nvSpPr>
        <p:spPr bwMode="auto">
          <a:xfrm>
            <a:off x="2819400" y="5867402"/>
            <a:ext cx="3962400" cy="923330"/>
          </a:xfrm>
          <a:prstGeom prst="rect">
            <a:avLst/>
          </a:prstGeom>
          <a:noFill/>
          <a:ln w="9525">
            <a:noFill/>
            <a:miter lim="800000"/>
            <a:headEnd/>
            <a:tailEnd/>
          </a:ln>
        </p:spPr>
        <p:txBody>
          <a:bodyPr>
            <a:spAutoFit/>
          </a:bodyPr>
          <a:lstStyle/>
          <a:p>
            <a:r>
              <a:rPr lang="en-US">
                <a:latin typeface="Calibri" pitchFamily="34" charset="0"/>
              </a:rPr>
              <a:t>This work funded by NIH Institute for Child Health and Human Development grant # R01HD065099</a:t>
            </a:r>
          </a:p>
        </p:txBody>
      </p:sp>
      <p:sp>
        <p:nvSpPr>
          <p:cNvPr id="16388" name="TextBox 3"/>
          <p:cNvSpPr txBox="1">
            <a:spLocks noChangeArrowheads="1"/>
          </p:cNvSpPr>
          <p:nvPr/>
        </p:nvSpPr>
        <p:spPr bwMode="auto">
          <a:xfrm>
            <a:off x="7429501" y="5867406"/>
            <a:ext cx="2857500" cy="646331"/>
          </a:xfrm>
          <a:prstGeom prst="rect">
            <a:avLst/>
          </a:prstGeom>
          <a:noFill/>
          <a:ln w="9525">
            <a:noFill/>
            <a:miter lim="800000"/>
            <a:headEnd/>
            <a:tailEnd/>
          </a:ln>
        </p:spPr>
        <p:txBody>
          <a:bodyPr>
            <a:spAutoFit/>
          </a:bodyPr>
          <a:lstStyle/>
          <a:p>
            <a:r>
              <a:rPr lang="en-US">
                <a:latin typeface="Calibri" pitchFamily="34" charset="0"/>
              </a:rPr>
              <a:t>We declare no conflicts of interest</a:t>
            </a:r>
          </a:p>
        </p:txBody>
      </p:sp>
      <p:sp>
        <p:nvSpPr>
          <p:cNvPr id="2" name="Oval 1"/>
          <p:cNvSpPr/>
          <p:nvPr/>
        </p:nvSpPr>
        <p:spPr>
          <a:xfrm>
            <a:off x="8295581" y="3591612"/>
            <a:ext cx="791852" cy="11217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05296" y="2867316"/>
            <a:ext cx="791852" cy="11217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80623" y="1266333"/>
            <a:ext cx="791852" cy="11217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546597" y="4223288"/>
            <a:ext cx="1348352" cy="646331"/>
          </a:xfrm>
          <a:prstGeom prst="rect">
            <a:avLst/>
          </a:prstGeom>
          <a:noFill/>
        </p:spPr>
        <p:txBody>
          <a:bodyPr wrap="square" rtlCol="0">
            <a:spAutoFit/>
          </a:bodyPr>
          <a:lstStyle/>
          <a:p>
            <a:r>
              <a:rPr lang="en-US" dirty="0"/>
              <a:t>Mrinal Ghosh</a:t>
            </a:r>
          </a:p>
        </p:txBody>
      </p:sp>
      <p:sp>
        <p:nvSpPr>
          <p:cNvPr id="4" name="TextBox 3"/>
          <p:cNvSpPr txBox="1"/>
          <p:nvPr/>
        </p:nvSpPr>
        <p:spPr>
          <a:xfrm>
            <a:off x="10399363" y="3014420"/>
            <a:ext cx="1286359" cy="369332"/>
          </a:xfrm>
          <a:prstGeom prst="rect">
            <a:avLst/>
          </a:prstGeom>
          <a:noFill/>
        </p:spPr>
        <p:txBody>
          <a:bodyPr wrap="square" rtlCol="0">
            <a:spAutoFit/>
          </a:bodyPr>
          <a:lstStyle/>
          <a:p>
            <a:r>
              <a:rPr lang="en-US" dirty="0"/>
              <a:t>Riva Dill</a:t>
            </a:r>
          </a:p>
        </p:txBody>
      </p:sp>
      <p:sp>
        <p:nvSpPr>
          <p:cNvPr id="5" name="TextBox 4"/>
          <p:cNvSpPr txBox="1"/>
          <p:nvPr/>
        </p:nvSpPr>
        <p:spPr>
          <a:xfrm>
            <a:off x="10453607" y="1154624"/>
            <a:ext cx="1232115" cy="369332"/>
          </a:xfrm>
          <a:prstGeom prst="rect">
            <a:avLst/>
          </a:prstGeom>
          <a:noFill/>
        </p:spPr>
        <p:txBody>
          <a:bodyPr wrap="square" rtlCol="0">
            <a:spAutoFit/>
          </a:bodyPr>
          <a:lstStyle/>
          <a:p>
            <a:r>
              <a:rPr lang="en-US" dirty="0"/>
              <a:t>Lisa Ma</a:t>
            </a:r>
          </a:p>
        </p:txBody>
      </p:sp>
    </p:spTree>
    <p:extLst>
      <p:ext uri="{BB962C8B-B14F-4D97-AF65-F5344CB8AC3E}">
        <p14:creationId xmlns:p14="http://schemas.microsoft.com/office/powerpoint/2010/main" val="3777996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a:t>Mouse as an experimental model</a:t>
            </a:r>
          </a:p>
        </p:txBody>
      </p:sp>
      <p:sp>
        <p:nvSpPr>
          <p:cNvPr id="57346" name="Rectangle 3"/>
          <p:cNvSpPr>
            <a:spLocks noGrp="1" noChangeArrowheads="1"/>
          </p:cNvSpPr>
          <p:nvPr>
            <p:ph idx="1"/>
          </p:nvPr>
        </p:nvSpPr>
        <p:spPr/>
        <p:txBody>
          <a:bodyPr rtlCol="0">
            <a:normAutofit/>
          </a:bodyPr>
          <a:lstStyle/>
          <a:p>
            <a:pPr marL="136525" indent="0">
              <a:buNone/>
              <a:defRPr/>
            </a:pPr>
            <a:endParaRPr lang="en-US" sz="2000" dirty="0">
              <a:latin typeface="Arial" pitchFamily="34" charset="0"/>
              <a:cs typeface="Arial" pitchFamily="34" charset="0"/>
            </a:endParaRPr>
          </a:p>
          <a:p>
            <a:pPr>
              <a:defRPr/>
            </a:pPr>
            <a:r>
              <a:rPr lang="en-US" sz="2000" dirty="0">
                <a:latin typeface="Arial" pitchFamily="34" charset="0"/>
                <a:cs typeface="Arial" pitchFamily="34" charset="0"/>
              </a:rPr>
              <a:t>Placental structure varies among mammals. Immune cells can transfer via the placenta in some mammals – e.g. mice and humans (</a:t>
            </a:r>
            <a:r>
              <a:rPr lang="en-US" sz="2000" dirty="0" err="1">
                <a:latin typeface="Arial" pitchFamily="34" charset="0"/>
                <a:cs typeface="Arial" pitchFamily="34" charset="0"/>
              </a:rPr>
              <a:t>hemochorial</a:t>
            </a:r>
            <a:r>
              <a:rPr lang="en-US" sz="2000" dirty="0">
                <a:latin typeface="Arial" pitchFamily="34" charset="0"/>
                <a:cs typeface="Arial" pitchFamily="34" charset="0"/>
              </a:rPr>
              <a:t>), but not cows (</a:t>
            </a:r>
            <a:r>
              <a:rPr lang="en-US" sz="2000" dirty="0" err="1">
                <a:latin typeface="Arial" pitchFamily="34" charset="0"/>
                <a:cs typeface="Arial" pitchFamily="34" charset="0"/>
              </a:rPr>
              <a:t>epitheliochorial</a:t>
            </a:r>
            <a:r>
              <a:rPr lang="en-US" sz="2000" dirty="0">
                <a:latin typeface="Arial" pitchFamily="34" charset="0"/>
                <a:cs typeface="Arial" pitchFamily="34" charset="0"/>
              </a:rPr>
              <a:t>)</a:t>
            </a:r>
          </a:p>
          <a:p>
            <a:pPr>
              <a:defRPr/>
            </a:pPr>
            <a:r>
              <a:rPr lang="en-US" sz="2000" dirty="0">
                <a:latin typeface="Arial" pitchFamily="34" charset="0"/>
                <a:cs typeface="Arial" pitchFamily="34" charset="0"/>
              </a:rPr>
              <a:t>Mice and humans both transfer immune cells via placenta, and their milk contains immune cells</a:t>
            </a:r>
          </a:p>
          <a:p>
            <a:pPr>
              <a:defRPr/>
            </a:pPr>
            <a:r>
              <a:rPr lang="en-US" sz="2000" dirty="0">
                <a:latin typeface="Arial" pitchFamily="34" charset="0"/>
                <a:cs typeface="Arial" pitchFamily="34" charset="0"/>
              </a:rPr>
              <a:t>Human stomach does not gain acidity of adult until 3 months of age</a:t>
            </a:r>
          </a:p>
          <a:p>
            <a:pPr>
              <a:defRPr/>
            </a:pPr>
            <a:r>
              <a:rPr lang="en-US" sz="2000" dirty="0">
                <a:latin typeface="Arial" pitchFamily="34" charset="0"/>
                <a:cs typeface="Arial" pitchFamily="34" charset="0"/>
              </a:rPr>
              <a:t>Infants and mouse pups have poor cell-mediated immunity, which would allow at least temporary survival of transferred cells. This means that mother’s cells would be poorly recognized as foreign and therefore would not be killed.</a:t>
            </a:r>
          </a:p>
        </p:txBody>
      </p:sp>
    </p:spTree>
    <p:extLst>
      <p:ext uri="{BB962C8B-B14F-4D97-AF65-F5344CB8AC3E}">
        <p14:creationId xmlns:p14="http://schemas.microsoft.com/office/powerpoint/2010/main" val="174831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2286000" y="1087439"/>
            <a:ext cx="3194050" cy="4687887"/>
          </a:xfrm>
          <a:prstGeom prst="rect">
            <a:avLst/>
          </a:prstGeom>
          <a:noFill/>
          <a:ln w="9525">
            <a:noFill/>
            <a:miter lim="800000"/>
            <a:headEnd/>
            <a:tailEnd/>
          </a:ln>
        </p:spPr>
      </p:pic>
      <p:sp>
        <p:nvSpPr>
          <p:cNvPr id="25602" name="TextBox 1"/>
          <p:cNvSpPr txBox="1">
            <a:spLocks noChangeArrowheads="1"/>
          </p:cNvSpPr>
          <p:nvPr/>
        </p:nvSpPr>
        <p:spPr bwMode="auto">
          <a:xfrm>
            <a:off x="6096000" y="164872"/>
            <a:ext cx="3733800" cy="3970318"/>
          </a:xfrm>
          <a:prstGeom prst="rect">
            <a:avLst/>
          </a:prstGeom>
          <a:noFill/>
          <a:ln w="9525">
            <a:noFill/>
            <a:miter lim="800000"/>
            <a:headEnd/>
            <a:tailEnd/>
          </a:ln>
        </p:spPr>
        <p:txBody>
          <a:bodyPr>
            <a:spAutoFit/>
          </a:bodyPr>
          <a:lstStyle/>
          <a:p>
            <a:r>
              <a:rPr lang="en-US" sz="2800" dirty="0">
                <a:latin typeface="Calibri" pitchFamily="34" charset="0"/>
              </a:rPr>
              <a:t>Mouse mommies nurse for 21 days and then the pups are weaned.</a:t>
            </a:r>
          </a:p>
          <a:p>
            <a:endParaRPr lang="en-US" sz="2800" dirty="0">
              <a:latin typeface="Calibri" pitchFamily="34" charset="0"/>
            </a:endParaRPr>
          </a:p>
          <a:p>
            <a:r>
              <a:rPr lang="en-US" sz="2800" dirty="0">
                <a:latin typeface="Calibri" pitchFamily="34" charset="0"/>
              </a:rPr>
              <a:t>We have used foster-nursing protocols and  looked at cells in the milk on days 3, 7, 14 and 21</a:t>
            </a:r>
          </a:p>
        </p:txBody>
      </p:sp>
      <p:pic>
        <p:nvPicPr>
          <p:cNvPr id="2" name="Picture 1"/>
          <p:cNvPicPr>
            <a:picLocks noChangeAspect="1"/>
          </p:cNvPicPr>
          <p:nvPr/>
        </p:nvPicPr>
        <p:blipFill>
          <a:blip r:embed="rId4"/>
          <a:stretch>
            <a:fillRect/>
          </a:stretch>
        </p:blipFill>
        <p:spPr>
          <a:xfrm>
            <a:off x="5166279" y="4553146"/>
            <a:ext cx="4100269" cy="1801431"/>
          </a:xfrm>
          <a:prstGeom prst="rect">
            <a:avLst/>
          </a:prstGeom>
        </p:spPr>
      </p:pic>
    </p:spTree>
    <p:extLst>
      <p:ext uri="{BB962C8B-B14F-4D97-AF65-F5344CB8AC3E}">
        <p14:creationId xmlns:p14="http://schemas.microsoft.com/office/powerpoint/2010/main" val="195089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2133600" y="1484314"/>
            <a:ext cx="7467600" cy="4002087"/>
            <a:chOff x="864" y="803"/>
            <a:chExt cx="2592" cy="1405"/>
          </a:xfrm>
        </p:grpSpPr>
        <p:pic>
          <p:nvPicPr>
            <p:cNvPr id="26629" name="Picture 3"/>
            <p:cNvPicPr>
              <a:picLocks noChangeAspect="1" noChangeArrowheads="1"/>
            </p:cNvPicPr>
            <p:nvPr/>
          </p:nvPicPr>
          <p:blipFill>
            <a:blip r:embed="rId3"/>
            <a:srcRect/>
            <a:stretch>
              <a:fillRect/>
            </a:stretch>
          </p:blipFill>
          <p:spPr bwMode="auto">
            <a:xfrm>
              <a:off x="864" y="803"/>
              <a:ext cx="2592" cy="1405"/>
            </a:xfrm>
            <a:prstGeom prst="rect">
              <a:avLst/>
            </a:prstGeom>
            <a:noFill/>
            <a:ln w="9525">
              <a:noFill/>
              <a:miter lim="800000"/>
              <a:headEnd/>
              <a:tailEnd/>
            </a:ln>
          </p:spPr>
        </p:pic>
        <p:sp>
          <p:nvSpPr>
            <p:cNvPr id="26630" name="Text Box 4"/>
            <p:cNvSpPr txBox="1">
              <a:spLocks noChangeArrowheads="1"/>
            </p:cNvSpPr>
            <p:nvPr/>
          </p:nvSpPr>
          <p:spPr bwMode="auto">
            <a:xfrm>
              <a:off x="885" y="826"/>
              <a:ext cx="282" cy="308"/>
            </a:xfrm>
            <a:prstGeom prst="rect">
              <a:avLst/>
            </a:prstGeom>
            <a:noFill/>
            <a:ln w="9525">
              <a:noFill/>
              <a:miter lim="800000"/>
              <a:headEnd/>
              <a:tailEnd/>
            </a:ln>
          </p:spPr>
          <p:txBody>
            <a:bodyPr lIns="75895" tIns="37948" rIns="75895" bIns="37948"/>
            <a:lstStyle/>
            <a:p>
              <a:pPr>
                <a:spcAft>
                  <a:spcPts val="1000"/>
                </a:spcAft>
              </a:pPr>
              <a:r>
                <a:rPr lang="en-US" sz="1500" b="1">
                  <a:solidFill>
                    <a:srgbClr val="000000"/>
                  </a:solidFill>
                  <a:latin typeface="Calibri" pitchFamily="34" charset="0"/>
                </a:rPr>
                <a:t>A</a:t>
              </a:r>
              <a:endParaRPr lang="en-US">
                <a:latin typeface="Calibri" pitchFamily="34" charset="0"/>
              </a:endParaRPr>
            </a:p>
          </p:txBody>
        </p:sp>
      </p:grpSp>
      <p:sp>
        <p:nvSpPr>
          <p:cNvPr id="26626" name="TextBox 3"/>
          <p:cNvSpPr txBox="1">
            <a:spLocks noChangeArrowheads="1"/>
          </p:cNvSpPr>
          <p:nvPr/>
        </p:nvSpPr>
        <p:spPr bwMode="auto">
          <a:xfrm>
            <a:off x="2209800" y="5830888"/>
            <a:ext cx="7543800" cy="646112"/>
          </a:xfrm>
          <a:prstGeom prst="rect">
            <a:avLst/>
          </a:prstGeom>
          <a:noFill/>
          <a:ln w="9525">
            <a:noFill/>
            <a:miter lim="800000"/>
            <a:headEnd/>
            <a:tailEnd/>
          </a:ln>
        </p:spPr>
        <p:txBody>
          <a:bodyPr>
            <a:spAutoFit/>
          </a:bodyPr>
          <a:lstStyle/>
          <a:p>
            <a:r>
              <a:rPr lang="en-US">
                <a:solidFill>
                  <a:schemeClr val="bg1"/>
                </a:solidFill>
                <a:latin typeface="Calibri" pitchFamily="34" charset="0"/>
              </a:rPr>
              <a:t>Propidium Iodide staining and analysis by flow cytometry of cells isolated from the whey clot from the stomach of a pup at 2 weeks of lactation</a:t>
            </a:r>
            <a:endParaRPr lang="en-US">
              <a:latin typeface="Calibri" pitchFamily="34" charset="0"/>
            </a:endParaRPr>
          </a:p>
        </p:txBody>
      </p:sp>
      <p:sp>
        <p:nvSpPr>
          <p:cNvPr id="26627" name="TextBox 4"/>
          <p:cNvSpPr txBox="1">
            <a:spLocks noChangeArrowheads="1"/>
          </p:cNvSpPr>
          <p:nvPr/>
        </p:nvSpPr>
        <p:spPr bwMode="auto">
          <a:xfrm>
            <a:off x="1981200" y="304800"/>
            <a:ext cx="8001000" cy="954088"/>
          </a:xfrm>
          <a:prstGeom prst="rect">
            <a:avLst/>
          </a:prstGeom>
          <a:noFill/>
          <a:ln w="9525">
            <a:noFill/>
            <a:miter lim="800000"/>
            <a:headEnd/>
            <a:tailEnd/>
          </a:ln>
        </p:spPr>
        <p:txBody>
          <a:bodyPr>
            <a:spAutoFit/>
          </a:bodyPr>
          <a:lstStyle/>
          <a:p>
            <a:pPr algn="ctr"/>
            <a:r>
              <a:rPr lang="en-US" sz="2800" b="1">
                <a:latin typeface="Calibri" pitchFamily="34" charset="0"/>
              </a:rPr>
              <a:t>Greater than 80% of cells in the milk clot in the pup stomach are alive at two weeks of lactation</a:t>
            </a:r>
          </a:p>
        </p:txBody>
      </p:sp>
      <p:sp>
        <p:nvSpPr>
          <p:cNvPr id="26628" name="TextBox 1"/>
          <p:cNvSpPr txBox="1">
            <a:spLocks noChangeArrowheads="1"/>
          </p:cNvSpPr>
          <p:nvPr/>
        </p:nvSpPr>
        <p:spPr bwMode="auto">
          <a:xfrm>
            <a:off x="2133600" y="5830889"/>
            <a:ext cx="7696200" cy="954087"/>
          </a:xfrm>
          <a:prstGeom prst="rect">
            <a:avLst/>
          </a:prstGeom>
          <a:noFill/>
          <a:ln w="9525">
            <a:noFill/>
            <a:miter lim="800000"/>
            <a:headEnd/>
            <a:tailEnd/>
          </a:ln>
        </p:spPr>
        <p:txBody>
          <a:bodyPr>
            <a:spAutoFit/>
          </a:bodyPr>
          <a:lstStyle/>
          <a:p>
            <a:pPr algn="ctr"/>
            <a:r>
              <a:rPr lang="en-US" sz="2800" b="1">
                <a:latin typeface="Calibri" pitchFamily="34" charset="0"/>
              </a:rPr>
              <a:t>Live cells have been reported in the stools of infants at 2 months of age</a:t>
            </a:r>
          </a:p>
        </p:txBody>
      </p:sp>
    </p:spTree>
    <p:extLst>
      <p:ext uri="{BB962C8B-B14F-4D97-AF65-F5344CB8AC3E}">
        <p14:creationId xmlns:p14="http://schemas.microsoft.com/office/powerpoint/2010/main" val="166008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1905001" y="228600"/>
            <a:ext cx="6183313" cy="6324600"/>
          </a:xfrm>
          <a:prstGeom prst="rect">
            <a:avLst/>
          </a:prstGeom>
          <a:noFill/>
          <a:ln w="9525">
            <a:noFill/>
            <a:miter lim="800000"/>
            <a:headEnd/>
            <a:tailEnd/>
          </a:ln>
        </p:spPr>
      </p:pic>
      <p:sp>
        <p:nvSpPr>
          <p:cNvPr id="28674" name="TextBox 1"/>
          <p:cNvSpPr txBox="1">
            <a:spLocks noChangeArrowheads="1"/>
          </p:cNvSpPr>
          <p:nvPr/>
        </p:nvSpPr>
        <p:spPr bwMode="auto">
          <a:xfrm>
            <a:off x="8305799" y="735293"/>
            <a:ext cx="2817830" cy="5262979"/>
          </a:xfrm>
          <a:prstGeom prst="rect">
            <a:avLst/>
          </a:prstGeom>
          <a:noFill/>
          <a:ln w="9525">
            <a:noFill/>
            <a:miter lim="800000"/>
            <a:headEnd/>
            <a:tailEnd/>
          </a:ln>
        </p:spPr>
        <p:txBody>
          <a:bodyPr wrap="square">
            <a:spAutoFit/>
          </a:bodyPr>
          <a:lstStyle/>
          <a:p>
            <a:r>
              <a:rPr lang="en-US" sz="2400" b="1" dirty="0">
                <a:latin typeface="Calibri" pitchFamily="34" charset="0"/>
              </a:rPr>
              <a:t>Development of stomach parietal cells-the cells that make acid</a:t>
            </a:r>
          </a:p>
          <a:p>
            <a:endParaRPr lang="en-US" sz="2400" b="1" dirty="0">
              <a:latin typeface="Calibri" pitchFamily="34" charset="0"/>
            </a:endParaRPr>
          </a:p>
          <a:p>
            <a:r>
              <a:rPr lang="en-US" dirty="0">
                <a:latin typeface="Calibri" pitchFamily="34" charset="0"/>
              </a:rPr>
              <a:t>Both H,K-ATPase and the anion exchanger-2 (AE-2) are critical for making acid. Both are present at 6 days, but limited in number. pH measurement of stomach contents  showed limited acidity. Work conducted with Chris Lytle. As mentioned earlier, stomach acid not normal until 3 months in infants</a:t>
            </a:r>
          </a:p>
        </p:txBody>
      </p:sp>
    </p:spTree>
    <p:extLst>
      <p:ext uri="{BB962C8B-B14F-4D97-AF65-F5344CB8AC3E}">
        <p14:creationId xmlns:p14="http://schemas.microsoft.com/office/powerpoint/2010/main" val="100401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1828800" y="941388"/>
            <a:ext cx="7239000" cy="4697412"/>
            <a:chOff x="306" y="3055"/>
            <a:chExt cx="3708" cy="1697"/>
          </a:xfrm>
        </p:grpSpPr>
        <p:grpSp>
          <p:nvGrpSpPr>
            <p:cNvPr id="30729" name="Group 3"/>
            <p:cNvGrpSpPr>
              <a:grpSpLocks/>
            </p:cNvGrpSpPr>
            <p:nvPr/>
          </p:nvGrpSpPr>
          <p:grpSpPr bwMode="auto">
            <a:xfrm>
              <a:off x="306" y="3055"/>
              <a:ext cx="3708" cy="1697"/>
              <a:chOff x="306" y="3055"/>
              <a:chExt cx="3708" cy="1697"/>
            </a:xfrm>
          </p:grpSpPr>
          <p:pic>
            <p:nvPicPr>
              <p:cNvPr id="30731" name="Picture 4"/>
              <p:cNvPicPr>
                <a:picLocks noChangeAspect="1" noChangeArrowheads="1"/>
              </p:cNvPicPr>
              <p:nvPr/>
            </p:nvPicPr>
            <p:blipFill>
              <a:blip r:embed="rId3"/>
              <a:srcRect/>
              <a:stretch>
                <a:fillRect/>
              </a:stretch>
            </p:blipFill>
            <p:spPr bwMode="auto">
              <a:xfrm>
                <a:off x="306" y="3055"/>
                <a:ext cx="3708" cy="1697"/>
              </a:xfrm>
              <a:prstGeom prst="rect">
                <a:avLst/>
              </a:prstGeom>
              <a:noFill/>
              <a:ln w="9525">
                <a:noFill/>
                <a:miter lim="800000"/>
                <a:headEnd/>
                <a:tailEnd/>
              </a:ln>
            </p:spPr>
          </p:pic>
          <p:sp>
            <p:nvSpPr>
              <p:cNvPr id="30732" name="Rectangle 5"/>
              <p:cNvSpPr>
                <a:spLocks noChangeArrowheads="1"/>
              </p:cNvSpPr>
              <p:nvPr/>
            </p:nvSpPr>
            <p:spPr bwMode="auto">
              <a:xfrm>
                <a:off x="336" y="3079"/>
                <a:ext cx="3639" cy="1652"/>
              </a:xfrm>
              <a:prstGeom prst="rect">
                <a:avLst/>
              </a:prstGeom>
              <a:noFill/>
              <a:ln w="9525">
                <a:solidFill>
                  <a:srgbClr val="000000"/>
                </a:solidFill>
                <a:miter lim="800000"/>
                <a:headEnd/>
                <a:tailEnd/>
              </a:ln>
            </p:spPr>
            <p:txBody>
              <a:bodyPr anchor="ctr"/>
              <a:lstStyle/>
              <a:p>
                <a:endParaRPr lang="en-US">
                  <a:latin typeface="Calibri" pitchFamily="34" charset="0"/>
                </a:endParaRPr>
              </a:p>
            </p:txBody>
          </p:sp>
        </p:grpSp>
        <p:sp>
          <p:nvSpPr>
            <p:cNvPr id="30730" name="Text Box 6"/>
            <p:cNvSpPr txBox="1">
              <a:spLocks noChangeArrowheads="1"/>
            </p:cNvSpPr>
            <p:nvPr/>
          </p:nvSpPr>
          <p:spPr bwMode="auto">
            <a:xfrm>
              <a:off x="1008" y="3264"/>
              <a:ext cx="384" cy="308"/>
            </a:xfrm>
            <a:prstGeom prst="rect">
              <a:avLst/>
            </a:prstGeom>
            <a:noFill/>
            <a:ln w="9525">
              <a:noFill/>
              <a:miter lim="800000"/>
              <a:headEnd/>
              <a:tailEnd/>
            </a:ln>
          </p:spPr>
          <p:txBody>
            <a:bodyPr lIns="75895" tIns="37948" rIns="75895" bIns="37948"/>
            <a:lstStyle/>
            <a:p>
              <a:pPr>
                <a:spcAft>
                  <a:spcPts val="1000"/>
                </a:spcAft>
              </a:pPr>
              <a:endParaRPr lang="en-US">
                <a:latin typeface="Calibri" pitchFamily="34" charset="0"/>
              </a:endParaRPr>
            </a:p>
          </p:txBody>
        </p:sp>
      </p:grpSp>
      <p:sp>
        <p:nvSpPr>
          <p:cNvPr id="30722" name="TextBox 11"/>
          <p:cNvSpPr txBox="1">
            <a:spLocks noChangeArrowheads="1"/>
          </p:cNvSpPr>
          <p:nvPr/>
        </p:nvSpPr>
        <p:spPr bwMode="auto">
          <a:xfrm>
            <a:off x="9067800" y="1295401"/>
            <a:ext cx="1600200" cy="923925"/>
          </a:xfrm>
          <a:prstGeom prst="rect">
            <a:avLst/>
          </a:prstGeom>
          <a:noFill/>
          <a:ln w="9525">
            <a:noFill/>
            <a:miter lim="800000"/>
            <a:headEnd/>
            <a:tailEnd/>
          </a:ln>
        </p:spPr>
        <p:txBody>
          <a:bodyPr>
            <a:spAutoFit/>
          </a:bodyPr>
          <a:lstStyle/>
          <a:p>
            <a:r>
              <a:rPr lang="en-US">
                <a:latin typeface="Calibri" pitchFamily="34" charset="0"/>
              </a:rPr>
              <a:t>NB. Mice not in a sterile environment</a:t>
            </a:r>
          </a:p>
        </p:txBody>
      </p:sp>
      <p:sp>
        <p:nvSpPr>
          <p:cNvPr id="30723" name="TextBox 1"/>
          <p:cNvSpPr txBox="1">
            <a:spLocks noChangeArrowheads="1"/>
          </p:cNvSpPr>
          <p:nvPr/>
        </p:nvSpPr>
        <p:spPr bwMode="auto">
          <a:xfrm>
            <a:off x="1981200" y="5883276"/>
            <a:ext cx="7543800" cy="1050925"/>
          </a:xfrm>
          <a:prstGeom prst="rect">
            <a:avLst/>
          </a:prstGeom>
          <a:noFill/>
          <a:ln w="9525">
            <a:noFill/>
            <a:miter lim="800000"/>
            <a:headEnd/>
            <a:tailEnd/>
          </a:ln>
        </p:spPr>
        <p:txBody>
          <a:bodyPr>
            <a:spAutoFit/>
          </a:bodyPr>
          <a:lstStyle/>
          <a:p>
            <a:pPr algn="just">
              <a:spcAft>
                <a:spcPts val="1000"/>
              </a:spcAft>
            </a:pPr>
            <a:r>
              <a:rPr lang="en-US">
                <a:latin typeface="Calibri" pitchFamily="34" charset="0"/>
              </a:rPr>
              <a:t>percentage of milk CD4+, CD8+, γδ TCR+ (GD), Foxp3+, B220+, CD3+, and F4/80+ cells found within the clot, as determined by flow cytometric analysis.</a:t>
            </a:r>
          </a:p>
          <a:p>
            <a:endParaRPr lang="en-US">
              <a:latin typeface="Calibri" pitchFamily="34" charset="0"/>
            </a:endParaRPr>
          </a:p>
        </p:txBody>
      </p:sp>
      <p:sp>
        <p:nvSpPr>
          <p:cNvPr id="3" name="Left Brace 2"/>
          <p:cNvSpPr/>
          <p:nvPr/>
        </p:nvSpPr>
        <p:spPr>
          <a:xfrm rot="5400000">
            <a:off x="3734594" y="3048794"/>
            <a:ext cx="379412" cy="2057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25" name="TextBox 3"/>
          <p:cNvSpPr txBox="1">
            <a:spLocks noChangeArrowheads="1"/>
          </p:cNvSpPr>
          <p:nvPr/>
        </p:nvSpPr>
        <p:spPr bwMode="auto">
          <a:xfrm>
            <a:off x="3505200" y="3352800"/>
            <a:ext cx="1447800" cy="381000"/>
          </a:xfrm>
          <a:prstGeom prst="rect">
            <a:avLst/>
          </a:prstGeom>
          <a:noFill/>
          <a:ln w="9525">
            <a:noFill/>
            <a:miter lim="800000"/>
            <a:headEnd/>
            <a:tailEnd/>
          </a:ln>
        </p:spPr>
        <p:txBody>
          <a:bodyPr>
            <a:spAutoFit/>
          </a:bodyPr>
          <a:lstStyle/>
          <a:p>
            <a:r>
              <a:rPr lang="en-US">
                <a:latin typeface="Calibri" pitchFamily="34" charset="0"/>
              </a:rPr>
              <a:t>T cells</a:t>
            </a:r>
          </a:p>
        </p:txBody>
      </p:sp>
      <p:sp>
        <p:nvSpPr>
          <p:cNvPr id="30726" name="TextBox 4"/>
          <p:cNvSpPr txBox="1">
            <a:spLocks noChangeArrowheads="1"/>
          </p:cNvSpPr>
          <p:nvPr/>
        </p:nvSpPr>
        <p:spPr bwMode="auto">
          <a:xfrm>
            <a:off x="6172200" y="1916114"/>
            <a:ext cx="838200" cy="369887"/>
          </a:xfrm>
          <a:prstGeom prst="rect">
            <a:avLst/>
          </a:prstGeom>
          <a:noFill/>
          <a:ln w="9525">
            <a:noFill/>
            <a:miter lim="800000"/>
            <a:headEnd/>
            <a:tailEnd/>
          </a:ln>
        </p:spPr>
        <p:txBody>
          <a:bodyPr>
            <a:spAutoFit/>
          </a:bodyPr>
          <a:lstStyle/>
          <a:p>
            <a:r>
              <a:rPr lang="en-US">
                <a:latin typeface="Calibri" pitchFamily="34" charset="0"/>
              </a:rPr>
              <a:t>B cells</a:t>
            </a:r>
          </a:p>
        </p:txBody>
      </p:sp>
      <p:sp>
        <p:nvSpPr>
          <p:cNvPr id="30727" name="TextBox 5"/>
          <p:cNvSpPr txBox="1">
            <a:spLocks noChangeArrowheads="1"/>
          </p:cNvSpPr>
          <p:nvPr/>
        </p:nvSpPr>
        <p:spPr bwMode="auto">
          <a:xfrm>
            <a:off x="7772400" y="3821114"/>
            <a:ext cx="1676400" cy="369887"/>
          </a:xfrm>
          <a:prstGeom prst="rect">
            <a:avLst/>
          </a:prstGeom>
          <a:solidFill>
            <a:schemeClr val="tx1"/>
          </a:solidFill>
          <a:ln w="9525">
            <a:noFill/>
            <a:miter lim="800000"/>
            <a:headEnd/>
            <a:tailEnd/>
          </a:ln>
        </p:spPr>
        <p:txBody>
          <a:bodyPr>
            <a:spAutoFit/>
          </a:bodyPr>
          <a:lstStyle/>
          <a:p>
            <a:r>
              <a:rPr lang="en-US" dirty="0">
                <a:solidFill>
                  <a:schemeClr val="bg1"/>
                </a:solidFill>
                <a:latin typeface="Calibri" pitchFamily="34" charset="0"/>
              </a:rPr>
              <a:t>Macrophages</a:t>
            </a:r>
          </a:p>
        </p:txBody>
      </p:sp>
      <p:sp>
        <p:nvSpPr>
          <p:cNvPr id="30728" name="TextBox 6"/>
          <p:cNvSpPr txBox="1">
            <a:spLocks noChangeArrowheads="1"/>
          </p:cNvSpPr>
          <p:nvPr/>
        </p:nvSpPr>
        <p:spPr bwMode="auto">
          <a:xfrm>
            <a:off x="1479220" y="228601"/>
            <a:ext cx="8153400" cy="523875"/>
          </a:xfrm>
          <a:prstGeom prst="rect">
            <a:avLst/>
          </a:prstGeom>
          <a:noFill/>
          <a:ln w="9525">
            <a:noFill/>
            <a:miter lim="800000"/>
            <a:headEnd/>
            <a:tailEnd/>
          </a:ln>
        </p:spPr>
        <p:txBody>
          <a:bodyPr>
            <a:spAutoFit/>
          </a:bodyPr>
          <a:lstStyle/>
          <a:p>
            <a:pPr algn="just">
              <a:spcAft>
                <a:spcPts val="1000"/>
              </a:spcAft>
            </a:pPr>
            <a:r>
              <a:rPr lang="en-US" sz="2800" b="1" dirty="0">
                <a:latin typeface="Calibri" pitchFamily="34" charset="0"/>
              </a:rPr>
              <a:t>Types of immune cells present in milk clot at week 2</a:t>
            </a:r>
            <a:r>
              <a:rPr lang="en-US" sz="2800" dirty="0">
                <a:latin typeface="Calibri" pitchFamily="34" charset="0"/>
              </a:rPr>
              <a:t>  </a:t>
            </a:r>
          </a:p>
        </p:txBody>
      </p:sp>
      <p:sp>
        <p:nvSpPr>
          <p:cNvPr id="2" name="Oval 1"/>
          <p:cNvSpPr/>
          <p:nvPr/>
        </p:nvSpPr>
        <p:spPr>
          <a:xfrm>
            <a:off x="2667783" y="4191001"/>
            <a:ext cx="763573" cy="13535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17769" y="4223374"/>
            <a:ext cx="809134" cy="13211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62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9047" y="235669"/>
            <a:ext cx="11019934" cy="4883084"/>
            <a:chOff x="1649691" y="980389"/>
            <a:chExt cx="7771821" cy="2375554"/>
          </a:xfrm>
        </p:grpSpPr>
        <p:sp>
          <p:nvSpPr>
            <p:cNvPr id="3" name="Rectangle 2"/>
            <p:cNvSpPr/>
            <p:nvPr/>
          </p:nvSpPr>
          <p:spPr>
            <a:xfrm>
              <a:off x="2064470" y="980389"/>
              <a:ext cx="424206" cy="23755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b="58487"/>
            <a:stretch/>
          </p:blipFill>
          <p:spPr>
            <a:xfrm>
              <a:off x="1649691" y="980389"/>
              <a:ext cx="7771821" cy="2375554"/>
            </a:xfrm>
            <a:prstGeom prst="rect">
              <a:avLst/>
            </a:prstGeom>
          </p:spPr>
        </p:pic>
      </p:grpSp>
      <p:sp>
        <p:nvSpPr>
          <p:cNvPr id="5" name="TextBox 4"/>
          <p:cNvSpPr txBox="1"/>
          <p:nvPr/>
        </p:nvSpPr>
        <p:spPr>
          <a:xfrm>
            <a:off x="1698672" y="4744564"/>
            <a:ext cx="8991323" cy="369332"/>
          </a:xfrm>
          <a:prstGeom prst="rect">
            <a:avLst/>
          </a:prstGeom>
          <a:solidFill>
            <a:schemeClr val="tx1"/>
          </a:solidFill>
        </p:spPr>
        <p:txBody>
          <a:bodyPr wrap="square" rtlCol="0">
            <a:spAutoFit/>
          </a:bodyPr>
          <a:lstStyle/>
          <a:p>
            <a:r>
              <a:rPr lang="en-US" dirty="0">
                <a:solidFill>
                  <a:schemeClr val="bg1"/>
                </a:solidFill>
              </a:rPr>
              <a:t>   3       7      14    21            3      7     14    21             3      7     14    21             3      7      14    21 days</a:t>
            </a:r>
          </a:p>
        </p:txBody>
      </p:sp>
      <p:sp>
        <p:nvSpPr>
          <p:cNvPr id="6" name="TextBox 5"/>
          <p:cNvSpPr txBox="1"/>
          <p:nvPr/>
        </p:nvSpPr>
        <p:spPr>
          <a:xfrm>
            <a:off x="509047" y="5618373"/>
            <a:ext cx="11123629" cy="954107"/>
          </a:xfrm>
          <a:prstGeom prst="rect">
            <a:avLst/>
          </a:prstGeom>
          <a:noFill/>
        </p:spPr>
        <p:txBody>
          <a:bodyPr wrap="square" rtlCol="0">
            <a:spAutoFit/>
          </a:bodyPr>
          <a:lstStyle/>
          <a:p>
            <a:r>
              <a:rPr lang="en-US" sz="2800" dirty="0"/>
              <a:t>Maternal cells (identified in 4 different mother-pup foster pairings pass into the blood and accumulate over the lactation period in thymus and spleen</a:t>
            </a:r>
          </a:p>
        </p:txBody>
      </p:sp>
    </p:spTree>
    <p:extLst>
      <p:ext uri="{BB962C8B-B14F-4D97-AF65-F5344CB8AC3E}">
        <p14:creationId xmlns:p14="http://schemas.microsoft.com/office/powerpoint/2010/main" val="22291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t="4216"/>
          <a:stretch>
            <a:fillRect/>
          </a:stretch>
        </p:blipFill>
        <p:spPr bwMode="auto">
          <a:xfrm>
            <a:off x="1905000" y="795338"/>
            <a:ext cx="3962400" cy="2887662"/>
          </a:xfrm>
          <a:prstGeom prst="rect">
            <a:avLst/>
          </a:prstGeom>
          <a:noFill/>
          <a:ln w="9525">
            <a:noFill/>
            <a:miter lim="800000"/>
            <a:headEnd/>
            <a:tailEnd/>
          </a:ln>
        </p:spPr>
      </p:pic>
      <p:pic>
        <p:nvPicPr>
          <p:cNvPr id="55298" name="Picture 4"/>
          <p:cNvPicPr>
            <a:picLocks noChangeAspect="1" noChangeArrowheads="1"/>
          </p:cNvPicPr>
          <p:nvPr/>
        </p:nvPicPr>
        <p:blipFill>
          <a:blip r:embed="rId4"/>
          <a:srcRect/>
          <a:stretch>
            <a:fillRect/>
          </a:stretch>
        </p:blipFill>
        <p:spPr bwMode="auto">
          <a:xfrm>
            <a:off x="1905000" y="3770314"/>
            <a:ext cx="3962400" cy="3011487"/>
          </a:xfrm>
          <a:prstGeom prst="rect">
            <a:avLst/>
          </a:prstGeom>
          <a:noFill/>
          <a:ln w="9525">
            <a:noFill/>
            <a:miter lim="800000"/>
            <a:headEnd/>
            <a:tailEnd/>
          </a:ln>
        </p:spPr>
      </p:pic>
      <p:pic>
        <p:nvPicPr>
          <p:cNvPr id="55299" name="Picture 5"/>
          <p:cNvPicPr>
            <a:picLocks noChangeAspect="1" noChangeArrowheads="1"/>
          </p:cNvPicPr>
          <p:nvPr/>
        </p:nvPicPr>
        <p:blipFill>
          <a:blip r:embed="rId5"/>
          <a:srcRect/>
          <a:stretch>
            <a:fillRect/>
          </a:stretch>
        </p:blipFill>
        <p:spPr bwMode="auto">
          <a:xfrm>
            <a:off x="6205538" y="3810000"/>
            <a:ext cx="3852862" cy="2971800"/>
          </a:xfrm>
          <a:prstGeom prst="rect">
            <a:avLst/>
          </a:prstGeom>
          <a:noFill/>
          <a:ln w="9525">
            <a:noFill/>
            <a:miter lim="800000"/>
            <a:headEnd/>
            <a:tailEnd/>
          </a:ln>
        </p:spPr>
      </p:pic>
      <p:pic>
        <p:nvPicPr>
          <p:cNvPr id="55300" name="Picture 6"/>
          <p:cNvPicPr>
            <a:picLocks noChangeAspect="1" noChangeArrowheads="1"/>
          </p:cNvPicPr>
          <p:nvPr/>
        </p:nvPicPr>
        <p:blipFill>
          <a:blip r:embed="rId6"/>
          <a:srcRect/>
          <a:stretch>
            <a:fillRect/>
          </a:stretch>
        </p:blipFill>
        <p:spPr bwMode="auto">
          <a:xfrm>
            <a:off x="6205539" y="795338"/>
            <a:ext cx="3862387" cy="2938462"/>
          </a:xfrm>
          <a:prstGeom prst="rect">
            <a:avLst/>
          </a:prstGeom>
          <a:noFill/>
          <a:ln w="9525">
            <a:noFill/>
            <a:miter lim="800000"/>
            <a:headEnd/>
            <a:tailEnd/>
          </a:ln>
        </p:spPr>
      </p:pic>
      <p:sp>
        <p:nvSpPr>
          <p:cNvPr id="55301" name="TextBox 1"/>
          <p:cNvSpPr txBox="1">
            <a:spLocks noChangeArrowheads="1"/>
          </p:cNvSpPr>
          <p:nvPr/>
        </p:nvSpPr>
        <p:spPr bwMode="auto">
          <a:xfrm>
            <a:off x="1905000" y="152401"/>
            <a:ext cx="8458200" cy="523875"/>
          </a:xfrm>
          <a:prstGeom prst="rect">
            <a:avLst/>
          </a:prstGeom>
          <a:noFill/>
          <a:ln w="9525">
            <a:noFill/>
            <a:miter lim="800000"/>
            <a:headEnd/>
            <a:tailEnd/>
          </a:ln>
        </p:spPr>
        <p:txBody>
          <a:bodyPr>
            <a:spAutoFit/>
          </a:bodyPr>
          <a:lstStyle/>
          <a:p>
            <a:r>
              <a:rPr lang="en-US" sz="2800">
                <a:latin typeface="Calibri" pitchFamily="34" charset="0"/>
              </a:rPr>
              <a:t>Where do they go? Spleen and Thymus. This is thymus</a:t>
            </a:r>
          </a:p>
        </p:txBody>
      </p:sp>
      <p:sp>
        <p:nvSpPr>
          <p:cNvPr id="55302" name="TextBox 2"/>
          <p:cNvSpPr txBox="1">
            <a:spLocks noChangeArrowheads="1"/>
          </p:cNvSpPr>
          <p:nvPr/>
        </p:nvSpPr>
        <p:spPr bwMode="auto">
          <a:xfrm>
            <a:off x="1981200" y="838200"/>
            <a:ext cx="1143000" cy="369888"/>
          </a:xfrm>
          <a:prstGeom prst="rect">
            <a:avLst/>
          </a:prstGeom>
          <a:noFill/>
          <a:ln w="9525">
            <a:noFill/>
            <a:miter lim="800000"/>
            <a:headEnd/>
            <a:tailEnd/>
          </a:ln>
        </p:spPr>
        <p:txBody>
          <a:bodyPr>
            <a:spAutoFit/>
          </a:bodyPr>
          <a:lstStyle/>
          <a:p>
            <a:r>
              <a:rPr lang="en-US">
                <a:latin typeface="Calibri" pitchFamily="34" charset="0"/>
              </a:rPr>
              <a:t>1 week</a:t>
            </a:r>
          </a:p>
        </p:txBody>
      </p:sp>
      <p:sp>
        <p:nvSpPr>
          <p:cNvPr id="55303" name="TextBox 3"/>
          <p:cNvSpPr txBox="1">
            <a:spLocks noChangeArrowheads="1"/>
          </p:cNvSpPr>
          <p:nvPr/>
        </p:nvSpPr>
        <p:spPr bwMode="auto">
          <a:xfrm>
            <a:off x="6324600" y="914400"/>
            <a:ext cx="1066800" cy="369888"/>
          </a:xfrm>
          <a:prstGeom prst="rect">
            <a:avLst/>
          </a:prstGeom>
          <a:noFill/>
          <a:ln w="9525">
            <a:noFill/>
            <a:miter lim="800000"/>
            <a:headEnd/>
            <a:tailEnd/>
          </a:ln>
        </p:spPr>
        <p:txBody>
          <a:bodyPr>
            <a:spAutoFit/>
          </a:bodyPr>
          <a:lstStyle/>
          <a:p>
            <a:r>
              <a:rPr lang="en-US">
                <a:latin typeface="Calibri" pitchFamily="34" charset="0"/>
              </a:rPr>
              <a:t>2 weeks</a:t>
            </a:r>
          </a:p>
        </p:txBody>
      </p:sp>
      <p:sp>
        <p:nvSpPr>
          <p:cNvPr id="55304" name="TextBox 4"/>
          <p:cNvSpPr txBox="1">
            <a:spLocks noChangeArrowheads="1"/>
          </p:cNvSpPr>
          <p:nvPr/>
        </p:nvSpPr>
        <p:spPr bwMode="auto">
          <a:xfrm>
            <a:off x="2057400" y="3810000"/>
            <a:ext cx="1066800" cy="369888"/>
          </a:xfrm>
          <a:prstGeom prst="rect">
            <a:avLst/>
          </a:prstGeom>
          <a:noFill/>
          <a:ln w="9525">
            <a:noFill/>
            <a:miter lim="800000"/>
            <a:headEnd/>
            <a:tailEnd/>
          </a:ln>
        </p:spPr>
        <p:txBody>
          <a:bodyPr>
            <a:spAutoFit/>
          </a:bodyPr>
          <a:lstStyle/>
          <a:p>
            <a:r>
              <a:rPr lang="en-US">
                <a:latin typeface="Calibri" pitchFamily="34" charset="0"/>
              </a:rPr>
              <a:t>3 weeks</a:t>
            </a:r>
          </a:p>
        </p:txBody>
      </p:sp>
      <p:sp>
        <p:nvSpPr>
          <p:cNvPr id="55305" name="TextBox 5"/>
          <p:cNvSpPr txBox="1">
            <a:spLocks noChangeArrowheads="1"/>
          </p:cNvSpPr>
          <p:nvPr/>
        </p:nvSpPr>
        <p:spPr bwMode="auto">
          <a:xfrm>
            <a:off x="6400800" y="3886200"/>
            <a:ext cx="1219200" cy="369888"/>
          </a:xfrm>
          <a:prstGeom prst="rect">
            <a:avLst/>
          </a:prstGeom>
          <a:noFill/>
          <a:ln w="9525">
            <a:noFill/>
            <a:miter lim="800000"/>
            <a:headEnd/>
            <a:tailEnd/>
          </a:ln>
        </p:spPr>
        <p:txBody>
          <a:bodyPr>
            <a:spAutoFit/>
          </a:bodyPr>
          <a:lstStyle/>
          <a:p>
            <a:r>
              <a:rPr lang="en-US">
                <a:latin typeface="Calibri" pitchFamily="34" charset="0"/>
              </a:rPr>
              <a:t>4 weeks</a:t>
            </a:r>
          </a:p>
        </p:txBody>
      </p:sp>
      <p:sp>
        <p:nvSpPr>
          <p:cNvPr id="55306" name="TextBox 7"/>
          <p:cNvSpPr txBox="1">
            <a:spLocks noChangeArrowheads="1"/>
          </p:cNvSpPr>
          <p:nvPr/>
        </p:nvSpPr>
        <p:spPr bwMode="auto">
          <a:xfrm>
            <a:off x="1905000" y="838201"/>
            <a:ext cx="6858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1 week</a:t>
            </a:r>
          </a:p>
        </p:txBody>
      </p:sp>
      <p:sp>
        <p:nvSpPr>
          <p:cNvPr id="55307" name="TextBox 8"/>
          <p:cNvSpPr txBox="1">
            <a:spLocks noChangeArrowheads="1"/>
          </p:cNvSpPr>
          <p:nvPr/>
        </p:nvSpPr>
        <p:spPr bwMode="auto">
          <a:xfrm>
            <a:off x="6248400" y="838201"/>
            <a:ext cx="8382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2 weeks</a:t>
            </a:r>
          </a:p>
        </p:txBody>
      </p:sp>
      <p:sp>
        <p:nvSpPr>
          <p:cNvPr id="55308" name="TextBox 9"/>
          <p:cNvSpPr txBox="1">
            <a:spLocks noChangeArrowheads="1"/>
          </p:cNvSpPr>
          <p:nvPr/>
        </p:nvSpPr>
        <p:spPr bwMode="auto">
          <a:xfrm>
            <a:off x="1905000" y="3810001"/>
            <a:ext cx="914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3 weeks</a:t>
            </a:r>
          </a:p>
        </p:txBody>
      </p:sp>
      <p:sp>
        <p:nvSpPr>
          <p:cNvPr id="55309" name="TextBox 10"/>
          <p:cNvSpPr txBox="1">
            <a:spLocks noChangeArrowheads="1"/>
          </p:cNvSpPr>
          <p:nvPr/>
        </p:nvSpPr>
        <p:spPr bwMode="auto">
          <a:xfrm>
            <a:off x="6248400" y="3810001"/>
            <a:ext cx="8382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4 weeks</a:t>
            </a:r>
          </a:p>
        </p:txBody>
      </p:sp>
    </p:spTree>
    <p:extLst>
      <p:ext uri="{BB962C8B-B14F-4D97-AF65-F5344CB8AC3E}">
        <p14:creationId xmlns:p14="http://schemas.microsoft.com/office/powerpoint/2010/main" val="322943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4" name="Object 12"/>
          <p:cNvGraphicFramePr>
            <a:graphicFrameLocks noChangeAspect="1"/>
          </p:cNvGraphicFramePr>
          <p:nvPr>
            <p:extLst>
              <p:ext uri="{D42A27DB-BD31-4B8C-83A1-F6EECF244321}">
                <p14:modId xmlns:p14="http://schemas.microsoft.com/office/powerpoint/2010/main" val="4123705436"/>
              </p:ext>
            </p:extLst>
          </p:nvPr>
        </p:nvGraphicFramePr>
        <p:xfrm>
          <a:off x="496478" y="971550"/>
          <a:ext cx="9144000" cy="5200650"/>
        </p:xfrm>
        <a:graphic>
          <a:graphicData uri="http://schemas.openxmlformats.org/presentationml/2006/ole">
            <mc:AlternateContent xmlns:mc="http://schemas.openxmlformats.org/markup-compatibility/2006">
              <mc:Choice xmlns:v="urn:schemas-microsoft-com:vml" Requires="v">
                <p:oleObj spid="_x0000_s1043" name="Image" r:id="rId4" imgW="4533333" imgH="2577778" progId="Photoshop.Image.7">
                  <p:embed/>
                </p:oleObj>
              </mc:Choice>
              <mc:Fallback>
                <p:oleObj name="Image" r:id="rId4" imgW="4533333" imgH="2577778" progId="Photoshop.Image.7">
                  <p:embed/>
                  <p:pic>
                    <p:nvPicPr>
                      <p:cNvPr id="2356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78" y="971550"/>
                        <a:ext cx="91440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5" name="Text Box 5"/>
          <p:cNvSpPr txBox="1">
            <a:spLocks noChangeArrowheads="1"/>
          </p:cNvSpPr>
          <p:nvPr/>
        </p:nvSpPr>
        <p:spPr bwMode="auto">
          <a:xfrm>
            <a:off x="4516225" y="2064470"/>
            <a:ext cx="4693763" cy="370789"/>
          </a:xfrm>
          <a:prstGeom prst="rect">
            <a:avLst/>
          </a:prstGeom>
          <a:noFill/>
          <a:ln w="9525">
            <a:noFill/>
            <a:miter lim="800000"/>
            <a:headEnd/>
            <a:tailEnd/>
          </a:ln>
        </p:spPr>
        <p:txBody>
          <a:bodyPr wrap="square">
            <a:spAutoFit/>
          </a:bodyPr>
          <a:lstStyle/>
          <a:p>
            <a:pPr>
              <a:spcBef>
                <a:spcPct val="50000"/>
              </a:spcBef>
            </a:pPr>
            <a:r>
              <a:rPr lang="en-US" dirty="0" err="1">
                <a:solidFill>
                  <a:schemeClr val="bg1"/>
                </a:solidFill>
              </a:rPr>
              <a:t>Phuc</a:t>
            </a:r>
            <a:r>
              <a:rPr lang="en-US" dirty="0">
                <a:solidFill>
                  <a:schemeClr val="bg1"/>
                </a:solidFill>
              </a:rPr>
              <a:t> et al. </a:t>
            </a:r>
            <a:r>
              <a:rPr lang="en-US" dirty="0" err="1">
                <a:solidFill>
                  <a:schemeClr val="bg1"/>
                </a:solidFill>
              </a:rPr>
              <a:t>Clin</a:t>
            </a:r>
            <a:r>
              <a:rPr lang="en-US" dirty="0">
                <a:solidFill>
                  <a:schemeClr val="bg1"/>
                </a:solidFill>
              </a:rPr>
              <a:t> </a:t>
            </a:r>
            <a:r>
              <a:rPr lang="en-US" dirty="0" err="1">
                <a:solidFill>
                  <a:schemeClr val="bg1"/>
                </a:solidFill>
              </a:rPr>
              <a:t>Exp</a:t>
            </a:r>
            <a:r>
              <a:rPr lang="en-US" dirty="0">
                <a:solidFill>
                  <a:schemeClr val="bg1"/>
                </a:solidFill>
              </a:rPr>
              <a:t> </a:t>
            </a:r>
            <a:r>
              <a:rPr lang="en-US" dirty="0" err="1">
                <a:solidFill>
                  <a:schemeClr val="bg1"/>
                </a:solidFill>
              </a:rPr>
              <a:t>Immunol</a:t>
            </a:r>
            <a:r>
              <a:rPr lang="en-US" dirty="0">
                <a:solidFill>
                  <a:schemeClr val="bg1"/>
                </a:solidFill>
              </a:rPr>
              <a:t> 44:247 (1981)</a:t>
            </a:r>
          </a:p>
        </p:txBody>
      </p:sp>
      <p:sp>
        <p:nvSpPr>
          <p:cNvPr id="23566" name="TextBox 1"/>
          <p:cNvSpPr txBox="1">
            <a:spLocks noChangeArrowheads="1"/>
          </p:cNvSpPr>
          <p:nvPr/>
        </p:nvSpPr>
        <p:spPr bwMode="auto">
          <a:xfrm>
            <a:off x="9737888" y="331510"/>
            <a:ext cx="2055044" cy="6647974"/>
          </a:xfrm>
          <a:prstGeom prst="rect">
            <a:avLst/>
          </a:prstGeom>
          <a:noFill/>
          <a:ln w="9525">
            <a:noFill/>
            <a:miter lim="800000"/>
            <a:headEnd/>
            <a:tailEnd/>
          </a:ln>
        </p:spPr>
        <p:txBody>
          <a:bodyPr wrap="square">
            <a:spAutoFit/>
          </a:bodyPr>
          <a:lstStyle/>
          <a:p>
            <a:r>
              <a:rPr lang="en-US" sz="2400" dirty="0"/>
              <a:t>T cells placed in milk come from the periphery and so many are “experienced”.</a:t>
            </a:r>
          </a:p>
          <a:p>
            <a:endParaRPr lang="en-US" sz="2400" dirty="0"/>
          </a:p>
          <a:p>
            <a:r>
              <a:rPr lang="en-US" sz="2400" dirty="0"/>
              <a:t>They are stimulated to travel into the milk by prolactin </a:t>
            </a:r>
          </a:p>
          <a:p>
            <a:endParaRPr lang="en-US" sz="2400" b="1" dirty="0"/>
          </a:p>
          <a:p>
            <a:r>
              <a:rPr lang="en-US" b="1" dirty="0"/>
              <a:t>Dill R</a:t>
            </a:r>
            <a:r>
              <a:rPr lang="en-US" dirty="0"/>
              <a:t>, </a:t>
            </a:r>
            <a:r>
              <a:rPr lang="en-US" b="1" dirty="0"/>
              <a:t>Walker AM</a:t>
            </a:r>
            <a:r>
              <a:rPr lang="en-US" dirty="0"/>
              <a:t>.                    J Mammary Gland </a:t>
            </a:r>
            <a:r>
              <a:rPr lang="en-US" dirty="0" err="1"/>
              <a:t>Biol</a:t>
            </a:r>
            <a:r>
              <a:rPr lang="en-US" dirty="0"/>
              <a:t> Neoplasia. 2017, 22:13-26</a:t>
            </a:r>
          </a:p>
          <a:p>
            <a:endParaRPr lang="en-US" dirty="0"/>
          </a:p>
          <a:p>
            <a:endParaRPr lang="en-US" sz="2400" dirty="0"/>
          </a:p>
        </p:txBody>
      </p:sp>
      <p:sp>
        <p:nvSpPr>
          <p:cNvPr id="2" name="TextBox 1"/>
          <p:cNvSpPr txBox="1"/>
          <p:nvPr/>
        </p:nvSpPr>
        <p:spPr>
          <a:xfrm>
            <a:off x="496478" y="226243"/>
            <a:ext cx="9144000" cy="461665"/>
          </a:xfrm>
          <a:prstGeom prst="rect">
            <a:avLst/>
          </a:prstGeom>
          <a:noFill/>
        </p:spPr>
        <p:txBody>
          <a:bodyPr wrap="square" rtlCol="0">
            <a:spAutoFit/>
          </a:bodyPr>
          <a:lstStyle/>
          <a:p>
            <a:r>
              <a:rPr lang="en-US" sz="2400" dirty="0"/>
              <a:t>Because the thymus involutes during pregnancy in mice and women</a:t>
            </a:r>
          </a:p>
        </p:txBody>
      </p:sp>
      <p:sp>
        <p:nvSpPr>
          <p:cNvPr id="3" name="TextBox 2"/>
          <p:cNvSpPr txBox="1"/>
          <p:nvPr/>
        </p:nvSpPr>
        <p:spPr>
          <a:xfrm>
            <a:off x="6183984" y="6023721"/>
            <a:ext cx="5769204" cy="369332"/>
          </a:xfrm>
          <a:prstGeom prst="rect">
            <a:avLst/>
          </a:prstGeom>
          <a:noFill/>
        </p:spPr>
        <p:txBody>
          <a:bodyPr wrap="square" rtlCol="0">
            <a:spAutoFit/>
          </a:bodyPr>
          <a:lstStyle/>
          <a:p>
            <a:r>
              <a:rPr lang="en-US" b="1" dirty="0"/>
              <a:t>                                                                         </a:t>
            </a:r>
            <a:endParaRPr lang="en-US" dirty="0"/>
          </a:p>
        </p:txBody>
      </p:sp>
    </p:spTree>
    <p:extLst>
      <p:ext uri="{BB962C8B-B14F-4D97-AF65-F5344CB8AC3E}">
        <p14:creationId xmlns:p14="http://schemas.microsoft.com/office/powerpoint/2010/main" val="309752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6" name="Down Arrow 64535"/>
          <p:cNvSpPr/>
          <p:nvPr/>
        </p:nvSpPr>
        <p:spPr>
          <a:xfrm>
            <a:off x="9024938" y="3444116"/>
            <a:ext cx="119063" cy="112788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1055805" y="248238"/>
            <a:ext cx="9935849" cy="1143000"/>
          </a:xfrm>
        </p:spPr>
        <p:txBody>
          <a:bodyPr>
            <a:normAutofit/>
          </a:bodyPr>
          <a:lstStyle/>
          <a:p>
            <a:pPr>
              <a:defRPr/>
            </a:pPr>
            <a:r>
              <a:rPr lang="en-US" sz="2800" b="1" dirty="0"/>
              <a:t>If we immunize mom with BCG (bovine tuberculosis) does this transfer to baby?</a:t>
            </a:r>
          </a:p>
        </p:txBody>
      </p:sp>
      <p:grpSp>
        <p:nvGrpSpPr>
          <p:cNvPr id="11" name="Group 10"/>
          <p:cNvGrpSpPr/>
          <p:nvPr/>
        </p:nvGrpSpPr>
        <p:grpSpPr>
          <a:xfrm>
            <a:off x="1600200" y="2743201"/>
            <a:ext cx="1843520" cy="763111"/>
            <a:chOff x="1744807" y="4876800"/>
            <a:chExt cx="1843520" cy="763111"/>
          </a:xfrm>
        </p:grpSpPr>
        <p:sp>
          <p:nvSpPr>
            <p:cNvPr id="5" name="Freeform 4"/>
            <p:cNvSpPr/>
            <p:nvPr/>
          </p:nvSpPr>
          <p:spPr>
            <a:xfrm>
              <a:off x="1744807" y="4876800"/>
              <a:ext cx="1607993" cy="763111"/>
            </a:xfrm>
            <a:custGeom>
              <a:avLst/>
              <a:gdLst>
                <a:gd name="connsiteX0" fmla="*/ 471920 w 1607993"/>
                <a:gd name="connsiteY0" fmla="*/ 748145 h 763111"/>
                <a:gd name="connsiteX1" fmla="*/ 236393 w 1607993"/>
                <a:gd name="connsiteY1" fmla="*/ 748145 h 763111"/>
                <a:gd name="connsiteX2" fmla="*/ 153266 w 1607993"/>
                <a:gd name="connsiteY2" fmla="*/ 692727 h 763111"/>
                <a:gd name="connsiteX3" fmla="*/ 111702 w 1607993"/>
                <a:gd name="connsiteY3" fmla="*/ 665018 h 763111"/>
                <a:gd name="connsiteX4" fmla="*/ 70138 w 1607993"/>
                <a:gd name="connsiteY4" fmla="*/ 637309 h 763111"/>
                <a:gd name="connsiteX5" fmla="*/ 28575 w 1607993"/>
                <a:gd name="connsiteY5" fmla="*/ 595745 h 763111"/>
                <a:gd name="connsiteX6" fmla="*/ 866 w 1607993"/>
                <a:gd name="connsiteY6" fmla="*/ 512618 h 763111"/>
                <a:gd name="connsiteX7" fmla="*/ 28575 w 1607993"/>
                <a:gd name="connsiteY7" fmla="*/ 401782 h 763111"/>
                <a:gd name="connsiteX8" fmla="*/ 125557 w 1607993"/>
                <a:gd name="connsiteY8" fmla="*/ 290945 h 763111"/>
                <a:gd name="connsiteX9" fmla="*/ 167120 w 1607993"/>
                <a:gd name="connsiteY9" fmla="*/ 249382 h 763111"/>
                <a:gd name="connsiteX10" fmla="*/ 208684 w 1607993"/>
                <a:gd name="connsiteY10" fmla="*/ 235527 h 763111"/>
                <a:gd name="connsiteX11" fmla="*/ 291811 w 1607993"/>
                <a:gd name="connsiteY11" fmla="*/ 180109 h 763111"/>
                <a:gd name="connsiteX12" fmla="*/ 374938 w 1607993"/>
                <a:gd name="connsiteY12" fmla="*/ 152400 h 763111"/>
                <a:gd name="connsiteX13" fmla="*/ 471920 w 1607993"/>
                <a:gd name="connsiteY13" fmla="*/ 110836 h 763111"/>
                <a:gd name="connsiteX14" fmla="*/ 845993 w 1607993"/>
                <a:gd name="connsiteY14" fmla="*/ 124691 h 763111"/>
                <a:gd name="connsiteX15" fmla="*/ 942975 w 1607993"/>
                <a:gd name="connsiteY15" fmla="*/ 110836 h 763111"/>
                <a:gd name="connsiteX16" fmla="*/ 956829 w 1607993"/>
                <a:gd name="connsiteY16" fmla="*/ 55418 h 763111"/>
                <a:gd name="connsiteX17" fmla="*/ 1026102 w 1607993"/>
                <a:gd name="connsiteY17" fmla="*/ 0 h 763111"/>
                <a:gd name="connsiteX18" fmla="*/ 1178502 w 1607993"/>
                <a:gd name="connsiteY18" fmla="*/ 41564 h 763111"/>
                <a:gd name="connsiteX19" fmla="*/ 1233920 w 1607993"/>
                <a:gd name="connsiteY19" fmla="*/ 124691 h 763111"/>
                <a:gd name="connsiteX20" fmla="*/ 1303193 w 1607993"/>
                <a:gd name="connsiteY20" fmla="*/ 193964 h 763111"/>
                <a:gd name="connsiteX21" fmla="*/ 1469448 w 1607993"/>
                <a:gd name="connsiteY21" fmla="*/ 207818 h 763111"/>
                <a:gd name="connsiteX22" fmla="*/ 1511011 w 1607993"/>
                <a:gd name="connsiteY22" fmla="*/ 221673 h 763111"/>
                <a:gd name="connsiteX23" fmla="*/ 1594138 w 1607993"/>
                <a:gd name="connsiteY23" fmla="*/ 235527 h 763111"/>
                <a:gd name="connsiteX24" fmla="*/ 1607993 w 1607993"/>
                <a:gd name="connsiteY24" fmla="*/ 277091 h 763111"/>
                <a:gd name="connsiteX25" fmla="*/ 1594138 w 1607993"/>
                <a:gd name="connsiteY25" fmla="*/ 346364 h 763111"/>
                <a:gd name="connsiteX26" fmla="*/ 1552575 w 1607993"/>
                <a:gd name="connsiteY26" fmla="*/ 360218 h 763111"/>
                <a:gd name="connsiteX27" fmla="*/ 1441738 w 1607993"/>
                <a:gd name="connsiteY27" fmla="*/ 387927 h 763111"/>
                <a:gd name="connsiteX28" fmla="*/ 1358611 w 1607993"/>
                <a:gd name="connsiteY28" fmla="*/ 415636 h 763111"/>
                <a:gd name="connsiteX29" fmla="*/ 1233920 w 1607993"/>
                <a:gd name="connsiteY29" fmla="*/ 471055 h 763111"/>
                <a:gd name="connsiteX30" fmla="*/ 1192357 w 1607993"/>
                <a:gd name="connsiteY30" fmla="*/ 484909 h 763111"/>
                <a:gd name="connsiteX31" fmla="*/ 1150793 w 1607993"/>
                <a:gd name="connsiteY31" fmla="*/ 498764 h 763111"/>
                <a:gd name="connsiteX32" fmla="*/ 1136938 w 1607993"/>
                <a:gd name="connsiteY32" fmla="*/ 540327 h 763111"/>
                <a:gd name="connsiteX33" fmla="*/ 1164648 w 1607993"/>
                <a:gd name="connsiteY33" fmla="*/ 568036 h 763111"/>
                <a:gd name="connsiteX34" fmla="*/ 1289338 w 1607993"/>
                <a:gd name="connsiteY34" fmla="*/ 581891 h 763111"/>
                <a:gd name="connsiteX35" fmla="*/ 1317048 w 1607993"/>
                <a:gd name="connsiteY35" fmla="*/ 609600 h 763111"/>
                <a:gd name="connsiteX36" fmla="*/ 1303193 w 1607993"/>
                <a:gd name="connsiteY36" fmla="*/ 651164 h 763111"/>
                <a:gd name="connsiteX37" fmla="*/ 1053811 w 1607993"/>
                <a:gd name="connsiteY37" fmla="*/ 637309 h 763111"/>
                <a:gd name="connsiteX38" fmla="*/ 1026102 w 1607993"/>
                <a:gd name="connsiteY38" fmla="*/ 595745 h 763111"/>
                <a:gd name="connsiteX39" fmla="*/ 1012248 w 1607993"/>
                <a:gd name="connsiteY39" fmla="*/ 540327 h 763111"/>
                <a:gd name="connsiteX40" fmla="*/ 970684 w 1607993"/>
                <a:gd name="connsiteY40" fmla="*/ 526473 h 763111"/>
                <a:gd name="connsiteX41" fmla="*/ 915266 w 1607993"/>
                <a:gd name="connsiteY41" fmla="*/ 540327 h 763111"/>
                <a:gd name="connsiteX42" fmla="*/ 790575 w 1607993"/>
                <a:gd name="connsiteY42" fmla="*/ 581891 h 763111"/>
                <a:gd name="connsiteX43" fmla="*/ 749011 w 1607993"/>
                <a:gd name="connsiteY43" fmla="*/ 595745 h 763111"/>
                <a:gd name="connsiteX44" fmla="*/ 707448 w 1607993"/>
                <a:gd name="connsiteY44" fmla="*/ 609600 h 763111"/>
                <a:gd name="connsiteX45" fmla="*/ 693593 w 1607993"/>
                <a:gd name="connsiteY45" fmla="*/ 678873 h 763111"/>
                <a:gd name="connsiteX46" fmla="*/ 679738 w 1607993"/>
                <a:gd name="connsiteY46" fmla="*/ 720436 h 763111"/>
                <a:gd name="connsiteX47" fmla="*/ 568902 w 1607993"/>
                <a:gd name="connsiteY47" fmla="*/ 692727 h 763111"/>
                <a:gd name="connsiteX48" fmla="*/ 499629 w 1607993"/>
                <a:gd name="connsiteY48" fmla="*/ 609600 h 763111"/>
                <a:gd name="connsiteX49" fmla="*/ 416502 w 1607993"/>
                <a:gd name="connsiteY49" fmla="*/ 581891 h 763111"/>
                <a:gd name="connsiteX50" fmla="*/ 333375 w 1607993"/>
                <a:gd name="connsiteY50" fmla="*/ 595745 h 763111"/>
                <a:gd name="connsiteX51" fmla="*/ 83993 w 1607993"/>
                <a:gd name="connsiteY51" fmla="*/ 568036 h 763111"/>
                <a:gd name="connsiteX52" fmla="*/ 866 w 1607993"/>
                <a:gd name="connsiteY52" fmla="*/ 484909 h 76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07993" h="763111">
                  <a:moveTo>
                    <a:pt x="471920" y="748145"/>
                  </a:moveTo>
                  <a:cubicBezTo>
                    <a:pt x="389386" y="758462"/>
                    <a:pt x="319693" y="775912"/>
                    <a:pt x="236393" y="748145"/>
                  </a:cubicBezTo>
                  <a:cubicBezTo>
                    <a:pt x="204800" y="737614"/>
                    <a:pt x="180975" y="711200"/>
                    <a:pt x="153266" y="692727"/>
                  </a:cubicBezTo>
                  <a:lnTo>
                    <a:pt x="111702" y="665018"/>
                  </a:lnTo>
                  <a:cubicBezTo>
                    <a:pt x="97847" y="655782"/>
                    <a:pt x="81912" y="649083"/>
                    <a:pt x="70138" y="637309"/>
                  </a:cubicBezTo>
                  <a:lnTo>
                    <a:pt x="28575" y="595745"/>
                  </a:lnTo>
                  <a:cubicBezTo>
                    <a:pt x="19339" y="568036"/>
                    <a:pt x="-4862" y="541259"/>
                    <a:pt x="866" y="512618"/>
                  </a:cubicBezTo>
                  <a:cubicBezTo>
                    <a:pt x="6137" y="486264"/>
                    <a:pt x="14372" y="430187"/>
                    <a:pt x="28575" y="401782"/>
                  </a:cubicBezTo>
                  <a:cubicBezTo>
                    <a:pt x="51488" y="355957"/>
                    <a:pt x="89440" y="327062"/>
                    <a:pt x="125557" y="290945"/>
                  </a:cubicBezTo>
                  <a:cubicBezTo>
                    <a:pt x="139411" y="277091"/>
                    <a:pt x="148533" y="255578"/>
                    <a:pt x="167120" y="249382"/>
                  </a:cubicBezTo>
                  <a:cubicBezTo>
                    <a:pt x="180975" y="244764"/>
                    <a:pt x="195918" y="242619"/>
                    <a:pt x="208684" y="235527"/>
                  </a:cubicBezTo>
                  <a:cubicBezTo>
                    <a:pt x="237795" y="219354"/>
                    <a:pt x="260218" y="190640"/>
                    <a:pt x="291811" y="180109"/>
                  </a:cubicBezTo>
                  <a:cubicBezTo>
                    <a:pt x="319520" y="170873"/>
                    <a:pt x="348814" y="165462"/>
                    <a:pt x="374938" y="152400"/>
                  </a:cubicBezTo>
                  <a:cubicBezTo>
                    <a:pt x="443419" y="118160"/>
                    <a:pt x="410764" y="131222"/>
                    <a:pt x="471920" y="110836"/>
                  </a:cubicBezTo>
                  <a:cubicBezTo>
                    <a:pt x="596611" y="115454"/>
                    <a:pt x="721217" y="124691"/>
                    <a:pt x="845993" y="124691"/>
                  </a:cubicBezTo>
                  <a:cubicBezTo>
                    <a:pt x="878649" y="124691"/>
                    <a:pt x="915283" y="128144"/>
                    <a:pt x="942975" y="110836"/>
                  </a:cubicBezTo>
                  <a:cubicBezTo>
                    <a:pt x="959122" y="100744"/>
                    <a:pt x="949328" y="72920"/>
                    <a:pt x="956829" y="55418"/>
                  </a:cubicBezTo>
                  <a:cubicBezTo>
                    <a:pt x="977718" y="6678"/>
                    <a:pt x="981829" y="14758"/>
                    <a:pt x="1026102" y="0"/>
                  </a:cubicBezTo>
                  <a:cubicBezTo>
                    <a:pt x="1077571" y="6434"/>
                    <a:pt x="1139897" y="-2555"/>
                    <a:pt x="1178502" y="41564"/>
                  </a:cubicBezTo>
                  <a:cubicBezTo>
                    <a:pt x="1200432" y="66626"/>
                    <a:pt x="1215447" y="96982"/>
                    <a:pt x="1233920" y="124691"/>
                  </a:cubicBezTo>
                  <a:cubicBezTo>
                    <a:pt x="1250972" y="150269"/>
                    <a:pt x="1267668" y="186859"/>
                    <a:pt x="1303193" y="193964"/>
                  </a:cubicBezTo>
                  <a:cubicBezTo>
                    <a:pt x="1357724" y="204870"/>
                    <a:pt x="1414030" y="203200"/>
                    <a:pt x="1469448" y="207818"/>
                  </a:cubicBezTo>
                  <a:cubicBezTo>
                    <a:pt x="1483302" y="212436"/>
                    <a:pt x="1496755" y="218505"/>
                    <a:pt x="1511011" y="221673"/>
                  </a:cubicBezTo>
                  <a:cubicBezTo>
                    <a:pt x="1538433" y="227767"/>
                    <a:pt x="1569748" y="221590"/>
                    <a:pt x="1594138" y="235527"/>
                  </a:cubicBezTo>
                  <a:cubicBezTo>
                    <a:pt x="1606818" y="242773"/>
                    <a:pt x="1603375" y="263236"/>
                    <a:pt x="1607993" y="277091"/>
                  </a:cubicBezTo>
                  <a:cubicBezTo>
                    <a:pt x="1603375" y="300182"/>
                    <a:pt x="1607200" y="326771"/>
                    <a:pt x="1594138" y="346364"/>
                  </a:cubicBezTo>
                  <a:cubicBezTo>
                    <a:pt x="1586037" y="358515"/>
                    <a:pt x="1566664" y="356376"/>
                    <a:pt x="1552575" y="360218"/>
                  </a:cubicBezTo>
                  <a:cubicBezTo>
                    <a:pt x="1515834" y="370238"/>
                    <a:pt x="1477866" y="375884"/>
                    <a:pt x="1441738" y="387927"/>
                  </a:cubicBezTo>
                  <a:lnTo>
                    <a:pt x="1358611" y="415636"/>
                  </a:lnTo>
                  <a:cubicBezTo>
                    <a:pt x="1292746" y="459546"/>
                    <a:pt x="1332843" y="438080"/>
                    <a:pt x="1233920" y="471055"/>
                  </a:cubicBezTo>
                  <a:lnTo>
                    <a:pt x="1192357" y="484909"/>
                  </a:lnTo>
                  <a:lnTo>
                    <a:pt x="1150793" y="498764"/>
                  </a:lnTo>
                  <a:cubicBezTo>
                    <a:pt x="1146175" y="512618"/>
                    <a:pt x="1134074" y="526007"/>
                    <a:pt x="1136938" y="540327"/>
                  </a:cubicBezTo>
                  <a:cubicBezTo>
                    <a:pt x="1139500" y="553136"/>
                    <a:pt x="1152046" y="564599"/>
                    <a:pt x="1164648" y="568036"/>
                  </a:cubicBezTo>
                  <a:cubicBezTo>
                    <a:pt x="1204994" y="579039"/>
                    <a:pt x="1247775" y="577273"/>
                    <a:pt x="1289338" y="581891"/>
                  </a:cubicBezTo>
                  <a:cubicBezTo>
                    <a:pt x="1298575" y="591127"/>
                    <a:pt x="1314486" y="596791"/>
                    <a:pt x="1317048" y="609600"/>
                  </a:cubicBezTo>
                  <a:cubicBezTo>
                    <a:pt x="1319912" y="623921"/>
                    <a:pt x="1317717" y="649635"/>
                    <a:pt x="1303193" y="651164"/>
                  </a:cubicBezTo>
                  <a:cubicBezTo>
                    <a:pt x="1220395" y="659880"/>
                    <a:pt x="1136938" y="641927"/>
                    <a:pt x="1053811" y="637309"/>
                  </a:cubicBezTo>
                  <a:cubicBezTo>
                    <a:pt x="1044575" y="623454"/>
                    <a:pt x="1032661" y="611050"/>
                    <a:pt x="1026102" y="595745"/>
                  </a:cubicBezTo>
                  <a:cubicBezTo>
                    <a:pt x="1018601" y="578243"/>
                    <a:pt x="1024143" y="555196"/>
                    <a:pt x="1012248" y="540327"/>
                  </a:cubicBezTo>
                  <a:cubicBezTo>
                    <a:pt x="1003125" y="528923"/>
                    <a:pt x="984539" y="531091"/>
                    <a:pt x="970684" y="526473"/>
                  </a:cubicBezTo>
                  <a:cubicBezTo>
                    <a:pt x="952211" y="531091"/>
                    <a:pt x="933504" y="534856"/>
                    <a:pt x="915266" y="540327"/>
                  </a:cubicBezTo>
                  <a:cubicBezTo>
                    <a:pt x="915188" y="540350"/>
                    <a:pt x="811396" y="574951"/>
                    <a:pt x="790575" y="581891"/>
                  </a:cubicBezTo>
                  <a:lnTo>
                    <a:pt x="749011" y="595745"/>
                  </a:lnTo>
                  <a:lnTo>
                    <a:pt x="707448" y="609600"/>
                  </a:lnTo>
                  <a:cubicBezTo>
                    <a:pt x="653324" y="663722"/>
                    <a:pt x="693593" y="606932"/>
                    <a:pt x="693593" y="678873"/>
                  </a:cubicBezTo>
                  <a:cubicBezTo>
                    <a:pt x="693593" y="693477"/>
                    <a:pt x="684356" y="706582"/>
                    <a:pt x="679738" y="720436"/>
                  </a:cubicBezTo>
                  <a:cubicBezTo>
                    <a:pt x="676284" y="719745"/>
                    <a:pt x="583104" y="704089"/>
                    <a:pt x="568902" y="692727"/>
                  </a:cubicBezTo>
                  <a:cubicBezTo>
                    <a:pt x="502267" y="639419"/>
                    <a:pt x="585983" y="657575"/>
                    <a:pt x="499629" y="609600"/>
                  </a:cubicBezTo>
                  <a:cubicBezTo>
                    <a:pt x="474097" y="595415"/>
                    <a:pt x="416502" y="581891"/>
                    <a:pt x="416502" y="581891"/>
                  </a:cubicBezTo>
                  <a:cubicBezTo>
                    <a:pt x="388793" y="586509"/>
                    <a:pt x="361466" y="595745"/>
                    <a:pt x="333375" y="595745"/>
                  </a:cubicBezTo>
                  <a:cubicBezTo>
                    <a:pt x="155460" y="595745"/>
                    <a:pt x="182065" y="600727"/>
                    <a:pt x="83993" y="568036"/>
                  </a:cubicBezTo>
                  <a:lnTo>
                    <a:pt x="866" y="484909"/>
                  </a:lnTo>
                </a:path>
              </a:pathLst>
            </a:custGeom>
            <a:solidFill>
              <a:srgbClr val="00B050"/>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352800" y="4987636"/>
              <a:ext cx="180221" cy="152400"/>
            </a:xfrm>
            <a:custGeom>
              <a:avLst/>
              <a:gdLst>
                <a:gd name="connsiteX0" fmla="*/ 0 w 180221"/>
                <a:gd name="connsiteY0" fmla="*/ 152400 h 152400"/>
                <a:gd name="connsiteX1" fmla="*/ 110836 w 180221"/>
                <a:gd name="connsiteY1" fmla="*/ 55419 h 152400"/>
                <a:gd name="connsiteX2" fmla="*/ 138545 w 180221"/>
                <a:gd name="connsiteY2" fmla="*/ 27709 h 152400"/>
                <a:gd name="connsiteX3" fmla="*/ 180109 w 180221"/>
                <a:gd name="connsiteY3" fmla="*/ 0 h 152400"/>
              </a:gdLst>
              <a:ahLst/>
              <a:cxnLst>
                <a:cxn ang="0">
                  <a:pos x="connsiteX0" y="connsiteY0"/>
                </a:cxn>
                <a:cxn ang="0">
                  <a:pos x="connsiteX1" y="connsiteY1"/>
                </a:cxn>
                <a:cxn ang="0">
                  <a:pos x="connsiteX2" y="connsiteY2"/>
                </a:cxn>
                <a:cxn ang="0">
                  <a:pos x="connsiteX3" y="connsiteY3"/>
                </a:cxn>
              </a:cxnLst>
              <a:rect l="l" t="t" r="r" b="b"/>
              <a:pathLst>
                <a:path w="180221" h="152400">
                  <a:moveTo>
                    <a:pt x="0" y="152400"/>
                  </a:moveTo>
                  <a:cubicBezTo>
                    <a:pt x="170937" y="-18535"/>
                    <a:pt x="-3732" y="147076"/>
                    <a:pt x="110836" y="55419"/>
                  </a:cubicBezTo>
                  <a:cubicBezTo>
                    <a:pt x="121036" y="47259"/>
                    <a:pt x="127344" y="34430"/>
                    <a:pt x="138545" y="27709"/>
                  </a:cubicBezTo>
                  <a:cubicBezTo>
                    <a:pt x="184490" y="142"/>
                    <a:pt x="180109" y="32334"/>
                    <a:pt x="180109" y="0"/>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352800" y="5179221"/>
              <a:ext cx="235527" cy="16234"/>
            </a:xfrm>
            <a:custGeom>
              <a:avLst/>
              <a:gdLst>
                <a:gd name="connsiteX0" fmla="*/ 0 w 235527"/>
                <a:gd name="connsiteY0" fmla="*/ 16234 h 16234"/>
                <a:gd name="connsiteX1" fmla="*/ 235527 w 235527"/>
                <a:gd name="connsiteY1" fmla="*/ 2379 h 16234"/>
              </a:gdLst>
              <a:ahLst/>
              <a:cxnLst>
                <a:cxn ang="0">
                  <a:pos x="connsiteX0" y="connsiteY0"/>
                </a:cxn>
                <a:cxn ang="0">
                  <a:pos x="connsiteX1" y="connsiteY1"/>
                </a:cxn>
              </a:cxnLst>
              <a:rect l="l" t="t" r="r" b="b"/>
              <a:pathLst>
                <a:path w="235527" h="16234">
                  <a:moveTo>
                    <a:pt x="0" y="16234"/>
                  </a:moveTo>
                  <a:cubicBezTo>
                    <a:pt x="123615" y="-8490"/>
                    <a:pt x="45725" y="2379"/>
                    <a:pt x="235527" y="2379"/>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338945" y="5250873"/>
              <a:ext cx="221673" cy="110836"/>
            </a:xfrm>
            <a:custGeom>
              <a:avLst/>
              <a:gdLst>
                <a:gd name="connsiteX0" fmla="*/ 0 w 221673"/>
                <a:gd name="connsiteY0" fmla="*/ 0 h 110836"/>
                <a:gd name="connsiteX1" fmla="*/ 110837 w 221673"/>
                <a:gd name="connsiteY1" fmla="*/ 83127 h 110836"/>
                <a:gd name="connsiteX2" fmla="*/ 221673 w 221673"/>
                <a:gd name="connsiteY2" fmla="*/ 110836 h 110836"/>
              </a:gdLst>
              <a:ahLst/>
              <a:cxnLst>
                <a:cxn ang="0">
                  <a:pos x="connsiteX0" y="connsiteY0"/>
                </a:cxn>
                <a:cxn ang="0">
                  <a:pos x="connsiteX1" y="connsiteY1"/>
                </a:cxn>
                <a:cxn ang="0">
                  <a:pos x="connsiteX2" y="connsiteY2"/>
                </a:cxn>
              </a:cxnLst>
              <a:rect l="l" t="t" r="r" b="b"/>
              <a:pathLst>
                <a:path w="221673" h="110836">
                  <a:moveTo>
                    <a:pt x="0" y="0"/>
                  </a:moveTo>
                  <a:cubicBezTo>
                    <a:pt x="66081" y="66080"/>
                    <a:pt x="44339" y="64991"/>
                    <a:pt x="110837" y="83127"/>
                  </a:cubicBezTo>
                  <a:cubicBezTo>
                    <a:pt x="147577" y="93147"/>
                    <a:pt x="221673" y="110836"/>
                    <a:pt x="221673" y="110836"/>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2971800" y="50292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1524001"/>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849688"/>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Heart 11"/>
          <p:cNvSpPr/>
          <p:nvPr/>
        </p:nvSpPr>
        <p:spPr>
          <a:xfrm>
            <a:off x="3962400" y="1600200"/>
            <a:ext cx="6096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2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1" y="2819401"/>
            <a:ext cx="6461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2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1" y="3938588"/>
            <a:ext cx="6461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048251" y="1600201"/>
            <a:ext cx="1431925" cy="477837"/>
            <a:chOff x="3524250" y="1600200"/>
            <a:chExt cx="1431925" cy="477837"/>
          </a:xfrm>
        </p:grpSpPr>
        <p:pic>
          <p:nvPicPr>
            <p:cNvPr id="686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738" y="1752600"/>
              <a:ext cx="5794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2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0" y="1828800"/>
              <a:ext cx="5794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0" y="1600200"/>
              <a:ext cx="5794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62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1" y="2687638"/>
            <a:ext cx="186531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505201" y="1828800"/>
            <a:ext cx="470189"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645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1" y="1905000"/>
            <a:ext cx="14319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1" y="3830638"/>
            <a:ext cx="186531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6180000">
            <a:off x="1846435" y="2534629"/>
            <a:ext cx="130968" cy="609600"/>
            <a:chOff x="838200" y="4800600"/>
            <a:chExt cx="130968" cy="609600"/>
          </a:xfrm>
        </p:grpSpPr>
        <p:sp>
          <p:nvSpPr>
            <p:cNvPr id="10" name="Rectangle 9"/>
            <p:cNvSpPr/>
            <p:nvPr/>
          </p:nvSpPr>
          <p:spPr>
            <a:xfrm>
              <a:off x="838200" y="4953000"/>
              <a:ext cx="130968" cy="381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0" idx="0"/>
            </p:cNvCxnSpPr>
            <p:nvPr/>
          </p:nvCxnSpPr>
          <p:spPr>
            <a:xfrm>
              <a:off x="903684" y="4800600"/>
              <a:ext cx="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p:cNvCxnSpPr>
            <p:nvPr/>
          </p:nvCxnSpPr>
          <p:spPr>
            <a:xfrm>
              <a:off x="903684" y="5334000"/>
              <a:ext cx="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5410200"/>
              <a:ext cx="1309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863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3773487"/>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ight Brace 28"/>
          <p:cNvSpPr/>
          <p:nvPr/>
        </p:nvSpPr>
        <p:spPr>
          <a:xfrm rot="844850">
            <a:off x="9391635" y="5334001"/>
            <a:ext cx="262731" cy="188913"/>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54" name="Straight Arrow Connector 53"/>
          <p:cNvCxnSpPr>
            <a:endCxn id="68625" idx="1"/>
          </p:cNvCxnSpPr>
          <p:nvPr/>
        </p:nvCxnSpPr>
        <p:spPr>
          <a:xfrm>
            <a:off x="3505200" y="3048001"/>
            <a:ext cx="381000" cy="1190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429001" y="4191000"/>
            <a:ext cx="470189"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76600" y="2667000"/>
            <a:ext cx="838200" cy="369332"/>
          </a:xfrm>
          <a:prstGeom prst="rect">
            <a:avLst/>
          </a:prstGeom>
          <a:noFill/>
        </p:spPr>
        <p:txBody>
          <a:bodyPr wrap="square" rtlCol="0">
            <a:spAutoFit/>
          </a:bodyPr>
          <a:lstStyle/>
          <a:p>
            <a:r>
              <a:rPr lang="en-US" b="1" dirty="0"/>
              <a:t>9 W</a:t>
            </a:r>
          </a:p>
        </p:txBody>
      </p:sp>
      <p:cxnSp>
        <p:nvCxnSpPr>
          <p:cNvPr id="64512" name="Straight Arrow Connector 64511"/>
          <p:cNvCxnSpPr/>
          <p:nvPr/>
        </p:nvCxnSpPr>
        <p:spPr>
          <a:xfrm>
            <a:off x="7142956" y="3036332"/>
            <a:ext cx="629444" cy="1166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162800" y="4103132"/>
            <a:ext cx="629444" cy="1166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524" name="Down Arrow 64523"/>
          <p:cNvSpPr/>
          <p:nvPr/>
        </p:nvSpPr>
        <p:spPr>
          <a:xfrm>
            <a:off x="8796338" y="4572001"/>
            <a:ext cx="173831" cy="18891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26" name="Straight Arrow Connector 64525"/>
          <p:cNvCxnSpPr/>
          <p:nvPr/>
        </p:nvCxnSpPr>
        <p:spPr>
          <a:xfrm flipH="1">
            <a:off x="8296276" y="5552036"/>
            <a:ext cx="223469" cy="23916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528" name="Straight Arrow Connector 64527"/>
          <p:cNvCxnSpPr/>
          <p:nvPr/>
        </p:nvCxnSpPr>
        <p:spPr>
          <a:xfrm>
            <a:off x="9124156" y="5552035"/>
            <a:ext cx="214738" cy="1264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529" name="TextBox 64528"/>
          <p:cNvSpPr txBox="1"/>
          <p:nvPr/>
        </p:nvSpPr>
        <p:spPr>
          <a:xfrm>
            <a:off x="7046914" y="3413960"/>
            <a:ext cx="914881" cy="369332"/>
          </a:xfrm>
          <a:prstGeom prst="rect">
            <a:avLst/>
          </a:prstGeom>
          <a:noFill/>
        </p:spPr>
        <p:txBody>
          <a:bodyPr wrap="square" rtlCol="0">
            <a:spAutoFit/>
          </a:bodyPr>
          <a:lstStyle/>
          <a:p>
            <a:r>
              <a:rPr lang="en-US" b="1" dirty="0"/>
              <a:t> Weeks</a:t>
            </a:r>
          </a:p>
        </p:txBody>
      </p:sp>
      <p:grpSp>
        <p:nvGrpSpPr>
          <p:cNvPr id="14" name="Group 13"/>
          <p:cNvGrpSpPr/>
          <p:nvPr/>
        </p:nvGrpSpPr>
        <p:grpSpPr>
          <a:xfrm>
            <a:off x="8020842" y="2637075"/>
            <a:ext cx="1871663" cy="798513"/>
            <a:chOff x="8020842" y="2637075"/>
            <a:chExt cx="1871663" cy="798513"/>
          </a:xfrm>
        </p:grpSpPr>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842" y="2637075"/>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30" name="Oval 64529"/>
            <p:cNvSpPr/>
            <p:nvPr/>
          </p:nvSpPr>
          <p:spPr>
            <a:xfrm>
              <a:off x="8686801" y="2890853"/>
              <a:ext cx="109537" cy="11558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839201" y="3043253"/>
              <a:ext cx="109537" cy="11558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8991601" y="3999218"/>
            <a:ext cx="109537" cy="11558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186864" y="4151618"/>
            <a:ext cx="109537" cy="11558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34" name="Straight Arrow Connector 64533"/>
          <p:cNvCxnSpPr/>
          <p:nvPr/>
        </p:nvCxnSpPr>
        <p:spPr>
          <a:xfrm>
            <a:off x="4572000" y="3096419"/>
            <a:ext cx="457200" cy="462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572000" y="1828801"/>
            <a:ext cx="457200" cy="462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572000" y="4186376"/>
            <a:ext cx="457200" cy="462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535" name="TextBox 64534"/>
          <p:cNvSpPr txBox="1"/>
          <p:nvPr/>
        </p:nvSpPr>
        <p:spPr>
          <a:xfrm>
            <a:off x="4495801" y="2754868"/>
            <a:ext cx="649287" cy="369332"/>
          </a:xfrm>
          <a:prstGeom prst="rect">
            <a:avLst/>
          </a:prstGeom>
          <a:noFill/>
        </p:spPr>
        <p:txBody>
          <a:bodyPr wrap="square" rtlCol="0">
            <a:spAutoFit/>
          </a:bodyPr>
          <a:lstStyle/>
          <a:p>
            <a:r>
              <a:rPr lang="en-US" b="1" dirty="0"/>
              <a:t>3 W</a:t>
            </a:r>
          </a:p>
        </p:txBody>
      </p:sp>
      <p:sp>
        <p:nvSpPr>
          <p:cNvPr id="2" name="TextBox 1"/>
          <p:cNvSpPr txBox="1"/>
          <p:nvPr/>
        </p:nvSpPr>
        <p:spPr>
          <a:xfrm>
            <a:off x="1055805" y="2479249"/>
            <a:ext cx="772998" cy="369332"/>
          </a:xfrm>
          <a:prstGeom prst="rect">
            <a:avLst/>
          </a:prstGeom>
          <a:noFill/>
        </p:spPr>
        <p:txBody>
          <a:bodyPr wrap="square" rtlCol="0">
            <a:spAutoFit/>
          </a:bodyPr>
          <a:lstStyle/>
          <a:p>
            <a:r>
              <a:rPr lang="en-US" dirty="0"/>
              <a:t>BCG</a:t>
            </a:r>
          </a:p>
        </p:txBody>
      </p:sp>
      <p:sp>
        <p:nvSpPr>
          <p:cNvPr id="13" name="TextBox 12"/>
          <p:cNvSpPr txBox="1"/>
          <p:nvPr/>
        </p:nvSpPr>
        <p:spPr>
          <a:xfrm>
            <a:off x="10463752" y="3404762"/>
            <a:ext cx="1329179" cy="369332"/>
          </a:xfrm>
          <a:prstGeom prst="rect">
            <a:avLst/>
          </a:prstGeom>
          <a:noFill/>
        </p:spPr>
        <p:txBody>
          <a:bodyPr wrap="square" rtlCol="0">
            <a:spAutoFit/>
          </a:bodyPr>
          <a:lstStyle/>
          <a:p>
            <a:r>
              <a:rPr lang="en-US" dirty="0"/>
              <a:t>Splenocytes</a:t>
            </a:r>
          </a:p>
        </p:txBody>
      </p:sp>
      <p:cxnSp>
        <p:nvCxnSpPr>
          <p:cNvPr id="15" name="Straight Arrow Connector 14"/>
          <p:cNvCxnSpPr/>
          <p:nvPr/>
        </p:nvCxnSpPr>
        <p:spPr>
          <a:xfrm>
            <a:off x="7046914" y="3783292"/>
            <a:ext cx="9739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673400" y="3598626"/>
            <a:ext cx="6678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89996" y="2322514"/>
            <a:ext cx="961534" cy="369332"/>
          </a:xfrm>
          <a:prstGeom prst="rect">
            <a:avLst/>
          </a:prstGeom>
          <a:noFill/>
        </p:spPr>
        <p:txBody>
          <a:bodyPr wrap="square" rtlCol="0">
            <a:spAutoFit/>
          </a:bodyPr>
          <a:lstStyle/>
          <a:p>
            <a:r>
              <a:rPr lang="en-US" dirty="0"/>
              <a:t>PPD</a:t>
            </a:r>
          </a:p>
        </p:txBody>
      </p:sp>
      <p:cxnSp>
        <p:nvCxnSpPr>
          <p:cNvPr id="26" name="Straight Arrow Connector 25"/>
          <p:cNvCxnSpPr/>
          <p:nvPr/>
        </p:nvCxnSpPr>
        <p:spPr>
          <a:xfrm>
            <a:off x="10991654" y="2788006"/>
            <a:ext cx="0" cy="616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96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57726"/>
          <a:stretch/>
        </p:blipFill>
        <p:spPr>
          <a:xfrm>
            <a:off x="1488422" y="2557952"/>
            <a:ext cx="7919530" cy="2853034"/>
          </a:xfrm>
          <a:prstGeom prst="rect">
            <a:avLst/>
          </a:prstGeom>
          <a:solidFill>
            <a:schemeClr val="tx1"/>
          </a:solidFill>
        </p:spPr>
      </p:pic>
      <p:sp>
        <p:nvSpPr>
          <p:cNvPr id="5" name="TextBox 4"/>
          <p:cNvSpPr txBox="1"/>
          <p:nvPr/>
        </p:nvSpPr>
        <p:spPr>
          <a:xfrm>
            <a:off x="9851010" y="3374796"/>
            <a:ext cx="1753386" cy="369332"/>
          </a:xfrm>
          <a:prstGeom prst="rect">
            <a:avLst/>
          </a:prstGeom>
          <a:noFill/>
        </p:spPr>
        <p:txBody>
          <a:bodyPr wrap="square" rtlCol="0">
            <a:spAutoFit/>
          </a:bodyPr>
          <a:lstStyle/>
          <a:p>
            <a:r>
              <a:rPr lang="en-US" dirty="0"/>
              <a:t>Pups at 5 weeks</a:t>
            </a:r>
          </a:p>
        </p:txBody>
      </p:sp>
      <p:sp>
        <p:nvSpPr>
          <p:cNvPr id="8" name="Rectangle 7"/>
          <p:cNvSpPr/>
          <p:nvPr/>
        </p:nvSpPr>
        <p:spPr>
          <a:xfrm>
            <a:off x="2366128" y="5410986"/>
            <a:ext cx="7334053" cy="989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36569" y="5373279"/>
            <a:ext cx="7852529" cy="369332"/>
          </a:xfrm>
          <a:prstGeom prst="rect">
            <a:avLst/>
          </a:prstGeom>
          <a:solidFill>
            <a:schemeClr val="tx1"/>
          </a:solidFill>
        </p:spPr>
        <p:txBody>
          <a:bodyPr wrap="square" rtlCol="0">
            <a:spAutoFit/>
          </a:bodyPr>
          <a:lstStyle/>
          <a:p>
            <a:r>
              <a:rPr lang="en-US" dirty="0">
                <a:solidFill>
                  <a:schemeClr val="bg1"/>
                </a:solidFill>
              </a:rPr>
              <a:t>                </a:t>
            </a:r>
            <a:r>
              <a:rPr lang="en-US" sz="1600" b="1" dirty="0">
                <a:solidFill>
                  <a:schemeClr val="bg1"/>
                </a:solidFill>
              </a:rPr>
              <a:t>Immunized</a:t>
            </a:r>
          </a:p>
        </p:txBody>
      </p:sp>
    </p:spTree>
    <p:extLst>
      <p:ext uri="{BB962C8B-B14F-4D97-AF65-F5344CB8AC3E}">
        <p14:creationId xmlns:p14="http://schemas.microsoft.com/office/powerpoint/2010/main" val="605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744090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438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779" y="324953"/>
            <a:ext cx="8032802" cy="6213855"/>
          </a:xfrm>
          <a:prstGeom prst="rect">
            <a:avLst/>
          </a:prstGeom>
        </p:spPr>
      </p:pic>
      <p:sp>
        <p:nvSpPr>
          <p:cNvPr id="3" name="TextBox 2"/>
          <p:cNvSpPr txBox="1"/>
          <p:nvPr/>
        </p:nvSpPr>
        <p:spPr>
          <a:xfrm>
            <a:off x="8889475" y="84839"/>
            <a:ext cx="2912883" cy="5786199"/>
          </a:xfrm>
          <a:prstGeom prst="rect">
            <a:avLst/>
          </a:prstGeom>
          <a:noFill/>
        </p:spPr>
        <p:txBody>
          <a:bodyPr wrap="square" rtlCol="0">
            <a:spAutoFit/>
          </a:bodyPr>
          <a:lstStyle/>
          <a:p>
            <a:r>
              <a:rPr lang="en-US" sz="2000" dirty="0"/>
              <a:t>At early time points, some of the cytotoxic cells responding to parts of the tubercle bacillus came from mom. This is passive cellular immunity, much like passive receipt of antibodies from mom via the milk. </a:t>
            </a:r>
          </a:p>
          <a:p>
            <a:r>
              <a:rPr lang="en-US" sz="2000" dirty="0"/>
              <a:t>All of mom’s cells are gone by 12 weeks, but there is still immunity at 52 </a:t>
            </a:r>
            <a:r>
              <a:rPr lang="en-US" sz="2000" smtClean="0"/>
              <a:t>weeks.</a:t>
            </a:r>
          </a:p>
          <a:p>
            <a:endParaRPr lang="en-US" sz="2000" smtClean="0"/>
          </a:p>
          <a:p>
            <a:r>
              <a:rPr lang="en-US" sz="1400" dirty="0" smtClean="0"/>
              <a:t>Ghosh </a:t>
            </a:r>
            <a:r>
              <a:rPr lang="en-US" sz="1400" dirty="0"/>
              <a:t>MK, Nguyen V, Muller HK, </a:t>
            </a:r>
            <a:r>
              <a:rPr lang="en-US" sz="1400" b="1" dirty="0"/>
              <a:t>Walker AM</a:t>
            </a:r>
            <a:r>
              <a:rPr lang="en-US" sz="1400" dirty="0"/>
              <a:t>.</a:t>
            </a:r>
          </a:p>
          <a:p>
            <a:r>
              <a:rPr lang="en-US" sz="1400" dirty="0"/>
              <a:t>J </a:t>
            </a:r>
            <a:r>
              <a:rPr lang="en-US" sz="1400" dirty="0" err="1"/>
              <a:t>Immunol</a:t>
            </a:r>
            <a:r>
              <a:rPr lang="en-US" sz="1400" dirty="0"/>
              <a:t>. </a:t>
            </a:r>
            <a:r>
              <a:rPr lang="en-US" sz="1400" dirty="0" smtClean="0"/>
              <a:t>2016; 197:2290-6</a:t>
            </a:r>
            <a:endParaRPr lang="en-US" sz="1400" dirty="0"/>
          </a:p>
          <a:p>
            <a:endParaRPr lang="en-US" sz="2400" dirty="0"/>
          </a:p>
          <a:p>
            <a:r>
              <a:rPr lang="en-US" sz="2400" dirty="0">
                <a:solidFill>
                  <a:srgbClr val="FF0000"/>
                </a:solidFill>
              </a:rPr>
              <a:t>How did this happen?</a:t>
            </a:r>
          </a:p>
        </p:txBody>
      </p:sp>
    </p:spTree>
    <p:extLst>
      <p:ext uri="{BB962C8B-B14F-4D97-AF65-F5344CB8AC3E}">
        <p14:creationId xmlns:p14="http://schemas.microsoft.com/office/powerpoint/2010/main" val="189841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060" y="292231"/>
            <a:ext cx="11114202" cy="2677656"/>
          </a:xfrm>
          <a:prstGeom prst="rect">
            <a:avLst/>
          </a:prstGeom>
          <a:noFill/>
        </p:spPr>
        <p:txBody>
          <a:bodyPr wrap="square" rtlCol="0">
            <a:spAutoFit/>
          </a:bodyPr>
          <a:lstStyle/>
          <a:p>
            <a:r>
              <a:rPr lang="en-US" sz="2800" dirty="0"/>
              <a:t>While Mom’s cytotoxic T cells were initially working to help protect the pup, BCG-experienced helper memory cells (CD4+) were travelling to the thymus</a:t>
            </a:r>
          </a:p>
          <a:p>
            <a:endParaRPr lang="en-US" sz="2800" dirty="0"/>
          </a:p>
          <a:p>
            <a:r>
              <a:rPr lang="en-US" sz="2800" dirty="0"/>
              <a:t>In the thymus, these cells promoted the production of pup cytotoxic T  cells that specifically respond to parts of the tubercle bacillus. </a:t>
            </a:r>
          </a:p>
        </p:txBody>
      </p:sp>
      <p:sp>
        <p:nvSpPr>
          <p:cNvPr id="3" name="Oval 2"/>
          <p:cNvSpPr/>
          <p:nvPr/>
        </p:nvSpPr>
        <p:spPr>
          <a:xfrm>
            <a:off x="1072300" y="4006392"/>
            <a:ext cx="820132" cy="85783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45669" y="4667840"/>
            <a:ext cx="820132" cy="857839"/>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64436" y="3264816"/>
            <a:ext cx="820132" cy="857839"/>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94401" y="3693735"/>
            <a:ext cx="820132" cy="857839"/>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43132" y="4521724"/>
            <a:ext cx="820132" cy="857839"/>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774227" y="2533380"/>
            <a:ext cx="1871663" cy="798513"/>
            <a:chOff x="8020842" y="2637075"/>
            <a:chExt cx="1871663" cy="798513"/>
          </a:xfrm>
        </p:grpSpPr>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842" y="2637075"/>
              <a:ext cx="18716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8686801" y="2890853"/>
              <a:ext cx="109537" cy="11558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839201" y="3043253"/>
              <a:ext cx="109537" cy="11558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a:off x="2121031" y="4326903"/>
            <a:ext cx="154599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57144" y="4122654"/>
            <a:ext cx="709366" cy="369332"/>
          </a:xfrm>
          <a:prstGeom prst="rect">
            <a:avLst/>
          </a:prstGeom>
          <a:noFill/>
        </p:spPr>
        <p:txBody>
          <a:bodyPr wrap="square" rtlCol="0">
            <a:spAutoFit/>
          </a:bodyPr>
          <a:lstStyle/>
          <a:p>
            <a:r>
              <a:rPr lang="en-US" dirty="0"/>
              <a:t>CD4+</a:t>
            </a:r>
          </a:p>
        </p:txBody>
      </p:sp>
      <p:sp>
        <p:nvSpPr>
          <p:cNvPr id="16" name="TextBox 15"/>
          <p:cNvSpPr txBox="1"/>
          <p:nvPr/>
        </p:nvSpPr>
        <p:spPr>
          <a:xfrm>
            <a:off x="763571" y="5156462"/>
            <a:ext cx="867266" cy="646331"/>
          </a:xfrm>
          <a:prstGeom prst="rect">
            <a:avLst/>
          </a:prstGeom>
          <a:noFill/>
        </p:spPr>
        <p:txBody>
          <a:bodyPr wrap="square" rtlCol="0">
            <a:spAutoFit/>
          </a:bodyPr>
          <a:lstStyle/>
          <a:p>
            <a:r>
              <a:rPr lang="en-US" dirty="0"/>
              <a:t>Mom cell</a:t>
            </a:r>
          </a:p>
        </p:txBody>
      </p:sp>
      <p:sp>
        <p:nvSpPr>
          <p:cNvPr id="17" name="TextBox 16"/>
          <p:cNvSpPr txBox="1"/>
          <p:nvPr/>
        </p:nvSpPr>
        <p:spPr>
          <a:xfrm>
            <a:off x="4865801" y="5525679"/>
            <a:ext cx="1384170" cy="369332"/>
          </a:xfrm>
          <a:prstGeom prst="rect">
            <a:avLst/>
          </a:prstGeom>
          <a:noFill/>
        </p:spPr>
        <p:txBody>
          <a:bodyPr wrap="square" rtlCol="0">
            <a:spAutoFit/>
          </a:bodyPr>
          <a:lstStyle/>
          <a:p>
            <a:r>
              <a:rPr lang="en-US" dirty="0"/>
              <a:t>Pup cells</a:t>
            </a:r>
          </a:p>
        </p:txBody>
      </p:sp>
      <p:sp>
        <p:nvSpPr>
          <p:cNvPr id="18" name="TextBox 17"/>
          <p:cNvSpPr txBox="1"/>
          <p:nvPr/>
        </p:nvSpPr>
        <p:spPr>
          <a:xfrm>
            <a:off x="3874416" y="3544478"/>
            <a:ext cx="575036" cy="369332"/>
          </a:xfrm>
          <a:prstGeom prst="rect">
            <a:avLst/>
          </a:prstGeom>
          <a:noFill/>
        </p:spPr>
        <p:txBody>
          <a:bodyPr wrap="square" rtlCol="0">
            <a:spAutoFit/>
          </a:bodyPr>
          <a:lstStyle/>
          <a:p>
            <a:r>
              <a:rPr lang="en-US" dirty="0"/>
              <a:t>CD8</a:t>
            </a:r>
          </a:p>
        </p:txBody>
      </p:sp>
      <p:sp>
        <p:nvSpPr>
          <p:cNvPr id="19" name="TextBox 18"/>
          <p:cNvSpPr txBox="1"/>
          <p:nvPr/>
        </p:nvSpPr>
        <p:spPr>
          <a:xfrm>
            <a:off x="5250730" y="3930977"/>
            <a:ext cx="663803" cy="369332"/>
          </a:xfrm>
          <a:prstGeom prst="rect">
            <a:avLst/>
          </a:prstGeom>
          <a:noFill/>
        </p:spPr>
        <p:txBody>
          <a:bodyPr wrap="square" rtlCol="0">
            <a:spAutoFit/>
          </a:bodyPr>
          <a:lstStyle/>
          <a:p>
            <a:r>
              <a:rPr lang="en-US" dirty="0"/>
              <a:t>CD8</a:t>
            </a:r>
          </a:p>
        </p:txBody>
      </p:sp>
      <p:sp>
        <p:nvSpPr>
          <p:cNvPr id="20" name="TextBox 19"/>
          <p:cNvSpPr txBox="1"/>
          <p:nvPr/>
        </p:nvSpPr>
        <p:spPr>
          <a:xfrm>
            <a:off x="4223207" y="5033913"/>
            <a:ext cx="642593" cy="369332"/>
          </a:xfrm>
          <a:prstGeom prst="rect">
            <a:avLst/>
          </a:prstGeom>
          <a:noFill/>
        </p:spPr>
        <p:txBody>
          <a:bodyPr wrap="square" rtlCol="0">
            <a:spAutoFit/>
          </a:bodyPr>
          <a:lstStyle/>
          <a:p>
            <a:r>
              <a:rPr lang="en-US" dirty="0"/>
              <a:t>CD8</a:t>
            </a:r>
          </a:p>
        </p:txBody>
      </p:sp>
      <p:sp>
        <p:nvSpPr>
          <p:cNvPr id="21" name="TextBox 20"/>
          <p:cNvSpPr txBox="1"/>
          <p:nvPr/>
        </p:nvSpPr>
        <p:spPr>
          <a:xfrm>
            <a:off x="6249971" y="4798243"/>
            <a:ext cx="575035" cy="369332"/>
          </a:xfrm>
          <a:prstGeom prst="rect">
            <a:avLst/>
          </a:prstGeom>
          <a:noFill/>
        </p:spPr>
        <p:txBody>
          <a:bodyPr wrap="square" rtlCol="0">
            <a:spAutoFit/>
          </a:bodyPr>
          <a:lstStyle/>
          <a:p>
            <a:r>
              <a:rPr lang="en-US" dirty="0"/>
              <a:t>CD8</a:t>
            </a:r>
          </a:p>
        </p:txBody>
      </p:sp>
    </p:spTree>
    <p:extLst>
      <p:ext uri="{BB962C8B-B14F-4D97-AF65-F5344CB8AC3E}">
        <p14:creationId xmlns:p14="http://schemas.microsoft.com/office/powerpoint/2010/main" val="128807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806343" y="3818713"/>
            <a:ext cx="2435282" cy="400110"/>
          </a:xfrm>
          <a:prstGeom prst="rect">
            <a:avLst/>
          </a:prstGeom>
          <a:noFill/>
        </p:spPr>
        <p:txBody>
          <a:bodyPr wrap="none" rtlCol="0">
            <a:spAutoFit/>
          </a:bodyPr>
          <a:lstStyle/>
          <a:p>
            <a:r>
              <a:rPr lang="en-US" sz="2000" b="1" dirty="0">
                <a:latin typeface="Times New Roman"/>
                <a:cs typeface="Times New Roman"/>
              </a:rPr>
              <a:t>%CD8+ also IFN-γ+</a:t>
            </a:r>
          </a:p>
        </p:txBody>
      </p:sp>
      <p:sp>
        <p:nvSpPr>
          <p:cNvPr id="12" name="TextBox 11"/>
          <p:cNvSpPr txBox="1"/>
          <p:nvPr/>
        </p:nvSpPr>
        <p:spPr>
          <a:xfrm>
            <a:off x="3134311" y="5125859"/>
            <a:ext cx="865430" cy="338554"/>
          </a:xfrm>
          <a:prstGeom prst="rect">
            <a:avLst/>
          </a:prstGeom>
          <a:noFill/>
        </p:spPr>
        <p:txBody>
          <a:bodyPr wrap="none" rtlCol="0">
            <a:spAutoFit/>
          </a:bodyPr>
          <a:lstStyle/>
          <a:p>
            <a:r>
              <a:rPr lang="en-US" sz="1600" b="1" dirty="0">
                <a:latin typeface="Times New Roman"/>
                <a:cs typeface="Times New Roman"/>
              </a:rPr>
              <a:t>Control</a:t>
            </a:r>
          </a:p>
        </p:txBody>
      </p:sp>
      <p:sp>
        <p:nvSpPr>
          <p:cNvPr id="13" name="TextBox 12"/>
          <p:cNvSpPr txBox="1"/>
          <p:nvPr/>
        </p:nvSpPr>
        <p:spPr>
          <a:xfrm>
            <a:off x="4257185" y="5125860"/>
            <a:ext cx="1259768" cy="584775"/>
          </a:xfrm>
          <a:prstGeom prst="rect">
            <a:avLst/>
          </a:prstGeom>
          <a:noFill/>
        </p:spPr>
        <p:txBody>
          <a:bodyPr wrap="none" rtlCol="0">
            <a:spAutoFit/>
          </a:bodyPr>
          <a:lstStyle/>
          <a:p>
            <a:r>
              <a:rPr lang="en-US" sz="1600" b="1" dirty="0">
                <a:latin typeface="Times New Roman"/>
                <a:cs typeface="Times New Roman"/>
              </a:rPr>
              <a:t>Pup directly</a:t>
            </a:r>
          </a:p>
          <a:p>
            <a:r>
              <a:rPr lang="en-US" sz="1600" b="1" dirty="0">
                <a:latin typeface="Times New Roman"/>
                <a:cs typeface="Times New Roman"/>
              </a:rPr>
              <a:t>immunized</a:t>
            </a:r>
          </a:p>
        </p:txBody>
      </p:sp>
      <p:sp>
        <p:nvSpPr>
          <p:cNvPr id="14" name="TextBox 13"/>
          <p:cNvSpPr txBox="1"/>
          <p:nvPr/>
        </p:nvSpPr>
        <p:spPr>
          <a:xfrm>
            <a:off x="5569512" y="5089224"/>
            <a:ext cx="1491965" cy="1323439"/>
          </a:xfrm>
          <a:prstGeom prst="rect">
            <a:avLst/>
          </a:prstGeom>
          <a:noFill/>
        </p:spPr>
        <p:txBody>
          <a:bodyPr wrap="square" rtlCol="0">
            <a:spAutoFit/>
          </a:bodyPr>
          <a:lstStyle/>
          <a:p>
            <a:r>
              <a:rPr lang="en-US" sz="1600" b="1" dirty="0">
                <a:latin typeface="Times New Roman"/>
                <a:cs typeface="Times New Roman"/>
              </a:rPr>
              <a:t>       Non-immunized</a:t>
            </a:r>
          </a:p>
          <a:p>
            <a:r>
              <a:rPr lang="en-US" sz="1600" b="1" dirty="0">
                <a:latin typeface="Times New Roman"/>
                <a:cs typeface="Times New Roman"/>
              </a:rPr>
              <a:t>Pup fostered by </a:t>
            </a:r>
            <a:r>
              <a:rPr lang="en-US" sz="1600" b="1" dirty="0" err="1">
                <a:latin typeface="Times New Roman"/>
                <a:cs typeface="Times New Roman"/>
              </a:rPr>
              <a:t>Immuniz-ed</a:t>
            </a:r>
            <a:r>
              <a:rPr lang="en-US" sz="1600" b="1" dirty="0">
                <a:latin typeface="Times New Roman"/>
                <a:cs typeface="Times New Roman"/>
              </a:rPr>
              <a:t> dam</a:t>
            </a:r>
          </a:p>
        </p:txBody>
      </p:sp>
      <p:sp>
        <p:nvSpPr>
          <p:cNvPr id="15" name="TextBox 14"/>
          <p:cNvSpPr txBox="1"/>
          <p:nvPr/>
        </p:nvSpPr>
        <p:spPr>
          <a:xfrm>
            <a:off x="6607058" y="5084444"/>
            <a:ext cx="1600118" cy="1569660"/>
          </a:xfrm>
          <a:prstGeom prst="rect">
            <a:avLst/>
          </a:prstGeom>
          <a:noFill/>
        </p:spPr>
        <p:txBody>
          <a:bodyPr wrap="none" rtlCol="0">
            <a:spAutoFit/>
          </a:bodyPr>
          <a:lstStyle/>
          <a:p>
            <a:pPr algn="ctr"/>
            <a:r>
              <a:rPr lang="en-US" sz="1600" b="1" dirty="0">
                <a:latin typeface="Times New Roman"/>
                <a:cs typeface="Times New Roman"/>
              </a:rPr>
              <a:t>Non-immunized</a:t>
            </a:r>
          </a:p>
          <a:p>
            <a:pPr algn="ctr"/>
            <a:r>
              <a:rPr lang="en-US" sz="1600" b="1" dirty="0">
                <a:latin typeface="Times New Roman"/>
                <a:cs typeface="Times New Roman"/>
              </a:rPr>
              <a:t>Pup fostered by</a:t>
            </a:r>
          </a:p>
          <a:p>
            <a:pPr algn="ctr"/>
            <a:r>
              <a:rPr lang="en-US" sz="1600" b="1" dirty="0">
                <a:latin typeface="Times New Roman"/>
                <a:cs typeface="Times New Roman"/>
              </a:rPr>
              <a:t>immunized </a:t>
            </a:r>
          </a:p>
          <a:p>
            <a:pPr algn="ctr"/>
            <a:r>
              <a:rPr lang="en-US" sz="1600" b="1" dirty="0">
                <a:latin typeface="Times New Roman"/>
                <a:cs typeface="Times New Roman"/>
              </a:rPr>
              <a:t>dam with </a:t>
            </a:r>
          </a:p>
          <a:p>
            <a:pPr algn="ctr"/>
            <a:r>
              <a:rPr lang="en-US" sz="1600" b="1" dirty="0">
                <a:latin typeface="Times New Roman"/>
                <a:cs typeface="Times New Roman"/>
              </a:rPr>
              <a:t>Dam cells</a:t>
            </a:r>
          </a:p>
          <a:p>
            <a:pPr algn="ctr"/>
            <a:r>
              <a:rPr lang="en-US" sz="1600" b="1" dirty="0">
                <a:latin typeface="Times New Roman"/>
                <a:cs typeface="Times New Roman"/>
              </a:rPr>
              <a:t>removed</a:t>
            </a:r>
          </a:p>
        </p:txBody>
      </p:sp>
      <p:graphicFrame>
        <p:nvGraphicFramePr>
          <p:cNvPr id="17" name="Chart 16"/>
          <p:cNvGraphicFramePr>
            <a:graphicFrameLocks/>
          </p:cNvGraphicFramePr>
          <p:nvPr>
            <p:extLst/>
          </p:nvPr>
        </p:nvGraphicFramePr>
        <p:xfrm>
          <a:off x="2451841" y="3245992"/>
          <a:ext cx="5861991" cy="1838453"/>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p:cNvCxnSpPr/>
          <p:nvPr/>
        </p:nvCxnSpPr>
        <p:spPr>
          <a:xfrm>
            <a:off x="3545639" y="3453578"/>
            <a:ext cx="240981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64630" y="3198138"/>
            <a:ext cx="697627" cy="338554"/>
          </a:xfrm>
          <a:prstGeom prst="rect">
            <a:avLst/>
          </a:prstGeom>
          <a:noFill/>
        </p:spPr>
        <p:txBody>
          <a:bodyPr wrap="none" rtlCol="0">
            <a:spAutoFit/>
          </a:bodyPr>
          <a:lstStyle/>
          <a:p>
            <a:r>
              <a:rPr lang="en-US" sz="1600" b="1" dirty="0">
                <a:latin typeface="Times New Roman"/>
                <a:cs typeface="Times New Roman"/>
              </a:rPr>
              <a:t>  ****</a:t>
            </a:r>
          </a:p>
        </p:txBody>
      </p:sp>
      <p:cxnSp>
        <p:nvCxnSpPr>
          <p:cNvPr id="20" name="Straight Connector 19"/>
          <p:cNvCxnSpPr/>
          <p:nvPr/>
        </p:nvCxnSpPr>
        <p:spPr>
          <a:xfrm>
            <a:off x="3502089" y="3169050"/>
            <a:ext cx="4134844" cy="4327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46958" y="2892059"/>
            <a:ext cx="800219" cy="338554"/>
          </a:xfrm>
          <a:prstGeom prst="rect">
            <a:avLst/>
          </a:prstGeom>
          <a:noFill/>
        </p:spPr>
        <p:txBody>
          <a:bodyPr wrap="none" rtlCol="0">
            <a:spAutoFit/>
          </a:bodyPr>
          <a:lstStyle/>
          <a:p>
            <a:r>
              <a:rPr lang="en-US" sz="1600" b="1" dirty="0">
                <a:latin typeface="Times New Roman"/>
                <a:cs typeface="Times New Roman"/>
              </a:rPr>
              <a:t>******</a:t>
            </a:r>
          </a:p>
        </p:txBody>
      </p:sp>
      <p:cxnSp>
        <p:nvCxnSpPr>
          <p:cNvPr id="22" name="Straight Connector 21"/>
          <p:cNvCxnSpPr/>
          <p:nvPr/>
        </p:nvCxnSpPr>
        <p:spPr>
          <a:xfrm>
            <a:off x="4962257" y="2934451"/>
            <a:ext cx="1279031"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485467" y="2664647"/>
            <a:ext cx="389850" cy="338554"/>
          </a:xfrm>
          <a:prstGeom prst="rect">
            <a:avLst/>
          </a:prstGeom>
          <a:noFill/>
        </p:spPr>
        <p:txBody>
          <a:bodyPr wrap="none" rtlCol="0">
            <a:spAutoFit/>
          </a:bodyPr>
          <a:lstStyle/>
          <a:p>
            <a:r>
              <a:rPr lang="en-US" sz="1600" b="1" dirty="0">
                <a:latin typeface="Times New Roman"/>
                <a:cs typeface="Times New Roman"/>
              </a:rPr>
              <a:t>**</a:t>
            </a:r>
          </a:p>
        </p:txBody>
      </p:sp>
      <p:cxnSp>
        <p:nvCxnSpPr>
          <p:cNvPr id="24" name="Straight Connector 23"/>
          <p:cNvCxnSpPr/>
          <p:nvPr/>
        </p:nvCxnSpPr>
        <p:spPr>
          <a:xfrm>
            <a:off x="6241287" y="2723450"/>
            <a:ext cx="139564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795481" y="2450998"/>
            <a:ext cx="287258" cy="338554"/>
          </a:xfrm>
          <a:prstGeom prst="rect">
            <a:avLst/>
          </a:prstGeom>
          <a:noFill/>
        </p:spPr>
        <p:txBody>
          <a:bodyPr wrap="none" rtlCol="0">
            <a:spAutoFit/>
          </a:bodyPr>
          <a:lstStyle/>
          <a:p>
            <a:r>
              <a:rPr lang="en-US" sz="1600" b="1" dirty="0">
                <a:latin typeface="Times New Roman"/>
                <a:cs typeface="Times New Roman"/>
              </a:rPr>
              <a:t>*</a:t>
            </a:r>
          </a:p>
        </p:txBody>
      </p:sp>
      <p:sp>
        <p:nvSpPr>
          <p:cNvPr id="28" name="TextBox 27"/>
          <p:cNvSpPr txBox="1"/>
          <p:nvPr/>
        </p:nvSpPr>
        <p:spPr>
          <a:xfrm>
            <a:off x="2736658" y="2803146"/>
            <a:ext cx="355736" cy="400110"/>
          </a:xfrm>
          <a:prstGeom prst="rect">
            <a:avLst/>
          </a:prstGeom>
          <a:noFill/>
        </p:spPr>
        <p:txBody>
          <a:bodyPr wrap="none" rtlCol="0">
            <a:spAutoFit/>
          </a:bodyPr>
          <a:lstStyle/>
          <a:p>
            <a:r>
              <a:rPr lang="en-US" sz="2000" b="1" dirty="0">
                <a:latin typeface="Times New Roman"/>
                <a:cs typeface="Times New Roman"/>
              </a:rPr>
              <a:t>B</a:t>
            </a:r>
          </a:p>
        </p:txBody>
      </p:sp>
      <p:sp>
        <p:nvSpPr>
          <p:cNvPr id="54" name="TextBox 53"/>
          <p:cNvSpPr txBox="1"/>
          <p:nvPr/>
        </p:nvSpPr>
        <p:spPr>
          <a:xfrm>
            <a:off x="2999616" y="4899778"/>
            <a:ext cx="6106177" cy="369332"/>
          </a:xfrm>
          <a:prstGeom prst="rect">
            <a:avLst/>
          </a:prstGeom>
          <a:noFill/>
        </p:spPr>
        <p:txBody>
          <a:bodyPr wrap="square" rtlCol="0">
            <a:spAutoFit/>
          </a:bodyPr>
          <a:lstStyle/>
          <a:p>
            <a:r>
              <a:rPr lang="en-US" b="1" dirty="0">
                <a:latin typeface="Times New Roman"/>
                <a:cs typeface="Times New Roman"/>
              </a:rPr>
              <a:t>   - PPD	        + PPD             + PPD		+ PPD</a:t>
            </a:r>
          </a:p>
        </p:txBody>
      </p:sp>
      <p:sp>
        <p:nvSpPr>
          <p:cNvPr id="3" name="TextBox 2"/>
          <p:cNvSpPr txBox="1"/>
          <p:nvPr/>
        </p:nvSpPr>
        <p:spPr>
          <a:xfrm>
            <a:off x="838986" y="452487"/>
            <a:ext cx="9756742" cy="1815882"/>
          </a:xfrm>
          <a:prstGeom prst="rect">
            <a:avLst/>
          </a:prstGeom>
          <a:noFill/>
        </p:spPr>
        <p:txBody>
          <a:bodyPr wrap="square" rtlCol="0">
            <a:spAutoFit/>
          </a:bodyPr>
          <a:lstStyle/>
          <a:p>
            <a:pPr algn="ctr"/>
            <a:r>
              <a:rPr lang="en-US" sz="2800" dirty="0"/>
              <a:t>Comparing resultant immunity between those directly immunized and those immunized via the milk, there is increased efficiency for BCG and this occurs between moms and pups from very different strains</a:t>
            </a:r>
          </a:p>
        </p:txBody>
      </p:sp>
    </p:spTree>
    <p:extLst>
      <p:ext uri="{BB962C8B-B14F-4D97-AF65-F5344CB8AC3E}">
        <p14:creationId xmlns:p14="http://schemas.microsoft.com/office/powerpoint/2010/main" val="188698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dirty="0"/>
              <a:t>During breastfeeding, mom’s cells can directly be responsible for important cell mediated immunity. This is </a:t>
            </a:r>
            <a:r>
              <a:rPr lang="en-US" i="1" dirty="0"/>
              <a:t>passive cellular immunity</a:t>
            </a:r>
          </a:p>
          <a:p>
            <a:r>
              <a:rPr lang="en-US" dirty="0"/>
              <a:t>Others of mom’s cells go to the pup thymus, where their presence dictates the production of cytotoxic T cells that are the same as mom’s cytotoxic T cells, capable of attacking cells infected with tubercle bacilli. This is what we have called </a:t>
            </a:r>
            <a:r>
              <a:rPr lang="en-US" i="1" dirty="0"/>
              <a:t>maternal educational immunity</a:t>
            </a:r>
            <a:r>
              <a:rPr lang="en-US" dirty="0"/>
              <a:t>.</a:t>
            </a:r>
          </a:p>
          <a:p>
            <a:r>
              <a:rPr lang="en-US" dirty="0"/>
              <a:t>Because the thymus has now produced responding pup cells, mom’s cells can die and the pup cells allow for lifelong immunity against TB</a:t>
            </a:r>
          </a:p>
          <a:p>
            <a:r>
              <a:rPr lang="en-US" dirty="0"/>
              <a:t>Maternal educational immunity is more efficient than direct immunization in young animals.</a:t>
            </a:r>
          </a:p>
        </p:txBody>
      </p:sp>
    </p:spTree>
    <p:extLst>
      <p:ext uri="{BB962C8B-B14F-4D97-AF65-F5344CB8AC3E}">
        <p14:creationId xmlns:p14="http://schemas.microsoft.com/office/powerpoint/2010/main" val="282760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90837" y="642994"/>
            <a:ext cx="3525411" cy="5242247"/>
          </a:xfrm>
          <a:prstGeom prst="rect">
            <a:avLst/>
          </a:prstGeom>
        </p:spPr>
      </p:pic>
      <p:sp>
        <p:nvSpPr>
          <p:cNvPr id="2" name="Title 1"/>
          <p:cNvSpPr>
            <a:spLocks noGrp="1"/>
          </p:cNvSpPr>
          <p:nvPr>
            <p:ph type="ctrTitle"/>
          </p:nvPr>
        </p:nvSpPr>
        <p:spPr>
          <a:xfrm>
            <a:off x="804673" y="347318"/>
            <a:ext cx="4948428" cy="2651200"/>
          </a:xfrm>
        </p:spPr>
        <p:txBody>
          <a:bodyPr anchor="t">
            <a:normAutofit/>
          </a:bodyPr>
          <a:lstStyle/>
          <a:p>
            <a:pPr algn="l">
              <a:lnSpc>
                <a:spcPct val="70000"/>
              </a:lnSpc>
            </a:pPr>
            <a:r>
              <a:rPr lang="en-US" sz="4600" dirty="0"/>
              <a:t> There is more of your mother in you than you thought! </a:t>
            </a:r>
            <a:br>
              <a:rPr lang="en-US" sz="4600" dirty="0"/>
            </a:br>
            <a:endParaRPr lang="en-US" sz="4600" dirty="0"/>
          </a:p>
        </p:txBody>
      </p:sp>
      <p:sp>
        <p:nvSpPr>
          <p:cNvPr id="3" name="TextBox 2"/>
          <p:cNvSpPr txBox="1"/>
          <p:nvPr/>
        </p:nvSpPr>
        <p:spPr>
          <a:xfrm>
            <a:off x="804673" y="2545236"/>
            <a:ext cx="6237150" cy="3539430"/>
          </a:xfrm>
          <a:prstGeom prst="rect">
            <a:avLst/>
          </a:prstGeom>
          <a:noFill/>
        </p:spPr>
        <p:txBody>
          <a:bodyPr wrap="square" rtlCol="0">
            <a:spAutoFit/>
          </a:bodyPr>
          <a:lstStyle/>
          <a:p>
            <a:r>
              <a:rPr lang="en-US" sz="3200" dirty="0"/>
              <a:t>Not only do you have her genes, but she </a:t>
            </a:r>
          </a:p>
          <a:p>
            <a:pPr marL="514350" indent="-514350">
              <a:buAutoNum type="arabicParenR"/>
            </a:pPr>
            <a:r>
              <a:rPr lang="en-US" sz="3200" dirty="0"/>
              <a:t>Protected you with her own cells initially</a:t>
            </a:r>
          </a:p>
          <a:p>
            <a:pPr marL="514350" indent="-514350">
              <a:buAutoNum type="arabicParenR"/>
            </a:pPr>
            <a:r>
              <a:rPr lang="en-US" sz="3200" dirty="0"/>
              <a:t>arranged for your thymus to produce cells modelled on her own immunological experience</a:t>
            </a:r>
          </a:p>
        </p:txBody>
      </p:sp>
    </p:spTree>
    <p:extLst>
      <p:ext uri="{BB962C8B-B14F-4D97-AF65-F5344CB8AC3E}">
        <p14:creationId xmlns:p14="http://schemas.microsoft.com/office/powerpoint/2010/main" val="630268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graphicFrame>
        <p:nvGraphicFramePr>
          <p:cNvPr id="6" name="Content Placeholder 2"/>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547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this mean for clinical practice?</a:t>
            </a:r>
          </a:p>
        </p:txBody>
      </p:sp>
      <p:sp>
        <p:nvSpPr>
          <p:cNvPr id="3" name="Content Placeholder 2"/>
          <p:cNvSpPr>
            <a:spLocks noGrp="1"/>
          </p:cNvSpPr>
          <p:nvPr>
            <p:ph idx="1"/>
          </p:nvPr>
        </p:nvSpPr>
        <p:spPr/>
        <p:txBody>
          <a:bodyPr/>
          <a:lstStyle/>
          <a:p>
            <a:r>
              <a:rPr lang="en-US" dirty="0"/>
              <a:t>One more reason to breast feed</a:t>
            </a:r>
          </a:p>
          <a:p>
            <a:r>
              <a:rPr lang="en-US" dirty="0"/>
              <a:t>One more reason not to pasteurize breast milk</a:t>
            </a:r>
          </a:p>
          <a:p>
            <a:r>
              <a:rPr lang="en-US" dirty="0"/>
              <a:t>One more reason to support group breastfeeding – immune backgrounds of mothers are different and so this gives better coverage</a:t>
            </a:r>
          </a:p>
          <a:p>
            <a:r>
              <a:rPr lang="en-US" dirty="0"/>
              <a:t>Critical period is before acidity of stomach develops ~ 3 months</a:t>
            </a:r>
          </a:p>
          <a:p>
            <a:r>
              <a:rPr lang="en-US" dirty="0"/>
              <a:t>For BCG specifically (which is not that effective in the newborn and yet &gt;4000 people a day die of the disease worldwide), pre-pregnancy immunization/boosters may improve protection</a:t>
            </a:r>
          </a:p>
        </p:txBody>
      </p:sp>
    </p:spTree>
    <p:extLst>
      <p:ext uri="{BB962C8B-B14F-4D97-AF65-F5344CB8AC3E}">
        <p14:creationId xmlns:p14="http://schemas.microsoft.com/office/powerpoint/2010/main" val="69137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989820" y="304801"/>
            <a:ext cx="10755980" cy="646331"/>
          </a:xfrm>
          <a:prstGeom prst="rect">
            <a:avLst/>
          </a:prstGeom>
          <a:noFill/>
          <a:ln w="9525">
            <a:noFill/>
            <a:miter lim="800000"/>
            <a:headEnd/>
            <a:tailEnd/>
          </a:ln>
        </p:spPr>
        <p:txBody>
          <a:bodyPr wrap="square">
            <a:spAutoFit/>
          </a:bodyPr>
          <a:lstStyle/>
          <a:p>
            <a:r>
              <a:rPr lang="en-US" sz="3600" dirty="0"/>
              <a:t>What cells are important to T cell-mediated immunity? </a:t>
            </a:r>
            <a:endParaRPr lang="en-US" sz="3600" b="1" dirty="0">
              <a:latin typeface="Calibri" pitchFamily="34" charset="0"/>
            </a:endParaRPr>
          </a:p>
        </p:txBody>
      </p:sp>
      <p:sp>
        <p:nvSpPr>
          <p:cNvPr id="3" name="Oval 2"/>
          <p:cNvSpPr/>
          <p:nvPr/>
        </p:nvSpPr>
        <p:spPr>
          <a:xfrm>
            <a:off x="1816230" y="1447800"/>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891645" y="4187074"/>
            <a:ext cx="914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4" name="TextBox 4"/>
          <p:cNvSpPr txBox="1">
            <a:spLocks noChangeArrowheads="1"/>
          </p:cNvSpPr>
          <p:nvPr/>
        </p:nvSpPr>
        <p:spPr bwMode="auto">
          <a:xfrm>
            <a:off x="3429000" y="1687514"/>
            <a:ext cx="1600200" cy="954107"/>
          </a:xfrm>
          <a:prstGeom prst="rect">
            <a:avLst/>
          </a:prstGeom>
          <a:noFill/>
          <a:ln w="9525">
            <a:noFill/>
            <a:miter lim="800000"/>
            <a:headEnd/>
            <a:tailEnd/>
          </a:ln>
        </p:spPr>
        <p:txBody>
          <a:bodyPr>
            <a:spAutoFit/>
          </a:bodyPr>
          <a:lstStyle/>
          <a:p>
            <a:r>
              <a:rPr lang="en-US" sz="2800" dirty="0">
                <a:latin typeface="Calibri" pitchFamily="34" charset="0"/>
              </a:rPr>
              <a:t>CD4+ T cells</a:t>
            </a:r>
          </a:p>
        </p:txBody>
      </p:sp>
      <p:sp>
        <p:nvSpPr>
          <p:cNvPr id="46085" name="TextBox 5"/>
          <p:cNvSpPr txBox="1">
            <a:spLocks noChangeArrowheads="1"/>
          </p:cNvSpPr>
          <p:nvPr/>
        </p:nvSpPr>
        <p:spPr bwMode="auto">
          <a:xfrm>
            <a:off x="3429000" y="4248461"/>
            <a:ext cx="1219200" cy="954107"/>
          </a:xfrm>
          <a:prstGeom prst="rect">
            <a:avLst/>
          </a:prstGeom>
          <a:noFill/>
          <a:ln w="9525">
            <a:noFill/>
            <a:miter lim="800000"/>
            <a:headEnd/>
            <a:tailEnd/>
          </a:ln>
        </p:spPr>
        <p:txBody>
          <a:bodyPr>
            <a:spAutoFit/>
          </a:bodyPr>
          <a:lstStyle/>
          <a:p>
            <a:r>
              <a:rPr lang="en-US" sz="2800" dirty="0">
                <a:latin typeface="Calibri" pitchFamily="34" charset="0"/>
              </a:rPr>
              <a:t>CD8+ T cells</a:t>
            </a:r>
          </a:p>
        </p:txBody>
      </p:sp>
      <p:sp>
        <p:nvSpPr>
          <p:cNvPr id="46086" name="TextBox 6"/>
          <p:cNvSpPr txBox="1">
            <a:spLocks noChangeArrowheads="1"/>
          </p:cNvSpPr>
          <p:nvPr/>
        </p:nvSpPr>
        <p:spPr bwMode="auto">
          <a:xfrm>
            <a:off x="4876800" y="1687023"/>
            <a:ext cx="1967060" cy="954107"/>
          </a:xfrm>
          <a:prstGeom prst="rect">
            <a:avLst/>
          </a:prstGeom>
          <a:noFill/>
          <a:ln w="9525">
            <a:noFill/>
            <a:miter lim="800000"/>
            <a:headEnd/>
            <a:tailEnd/>
          </a:ln>
        </p:spPr>
        <p:txBody>
          <a:bodyPr wrap="square">
            <a:spAutoFit/>
          </a:bodyPr>
          <a:lstStyle/>
          <a:p>
            <a:r>
              <a:rPr lang="en-US" sz="2800" dirty="0">
                <a:latin typeface="Calibri" pitchFamily="34" charset="0"/>
              </a:rPr>
              <a:t>Helper cells (CD4 more!)</a:t>
            </a:r>
          </a:p>
        </p:txBody>
      </p:sp>
      <p:sp>
        <p:nvSpPr>
          <p:cNvPr id="46087" name="TextBox 7"/>
          <p:cNvSpPr txBox="1">
            <a:spLocks noChangeArrowheads="1"/>
          </p:cNvSpPr>
          <p:nvPr/>
        </p:nvSpPr>
        <p:spPr bwMode="auto">
          <a:xfrm>
            <a:off x="4876800" y="4160363"/>
            <a:ext cx="2089608" cy="1384995"/>
          </a:xfrm>
          <a:prstGeom prst="rect">
            <a:avLst/>
          </a:prstGeom>
          <a:noFill/>
          <a:ln w="9525">
            <a:noFill/>
            <a:miter lim="800000"/>
            <a:headEnd/>
            <a:tailEnd/>
          </a:ln>
        </p:spPr>
        <p:txBody>
          <a:bodyPr wrap="square">
            <a:spAutoFit/>
          </a:bodyPr>
          <a:lstStyle/>
          <a:p>
            <a:r>
              <a:rPr lang="en-US" sz="2800" dirty="0">
                <a:latin typeface="Calibri" pitchFamily="34" charset="0"/>
              </a:rPr>
              <a:t>Cytotoxic cells</a:t>
            </a:r>
          </a:p>
          <a:p>
            <a:r>
              <a:rPr lang="en-US" sz="2800" dirty="0">
                <a:latin typeface="Calibri" pitchFamily="34" charset="0"/>
              </a:rPr>
              <a:t>(CD8 hate!)</a:t>
            </a:r>
          </a:p>
        </p:txBody>
      </p:sp>
      <p:sp>
        <p:nvSpPr>
          <p:cNvPr id="46088" name="TextBox 8"/>
          <p:cNvSpPr txBox="1">
            <a:spLocks noChangeArrowheads="1"/>
          </p:cNvSpPr>
          <p:nvPr/>
        </p:nvSpPr>
        <p:spPr bwMode="auto">
          <a:xfrm>
            <a:off x="7162800" y="4264845"/>
            <a:ext cx="3640318" cy="1569660"/>
          </a:xfrm>
          <a:prstGeom prst="rect">
            <a:avLst/>
          </a:prstGeom>
          <a:noFill/>
          <a:ln w="9525">
            <a:noFill/>
            <a:miter lim="800000"/>
            <a:headEnd/>
            <a:tailEnd/>
          </a:ln>
        </p:spPr>
        <p:txBody>
          <a:bodyPr wrap="square">
            <a:spAutoFit/>
          </a:bodyPr>
          <a:lstStyle/>
          <a:p>
            <a:r>
              <a:rPr lang="en-US" sz="2400" dirty="0">
                <a:latin typeface="Calibri" pitchFamily="34" charset="0"/>
              </a:rPr>
              <a:t>These T cells recognize other cells that are cancerous or are infected, and kill them</a:t>
            </a:r>
          </a:p>
        </p:txBody>
      </p:sp>
      <p:sp>
        <p:nvSpPr>
          <p:cNvPr id="46089" name="TextBox 9"/>
          <p:cNvSpPr txBox="1">
            <a:spLocks noChangeArrowheads="1"/>
          </p:cNvSpPr>
          <p:nvPr/>
        </p:nvSpPr>
        <p:spPr bwMode="auto">
          <a:xfrm>
            <a:off x="7162800" y="1524000"/>
            <a:ext cx="3640318" cy="1569660"/>
          </a:xfrm>
          <a:prstGeom prst="rect">
            <a:avLst/>
          </a:prstGeom>
          <a:noFill/>
          <a:ln w="9525">
            <a:noFill/>
            <a:miter lim="800000"/>
            <a:headEnd/>
            <a:tailEnd/>
          </a:ln>
        </p:spPr>
        <p:txBody>
          <a:bodyPr wrap="square">
            <a:spAutoFit/>
          </a:bodyPr>
          <a:lstStyle/>
          <a:p>
            <a:r>
              <a:rPr lang="en-US" sz="2400" dirty="0">
                <a:latin typeface="Calibri" pitchFamily="34" charset="0"/>
              </a:rPr>
              <a:t>These T cells help other immune cells. Exactly which and how depends on local circumstances</a:t>
            </a:r>
          </a:p>
        </p:txBody>
      </p:sp>
    </p:spTree>
    <p:extLst>
      <p:ext uri="{BB962C8B-B14F-4D97-AF65-F5344CB8AC3E}">
        <p14:creationId xmlns:p14="http://schemas.microsoft.com/office/powerpoint/2010/main" val="304477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4"/>
          <p:cNvSpPr txBox="1">
            <a:spLocks noChangeArrowheads="1"/>
          </p:cNvSpPr>
          <p:nvPr/>
        </p:nvSpPr>
        <p:spPr bwMode="auto">
          <a:xfrm>
            <a:off x="1206632" y="1470582"/>
            <a:ext cx="2441542" cy="2554545"/>
          </a:xfrm>
          <a:prstGeom prst="rect">
            <a:avLst/>
          </a:prstGeom>
          <a:noFill/>
          <a:ln w="9525">
            <a:noFill/>
            <a:miter lim="800000"/>
            <a:headEnd/>
            <a:tailEnd/>
          </a:ln>
        </p:spPr>
        <p:txBody>
          <a:bodyPr wrap="square">
            <a:spAutoFit/>
          </a:bodyPr>
          <a:lstStyle/>
          <a:p>
            <a:pPr>
              <a:spcBef>
                <a:spcPct val="50000"/>
              </a:spcBef>
            </a:pPr>
            <a:r>
              <a:rPr lang="en-US" sz="4000" b="1" dirty="0"/>
              <a:t>Why are they called T cells?</a:t>
            </a:r>
          </a:p>
        </p:txBody>
      </p:sp>
      <p:pic>
        <p:nvPicPr>
          <p:cNvPr id="62466" name="Picture 6" descr="newborn2"/>
          <p:cNvPicPr>
            <a:picLocks noChangeAspect="1" noChangeArrowheads="1"/>
          </p:cNvPicPr>
          <p:nvPr/>
        </p:nvPicPr>
        <p:blipFill>
          <a:blip r:embed="rId3"/>
          <a:srcRect/>
          <a:stretch>
            <a:fillRect/>
          </a:stretch>
        </p:blipFill>
        <p:spPr bwMode="auto">
          <a:xfrm>
            <a:off x="4491038" y="381000"/>
            <a:ext cx="4500562" cy="4038600"/>
          </a:xfrm>
          <a:prstGeom prst="rect">
            <a:avLst/>
          </a:prstGeom>
          <a:noFill/>
          <a:ln w="9525">
            <a:noFill/>
            <a:miter lim="800000"/>
            <a:headEnd/>
            <a:tailEnd/>
          </a:ln>
        </p:spPr>
      </p:pic>
      <p:sp>
        <p:nvSpPr>
          <p:cNvPr id="62467" name="Text Box 9"/>
          <p:cNvSpPr txBox="1">
            <a:spLocks noChangeArrowheads="1"/>
          </p:cNvSpPr>
          <p:nvPr/>
        </p:nvSpPr>
        <p:spPr bwMode="auto">
          <a:xfrm>
            <a:off x="9067800" y="2228850"/>
            <a:ext cx="1371600" cy="923330"/>
          </a:xfrm>
          <a:prstGeom prst="rect">
            <a:avLst/>
          </a:prstGeom>
          <a:noFill/>
          <a:ln w="9525">
            <a:noFill/>
            <a:miter lim="800000"/>
            <a:headEnd/>
            <a:tailEnd/>
          </a:ln>
        </p:spPr>
        <p:txBody>
          <a:bodyPr>
            <a:spAutoFit/>
          </a:bodyPr>
          <a:lstStyle/>
          <a:p>
            <a:pPr>
              <a:spcBef>
                <a:spcPct val="50000"/>
              </a:spcBef>
            </a:pPr>
            <a:r>
              <a:rPr lang="en-US" b="1"/>
              <a:t>T cells out to the rest of the body</a:t>
            </a:r>
          </a:p>
        </p:txBody>
      </p:sp>
      <p:sp>
        <p:nvSpPr>
          <p:cNvPr id="62468" name="Rectangle 13"/>
          <p:cNvSpPr>
            <a:spLocks noChangeArrowheads="1"/>
          </p:cNvSpPr>
          <p:nvPr/>
        </p:nvSpPr>
        <p:spPr bwMode="auto">
          <a:xfrm>
            <a:off x="8382000" y="6400800"/>
            <a:ext cx="685800" cy="152400"/>
          </a:xfrm>
          <a:prstGeom prst="rect">
            <a:avLst/>
          </a:prstGeom>
          <a:solidFill>
            <a:schemeClr val="bg1"/>
          </a:solidFill>
          <a:ln w="9525">
            <a:solidFill>
              <a:schemeClr val="bg1"/>
            </a:solidFill>
            <a:miter lim="800000"/>
            <a:headEnd/>
            <a:tailEnd/>
          </a:ln>
        </p:spPr>
        <p:txBody>
          <a:bodyPr wrap="none" anchor="ctr"/>
          <a:lstStyle/>
          <a:p>
            <a:endParaRPr lang="en-US">
              <a:latin typeface="Calibri" pitchFamily="34" charset="0"/>
            </a:endParaRPr>
          </a:p>
        </p:txBody>
      </p:sp>
      <p:sp>
        <p:nvSpPr>
          <p:cNvPr id="62469" name="Rectangle 17"/>
          <p:cNvSpPr>
            <a:spLocks noChangeArrowheads="1"/>
          </p:cNvSpPr>
          <p:nvPr/>
        </p:nvSpPr>
        <p:spPr bwMode="auto">
          <a:xfrm>
            <a:off x="7315200" y="3733800"/>
            <a:ext cx="1219200" cy="152400"/>
          </a:xfrm>
          <a:prstGeom prst="rect">
            <a:avLst/>
          </a:prstGeom>
          <a:solidFill>
            <a:schemeClr val="tx1"/>
          </a:solidFill>
          <a:ln w="9525">
            <a:noFill/>
            <a:miter lim="800000"/>
            <a:headEnd/>
            <a:tailEnd/>
          </a:ln>
        </p:spPr>
        <p:txBody>
          <a:bodyPr wrap="none" anchor="ctr"/>
          <a:lstStyle/>
          <a:p>
            <a:endParaRPr lang="en-US">
              <a:latin typeface="Calibri" pitchFamily="34" charset="0"/>
            </a:endParaRPr>
          </a:p>
        </p:txBody>
      </p:sp>
      <p:sp>
        <p:nvSpPr>
          <p:cNvPr id="62470" name="Rectangle 19"/>
          <p:cNvSpPr>
            <a:spLocks noChangeArrowheads="1"/>
          </p:cNvSpPr>
          <p:nvPr/>
        </p:nvSpPr>
        <p:spPr bwMode="auto">
          <a:xfrm>
            <a:off x="8763000" y="3733800"/>
            <a:ext cx="228600" cy="76200"/>
          </a:xfrm>
          <a:prstGeom prst="rect">
            <a:avLst/>
          </a:prstGeom>
          <a:solidFill>
            <a:schemeClr val="tx1"/>
          </a:solidFill>
          <a:ln w="9525">
            <a:noFill/>
            <a:miter lim="800000"/>
            <a:headEnd/>
            <a:tailEnd/>
          </a:ln>
        </p:spPr>
        <p:txBody>
          <a:bodyPr wrap="none" anchor="ctr"/>
          <a:lstStyle/>
          <a:p>
            <a:endParaRPr lang="en-US">
              <a:latin typeface="Calibri" pitchFamily="34" charset="0"/>
            </a:endParaRPr>
          </a:p>
        </p:txBody>
      </p:sp>
      <p:sp>
        <p:nvSpPr>
          <p:cNvPr id="62471" name="Text Box 5"/>
          <p:cNvSpPr txBox="1">
            <a:spLocks noChangeArrowheads="1"/>
          </p:cNvSpPr>
          <p:nvPr/>
        </p:nvSpPr>
        <p:spPr bwMode="auto">
          <a:xfrm>
            <a:off x="2362200" y="4711700"/>
            <a:ext cx="7620000" cy="1384300"/>
          </a:xfrm>
          <a:prstGeom prst="rect">
            <a:avLst/>
          </a:prstGeom>
          <a:noFill/>
          <a:ln w="9525">
            <a:noFill/>
            <a:miter lim="800000"/>
            <a:headEnd/>
            <a:tailEnd/>
          </a:ln>
        </p:spPr>
        <p:txBody>
          <a:bodyPr>
            <a:spAutoFit/>
          </a:bodyPr>
          <a:lstStyle/>
          <a:p>
            <a:pPr>
              <a:spcBef>
                <a:spcPct val="50000"/>
              </a:spcBef>
            </a:pPr>
            <a:r>
              <a:rPr lang="en-US" sz="2800" b="1" dirty="0"/>
              <a:t>Precursor cells enter the thymus from the bone marrow and once in the thymus produce the different T cell types</a:t>
            </a:r>
          </a:p>
        </p:txBody>
      </p:sp>
    </p:spTree>
    <p:extLst>
      <p:ext uri="{BB962C8B-B14F-4D97-AF65-F5344CB8AC3E}">
        <p14:creationId xmlns:p14="http://schemas.microsoft.com/office/powerpoint/2010/main" val="181425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775" y="1344613"/>
            <a:ext cx="2286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3429000" y="450850"/>
            <a:ext cx="2286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827463" y="990600"/>
            <a:ext cx="22860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495800" y="16510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943600" y="1881188"/>
            <a:ext cx="228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89400" y="484188"/>
            <a:ext cx="228600"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524500" y="1055688"/>
            <a:ext cx="228600"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992688" y="1131888"/>
            <a:ext cx="228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032625" y="1092200"/>
            <a:ext cx="228600"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770688" y="2033588"/>
            <a:ext cx="22860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319713" y="420688"/>
            <a:ext cx="228600"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400800" y="420688"/>
            <a:ext cx="228600"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086475" y="1055688"/>
            <a:ext cx="228600"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7124700" y="533400"/>
            <a:ext cx="228600"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524500" y="1662113"/>
            <a:ext cx="228600"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4528" name="Picture 4" descr="http://www.sohoparenting.com/blog/wp-content/uploads/2010/05/Juggler.jpg"/>
          <p:cNvPicPr>
            <a:picLocks noChangeAspect="1" noChangeArrowheads="1"/>
          </p:cNvPicPr>
          <p:nvPr/>
        </p:nvPicPr>
        <p:blipFill>
          <a:blip r:embed="rId3"/>
          <a:srcRect/>
          <a:stretch>
            <a:fillRect/>
          </a:stretch>
        </p:blipFill>
        <p:spPr bwMode="auto">
          <a:xfrm>
            <a:off x="5473700" y="2514600"/>
            <a:ext cx="2984500" cy="3581400"/>
          </a:xfrm>
          <a:prstGeom prst="rect">
            <a:avLst/>
          </a:prstGeom>
          <a:noFill/>
          <a:ln w="9525">
            <a:noFill/>
            <a:miter lim="800000"/>
            <a:headEnd/>
            <a:tailEnd/>
          </a:ln>
        </p:spPr>
      </p:pic>
      <p:sp>
        <p:nvSpPr>
          <p:cNvPr id="18" name="Rectangle 17"/>
          <p:cNvSpPr/>
          <p:nvPr/>
        </p:nvSpPr>
        <p:spPr>
          <a:xfrm>
            <a:off x="5219700" y="2743200"/>
            <a:ext cx="1295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6629401" y="2286000"/>
            <a:ext cx="63182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4533" name="Group 16"/>
          <p:cNvGrpSpPr>
            <a:grpSpLocks/>
          </p:cNvGrpSpPr>
          <p:nvPr/>
        </p:nvGrpSpPr>
        <p:grpSpPr bwMode="auto">
          <a:xfrm>
            <a:off x="2760664" y="4191000"/>
            <a:ext cx="2713037" cy="2286000"/>
            <a:chOff x="1237097" y="4191000"/>
            <a:chExt cx="2712603" cy="2286000"/>
          </a:xfrm>
        </p:grpSpPr>
        <p:grpSp>
          <p:nvGrpSpPr>
            <p:cNvPr id="64536" name="Group 35"/>
            <p:cNvGrpSpPr>
              <a:grpSpLocks/>
            </p:cNvGrpSpPr>
            <p:nvPr/>
          </p:nvGrpSpPr>
          <p:grpSpPr bwMode="auto">
            <a:xfrm>
              <a:off x="1472976" y="4191000"/>
              <a:ext cx="2476724" cy="2133600"/>
              <a:chOff x="1447800" y="4191000"/>
              <a:chExt cx="2400300" cy="2133600"/>
            </a:xfrm>
          </p:grpSpPr>
          <p:sp>
            <p:nvSpPr>
              <p:cNvPr id="20" name="Rectangle 19"/>
              <p:cNvSpPr/>
              <p:nvPr/>
            </p:nvSpPr>
            <p:spPr>
              <a:xfrm>
                <a:off x="1448401" y="4191000"/>
                <a:ext cx="229203"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600690" y="4343400"/>
                <a:ext cx="229202"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752978" y="4495800"/>
                <a:ext cx="229203"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905267" y="4648200"/>
                <a:ext cx="229202"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2057555" y="4800600"/>
                <a:ext cx="229203"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2209844" y="4953000"/>
                <a:ext cx="229202"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362132" y="5105400"/>
                <a:ext cx="229203"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514421" y="5257800"/>
                <a:ext cx="229202"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2666710" y="5410200"/>
                <a:ext cx="229203"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2857455" y="5562600"/>
                <a:ext cx="229203"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971287" y="5715000"/>
                <a:ext cx="229203"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3163571" y="5818188"/>
                <a:ext cx="229202"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3298939" y="5943600"/>
                <a:ext cx="229202"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414308" y="6019800"/>
                <a:ext cx="227664"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618898" y="6172200"/>
                <a:ext cx="229202"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4537" name="Group 38"/>
            <p:cNvGrpSpPr>
              <a:grpSpLocks/>
            </p:cNvGrpSpPr>
            <p:nvPr/>
          </p:nvGrpSpPr>
          <p:grpSpPr bwMode="auto">
            <a:xfrm rot="626172">
              <a:off x="1237097" y="4343400"/>
              <a:ext cx="2476724" cy="2133600"/>
              <a:chOff x="1447800" y="4191000"/>
              <a:chExt cx="2400300" cy="2133600"/>
            </a:xfrm>
          </p:grpSpPr>
          <p:sp>
            <p:nvSpPr>
              <p:cNvPr id="40" name="Rectangle 39"/>
              <p:cNvSpPr/>
              <p:nvPr/>
            </p:nvSpPr>
            <p:spPr>
              <a:xfrm>
                <a:off x="1446595" y="4190434"/>
                <a:ext cx="229202"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598829" y="4342288"/>
                <a:ext cx="229202"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1751341" y="4495703"/>
                <a:ext cx="229202"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1903575" y="4647557"/>
                <a:ext cx="229202"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2055808" y="4799411"/>
                <a:ext cx="229202"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2208321" y="4952826"/>
                <a:ext cx="229202"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2360554" y="5104679"/>
                <a:ext cx="229202"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2513067" y="5258095"/>
                <a:ext cx="229202"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665301" y="5409949"/>
                <a:ext cx="229202"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2856748" y="5562419"/>
                <a:ext cx="229203"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2970047" y="5715217"/>
                <a:ext cx="229202"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3161933" y="5817565"/>
                <a:ext cx="229203"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3297048" y="5943617"/>
                <a:ext cx="229203"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412113" y="6018743"/>
                <a:ext cx="227664"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3617721" y="6171605"/>
                <a:ext cx="229202"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9" name="Rectangle 18"/>
          <p:cNvSpPr/>
          <p:nvPr/>
        </p:nvSpPr>
        <p:spPr>
          <a:xfrm rot="2926859">
            <a:off x="1284288" y="3255963"/>
            <a:ext cx="2149475"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rot="2926859">
            <a:off x="1177926" y="3255963"/>
            <a:ext cx="2149475"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8220174" y="273377"/>
            <a:ext cx="3535051" cy="4031873"/>
          </a:xfrm>
          <a:prstGeom prst="rect">
            <a:avLst/>
          </a:prstGeom>
          <a:noFill/>
        </p:spPr>
        <p:txBody>
          <a:bodyPr wrap="square" rtlCol="0">
            <a:spAutoFit/>
          </a:bodyPr>
          <a:lstStyle/>
          <a:p>
            <a:r>
              <a:rPr lang="en-US" sz="3200" b="1" dirty="0"/>
              <a:t>T cells have T-cell receptors, which through a random recombination process can bind to small portions of all normal and many abnormal proteins</a:t>
            </a:r>
          </a:p>
        </p:txBody>
      </p:sp>
      <p:sp>
        <p:nvSpPr>
          <p:cNvPr id="59" name="Text Box 38"/>
          <p:cNvSpPr txBox="1">
            <a:spLocks noChangeArrowheads="1"/>
          </p:cNvSpPr>
          <p:nvPr/>
        </p:nvSpPr>
        <p:spPr bwMode="auto">
          <a:xfrm>
            <a:off x="871195" y="3657600"/>
            <a:ext cx="1752600" cy="400110"/>
          </a:xfrm>
          <a:prstGeom prst="rect">
            <a:avLst/>
          </a:prstGeom>
          <a:noFill/>
          <a:ln w="9525">
            <a:noFill/>
            <a:miter lim="800000"/>
            <a:headEnd/>
            <a:tailEnd/>
          </a:ln>
          <a:effectLst/>
        </p:spPr>
        <p:txBody>
          <a:bodyPr>
            <a:spAutoFit/>
          </a:bodyPr>
          <a:lstStyle/>
          <a:p>
            <a:pPr>
              <a:spcBef>
                <a:spcPct val="50000"/>
              </a:spcBef>
            </a:pPr>
            <a:r>
              <a:rPr lang="en-US" sz="2000" b="1" dirty="0"/>
              <a:t>T cell receptor</a:t>
            </a:r>
          </a:p>
        </p:txBody>
      </p:sp>
    </p:spTree>
    <p:extLst>
      <p:ext uri="{BB962C8B-B14F-4D97-AF65-F5344CB8AC3E}">
        <p14:creationId xmlns:p14="http://schemas.microsoft.com/office/powerpoint/2010/main" val="4165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1113" y="127001"/>
            <a:ext cx="9258054" cy="6349999"/>
            <a:chOff x="1281113" y="127001"/>
            <a:chExt cx="9120187" cy="6349999"/>
          </a:xfrm>
        </p:grpSpPr>
        <p:sp>
          <p:nvSpPr>
            <p:cNvPr id="37" name="Freeform 36"/>
            <p:cNvSpPr/>
            <p:nvPr/>
          </p:nvSpPr>
          <p:spPr>
            <a:xfrm>
              <a:off x="1281113" y="127001"/>
              <a:ext cx="8628063" cy="4797425"/>
            </a:xfrm>
            <a:custGeom>
              <a:avLst/>
              <a:gdLst>
                <a:gd name="connsiteX0" fmla="*/ 8612853 w 8627186"/>
                <a:gd name="connsiteY0" fmla="*/ 0 h 4797083"/>
                <a:gd name="connsiteX1" fmla="*/ 8612853 w 8627186"/>
                <a:gd name="connsiteY1" fmla="*/ 196948 h 4797083"/>
                <a:gd name="connsiteX2" fmla="*/ 8570650 w 8627186"/>
                <a:gd name="connsiteY2" fmla="*/ 323557 h 4797083"/>
                <a:gd name="connsiteX3" fmla="*/ 8528447 w 8627186"/>
                <a:gd name="connsiteY3" fmla="*/ 506437 h 4797083"/>
                <a:gd name="connsiteX4" fmla="*/ 8486244 w 8627186"/>
                <a:gd name="connsiteY4" fmla="*/ 618979 h 4797083"/>
                <a:gd name="connsiteX5" fmla="*/ 8458108 w 8627186"/>
                <a:gd name="connsiteY5" fmla="*/ 647114 h 4797083"/>
                <a:gd name="connsiteX6" fmla="*/ 8444041 w 8627186"/>
                <a:gd name="connsiteY6" fmla="*/ 689317 h 4797083"/>
                <a:gd name="connsiteX7" fmla="*/ 8345567 w 8627186"/>
                <a:gd name="connsiteY7" fmla="*/ 801859 h 4797083"/>
                <a:gd name="connsiteX8" fmla="*/ 8331499 w 8627186"/>
                <a:gd name="connsiteY8" fmla="*/ 844062 h 4797083"/>
                <a:gd name="connsiteX9" fmla="*/ 8275228 w 8627186"/>
                <a:gd name="connsiteY9" fmla="*/ 942536 h 4797083"/>
                <a:gd name="connsiteX10" fmla="*/ 8218958 w 8627186"/>
                <a:gd name="connsiteY10" fmla="*/ 998806 h 4797083"/>
                <a:gd name="connsiteX11" fmla="*/ 8148619 w 8627186"/>
                <a:gd name="connsiteY11" fmla="*/ 1097280 h 4797083"/>
                <a:gd name="connsiteX12" fmla="*/ 8078281 w 8627186"/>
                <a:gd name="connsiteY12" fmla="*/ 1153551 h 4797083"/>
                <a:gd name="connsiteX13" fmla="*/ 8050145 w 8627186"/>
                <a:gd name="connsiteY13" fmla="*/ 1209822 h 4797083"/>
                <a:gd name="connsiteX14" fmla="*/ 7965739 w 8627186"/>
                <a:gd name="connsiteY14" fmla="*/ 1294228 h 4797083"/>
                <a:gd name="connsiteX15" fmla="*/ 7923536 w 8627186"/>
                <a:gd name="connsiteY15" fmla="*/ 1336431 h 4797083"/>
                <a:gd name="connsiteX16" fmla="*/ 7895401 w 8627186"/>
                <a:gd name="connsiteY16" fmla="*/ 1378634 h 4797083"/>
                <a:gd name="connsiteX17" fmla="*/ 7839130 w 8627186"/>
                <a:gd name="connsiteY17" fmla="*/ 1434905 h 4797083"/>
                <a:gd name="connsiteX18" fmla="*/ 7768791 w 8627186"/>
                <a:gd name="connsiteY18" fmla="*/ 1505243 h 4797083"/>
                <a:gd name="connsiteX19" fmla="*/ 7740656 w 8627186"/>
                <a:gd name="connsiteY19" fmla="*/ 1561514 h 4797083"/>
                <a:gd name="connsiteX20" fmla="*/ 7628114 w 8627186"/>
                <a:gd name="connsiteY20" fmla="*/ 1659988 h 4797083"/>
                <a:gd name="connsiteX21" fmla="*/ 7557776 w 8627186"/>
                <a:gd name="connsiteY21" fmla="*/ 1730326 h 4797083"/>
                <a:gd name="connsiteX22" fmla="*/ 7529641 w 8627186"/>
                <a:gd name="connsiteY22" fmla="*/ 1772529 h 4797083"/>
                <a:gd name="connsiteX23" fmla="*/ 7459302 w 8627186"/>
                <a:gd name="connsiteY23" fmla="*/ 1828800 h 4797083"/>
                <a:gd name="connsiteX24" fmla="*/ 7417099 w 8627186"/>
                <a:gd name="connsiteY24" fmla="*/ 1927274 h 4797083"/>
                <a:gd name="connsiteX25" fmla="*/ 7374896 w 8627186"/>
                <a:gd name="connsiteY25" fmla="*/ 1955409 h 4797083"/>
                <a:gd name="connsiteX26" fmla="*/ 7346761 w 8627186"/>
                <a:gd name="connsiteY26" fmla="*/ 1997613 h 4797083"/>
                <a:gd name="connsiteX27" fmla="*/ 7304558 w 8627186"/>
                <a:gd name="connsiteY27" fmla="*/ 2039816 h 4797083"/>
                <a:gd name="connsiteX28" fmla="*/ 7276422 w 8627186"/>
                <a:gd name="connsiteY28" fmla="*/ 2096086 h 4797083"/>
                <a:gd name="connsiteX29" fmla="*/ 7206084 w 8627186"/>
                <a:gd name="connsiteY29" fmla="*/ 2166425 h 4797083"/>
                <a:gd name="connsiteX30" fmla="*/ 7192016 w 8627186"/>
                <a:gd name="connsiteY30" fmla="*/ 2208628 h 4797083"/>
                <a:gd name="connsiteX31" fmla="*/ 7121678 w 8627186"/>
                <a:gd name="connsiteY31" fmla="*/ 2293034 h 4797083"/>
                <a:gd name="connsiteX32" fmla="*/ 7079474 w 8627186"/>
                <a:gd name="connsiteY32" fmla="*/ 2377440 h 4797083"/>
                <a:gd name="connsiteX33" fmla="*/ 7037271 w 8627186"/>
                <a:gd name="connsiteY33" fmla="*/ 2405576 h 4797083"/>
                <a:gd name="connsiteX34" fmla="*/ 6995068 w 8627186"/>
                <a:gd name="connsiteY34" fmla="*/ 2504049 h 4797083"/>
                <a:gd name="connsiteX35" fmla="*/ 6952865 w 8627186"/>
                <a:gd name="connsiteY35" fmla="*/ 2518117 h 4797083"/>
                <a:gd name="connsiteX36" fmla="*/ 6924730 w 8627186"/>
                <a:gd name="connsiteY36" fmla="*/ 2560320 h 4797083"/>
                <a:gd name="connsiteX37" fmla="*/ 6854391 w 8627186"/>
                <a:gd name="connsiteY37" fmla="*/ 2630659 h 4797083"/>
                <a:gd name="connsiteX38" fmla="*/ 6755918 w 8627186"/>
                <a:gd name="connsiteY38" fmla="*/ 2743200 h 4797083"/>
                <a:gd name="connsiteX39" fmla="*/ 6685579 w 8627186"/>
                <a:gd name="connsiteY39" fmla="*/ 2813539 h 4797083"/>
                <a:gd name="connsiteX40" fmla="*/ 6643376 w 8627186"/>
                <a:gd name="connsiteY40" fmla="*/ 2897945 h 4797083"/>
                <a:gd name="connsiteX41" fmla="*/ 6601173 w 8627186"/>
                <a:gd name="connsiteY41" fmla="*/ 2926080 h 4797083"/>
                <a:gd name="connsiteX42" fmla="*/ 6544902 w 8627186"/>
                <a:gd name="connsiteY42" fmla="*/ 2996419 h 4797083"/>
                <a:gd name="connsiteX43" fmla="*/ 6460496 w 8627186"/>
                <a:gd name="connsiteY43" fmla="*/ 3094893 h 4797083"/>
                <a:gd name="connsiteX44" fmla="*/ 6418293 w 8627186"/>
                <a:gd name="connsiteY44" fmla="*/ 3137096 h 4797083"/>
                <a:gd name="connsiteX45" fmla="*/ 6362022 w 8627186"/>
                <a:gd name="connsiteY45" fmla="*/ 3207434 h 4797083"/>
                <a:gd name="connsiteX46" fmla="*/ 6347954 w 8627186"/>
                <a:gd name="connsiteY46" fmla="*/ 3249637 h 4797083"/>
                <a:gd name="connsiteX47" fmla="*/ 6277616 w 8627186"/>
                <a:gd name="connsiteY47" fmla="*/ 3319976 h 4797083"/>
                <a:gd name="connsiteX48" fmla="*/ 6249481 w 8627186"/>
                <a:gd name="connsiteY48" fmla="*/ 3362179 h 4797083"/>
                <a:gd name="connsiteX49" fmla="*/ 6193210 w 8627186"/>
                <a:gd name="connsiteY49" fmla="*/ 3432517 h 4797083"/>
                <a:gd name="connsiteX50" fmla="*/ 6179142 w 8627186"/>
                <a:gd name="connsiteY50" fmla="*/ 3474720 h 4797083"/>
                <a:gd name="connsiteX51" fmla="*/ 6080668 w 8627186"/>
                <a:gd name="connsiteY51" fmla="*/ 3545059 h 4797083"/>
                <a:gd name="connsiteX52" fmla="*/ 6052533 w 8627186"/>
                <a:gd name="connsiteY52" fmla="*/ 3587262 h 4797083"/>
                <a:gd name="connsiteX53" fmla="*/ 5982194 w 8627186"/>
                <a:gd name="connsiteY53" fmla="*/ 3615397 h 4797083"/>
                <a:gd name="connsiteX54" fmla="*/ 5869653 w 8627186"/>
                <a:gd name="connsiteY54" fmla="*/ 3671668 h 4797083"/>
                <a:gd name="connsiteX55" fmla="*/ 5785247 w 8627186"/>
                <a:gd name="connsiteY55" fmla="*/ 3713871 h 4797083"/>
                <a:gd name="connsiteX56" fmla="*/ 5743044 w 8627186"/>
                <a:gd name="connsiteY56" fmla="*/ 3756074 h 4797083"/>
                <a:gd name="connsiteX57" fmla="*/ 5658638 w 8627186"/>
                <a:gd name="connsiteY57" fmla="*/ 3770142 h 4797083"/>
                <a:gd name="connsiteX58" fmla="*/ 5616434 w 8627186"/>
                <a:gd name="connsiteY58" fmla="*/ 3798277 h 4797083"/>
                <a:gd name="connsiteX59" fmla="*/ 5574231 w 8627186"/>
                <a:gd name="connsiteY59" fmla="*/ 3812345 h 4797083"/>
                <a:gd name="connsiteX60" fmla="*/ 5517961 w 8627186"/>
                <a:gd name="connsiteY60" fmla="*/ 3854548 h 4797083"/>
                <a:gd name="connsiteX61" fmla="*/ 5405419 w 8627186"/>
                <a:gd name="connsiteY61" fmla="*/ 3896751 h 4797083"/>
                <a:gd name="connsiteX62" fmla="*/ 5349148 w 8627186"/>
                <a:gd name="connsiteY62" fmla="*/ 3953022 h 4797083"/>
                <a:gd name="connsiteX63" fmla="*/ 5292878 w 8627186"/>
                <a:gd name="connsiteY63" fmla="*/ 3995225 h 4797083"/>
                <a:gd name="connsiteX64" fmla="*/ 5236607 w 8627186"/>
                <a:gd name="connsiteY64" fmla="*/ 4009293 h 4797083"/>
                <a:gd name="connsiteX65" fmla="*/ 5194404 w 8627186"/>
                <a:gd name="connsiteY65" fmla="*/ 4023360 h 4797083"/>
                <a:gd name="connsiteX66" fmla="*/ 5166268 w 8627186"/>
                <a:gd name="connsiteY66" fmla="*/ 4051496 h 4797083"/>
                <a:gd name="connsiteX67" fmla="*/ 5152201 w 8627186"/>
                <a:gd name="connsiteY67" fmla="*/ 4093699 h 4797083"/>
                <a:gd name="connsiteX68" fmla="*/ 5109998 w 8627186"/>
                <a:gd name="connsiteY68" fmla="*/ 4107766 h 4797083"/>
                <a:gd name="connsiteX69" fmla="*/ 5053727 w 8627186"/>
                <a:gd name="connsiteY69" fmla="*/ 4135902 h 4797083"/>
                <a:gd name="connsiteX70" fmla="*/ 5025591 w 8627186"/>
                <a:gd name="connsiteY70" fmla="*/ 4164037 h 4797083"/>
                <a:gd name="connsiteX71" fmla="*/ 4955253 w 8627186"/>
                <a:gd name="connsiteY71" fmla="*/ 4178105 h 4797083"/>
                <a:gd name="connsiteX72" fmla="*/ 4913050 w 8627186"/>
                <a:gd name="connsiteY72" fmla="*/ 4192173 h 4797083"/>
                <a:gd name="connsiteX73" fmla="*/ 4870847 w 8627186"/>
                <a:gd name="connsiteY73" fmla="*/ 4234376 h 4797083"/>
                <a:gd name="connsiteX74" fmla="*/ 4800508 w 8627186"/>
                <a:gd name="connsiteY74" fmla="*/ 4248443 h 4797083"/>
                <a:gd name="connsiteX75" fmla="*/ 4744238 w 8627186"/>
                <a:gd name="connsiteY75" fmla="*/ 4262511 h 4797083"/>
                <a:gd name="connsiteX76" fmla="*/ 4687967 w 8627186"/>
                <a:gd name="connsiteY76" fmla="*/ 4290646 h 4797083"/>
                <a:gd name="connsiteX77" fmla="*/ 4505087 w 8627186"/>
                <a:gd name="connsiteY77" fmla="*/ 4318782 h 4797083"/>
                <a:gd name="connsiteX78" fmla="*/ 4392545 w 8627186"/>
                <a:gd name="connsiteY78" fmla="*/ 4346917 h 4797083"/>
                <a:gd name="connsiteX79" fmla="*/ 4336274 w 8627186"/>
                <a:gd name="connsiteY79" fmla="*/ 4360985 h 4797083"/>
                <a:gd name="connsiteX80" fmla="*/ 4181530 w 8627186"/>
                <a:gd name="connsiteY80" fmla="*/ 4389120 h 4797083"/>
                <a:gd name="connsiteX81" fmla="*/ 4139327 w 8627186"/>
                <a:gd name="connsiteY81" fmla="*/ 4417256 h 4797083"/>
                <a:gd name="connsiteX82" fmla="*/ 4083056 w 8627186"/>
                <a:gd name="connsiteY82" fmla="*/ 4431323 h 4797083"/>
                <a:gd name="connsiteX83" fmla="*/ 3998650 w 8627186"/>
                <a:gd name="connsiteY83" fmla="*/ 4459459 h 4797083"/>
                <a:gd name="connsiteX84" fmla="*/ 3872041 w 8627186"/>
                <a:gd name="connsiteY84" fmla="*/ 4473526 h 4797083"/>
                <a:gd name="connsiteX85" fmla="*/ 3731364 w 8627186"/>
                <a:gd name="connsiteY85" fmla="*/ 4501662 h 4797083"/>
                <a:gd name="connsiteX86" fmla="*/ 3632890 w 8627186"/>
                <a:gd name="connsiteY86" fmla="*/ 4515729 h 4797083"/>
                <a:gd name="connsiteX87" fmla="*/ 3576619 w 8627186"/>
                <a:gd name="connsiteY87" fmla="*/ 4529797 h 4797083"/>
                <a:gd name="connsiteX88" fmla="*/ 3534416 w 8627186"/>
                <a:gd name="connsiteY88" fmla="*/ 4543865 h 4797083"/>
                <a:gd name="connsiteX89" fmla="*/ 3281198 w 8627186"/>
                <a:gd name="connsiteY89" fmla="*/ 4586068 h 4797083"/>
                <a:gd name="connsiteX90" fmla="*/ 3210859 w 8627186"/>
                <a:gd name="connsiteY90" fmla="*/ 4600136 h 4797083"/>
                <a:gd name="connsiteX91" fmla="*/ 2943573 w 8627186"/>
                <a:gd name="connsiteY91" fmla="*/ 4614203 h 4797083"/>
                <a:gd name="connsiteX92" fmla="*/ 2887302 w 8627186"/>
                <a:gd name="connsiteY92" fmla="*/ 4628271 h 4797083"/>
                <a:gd name="connsiteX93" fmla="*/ 2788828 w 8627186"/>
                <a:gd name="connsiteY93" fmla="*/ 4656406 h 4797083"/>
                <a:gd name="connsiteX94" fmla="*/ 2634084 w 8627186"/>
                <a:gd name="connsiteY94" fmla="*/ 4670474 h 4797083"/>
                <a:gd name="connsiteX95" fmla="*/ 2577813 w 8627186"/>
                <a:gd name="connsiteY95" fmla="*/ 4684542 h 4797083"/>
                <a:gd name="connsiteX96" fmla="*/ 2535610 w 8627186"/>
                <a:gd name="connsiteY96" fmla="*/ 4698609 h 4797083"/>
                <a:gd name="connsiteX97" fmla="*/ 1677481 w 8627186"/>
                <a:gd name="connsiteY97" fmla="*/ 4712677 h 4797083"/>
                <a:gd name="connsiteX98" fmla="*/ 931893 w 8627186"/>
                <a:gd name="connsiteY98" fmla="*/ 4726745 h 4797083"/>
                <a:gd name="connsiteX99" fmla="*/ 594268 w 8627186"/>
                <a:gd name="connsiteY99" fmla="*/ 4768948 h 4797083"/>
                <a:gd name="connsiteX100" fmla="*/ 552065 w 8627186"/>
                <a:gd name="connsiteY100" fmla="*/ 4783016 h 4797083"/>
                <a:gd name="connsiteX101" fmla="*/ 481727 w 8627186"/>
                <a:gd name="connsiteY101" fmla="*/ 4797083 h 4797083"/>
                <a:gd name="connsiteX102" fmla="*/ 3425 w 8627186"/>
                <a:gd name="connsiteY102" fmla="*/ 4783016 h 4797083"/>
                <a:gd name="connsiteX103" fmla="*/ 31561 w 8627186"/>
                <a:gd name="connsiteY103" fmla="*/ 4754880 h 4797083"/>
                <a:gd name="connsiteX104" fmla="*/ 73764 w 8627186"/>
                <a:gd name="connsiteY104" fmla="*/ 4768948 h 4797083"/>
                <a:gd name="connsiteX105" fmla="*/ 144102 w 8627186"/>
                <a:gd name="connsiteY105" fmla="*/ 4768948 h 479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27186" h="4797083">
                  <a:moveTo>
                    <a:pt x="8612853" y="0"/>
                  </a:moveTo>
                  <a:cubicBezTo>
                    <a:pt x="8632115" y="115567"/>
                    <a:pt x="8631813" y="64229"/>
                    <a:pt x="8612853" y="196948"/>
                  </a:cubicBezTo>
                  <a:cubicBezTo>
                    <a:pt x="8599069" y="293436"/>
                    <a:pt x="8612791" y="260345"/>
                    <a:pt x="8570650" y="323557"/>
                  </a:cubicBezTo>
                  <a:cubicBezTo>
                    <a:pt x="8537996" y="552131"/>
                    <a:pt x="8579940" y="300470"/>
                    <a:pt x="8528447" y="506437"/>
                  </a:cubicBezTo>
                  <a:cubicBezTo>
                    <a:pt x="8516076" y="555921"/>
                    <a:pt x="8515668" y="574843"/>
                    <a:pt x="8486244" y="618979"/>
                  </a:cubicBezTo>
                  <a:cubicBezTo>
                    <a:pt x="8478887" y="630015"/>
                    <a:pt x="8467487" y="637736"/>
                    <a:pt x="8458108" y="647114"/>
                  </a:cubicBezTo>
                  <a:cubicBezTo>
                    <a:pt x="8453419" y="661182"/>
                    <a:pt x="8452938" y="677454"/>
                    <a:pt x="8444041" y="689317"/>
                  </a:cubicBezTo>
                  <a:cubicBezTo>
                    <a:pt x="8389034" y="762660"/>
                    <a:pt x="8378181" y="736631"/>
                    <a:pt x="8345567" y="801859"/>
                  </a:cubicBezTo>
                  <a:cubicBezTo>
                    <a:pt x="8338935" y="815122"/>
                    <a:pt x="8337340" y="830432"/>
                    <a:pt x="8331499" y="844062"/>
                  </a:cubicBezTo>
                  <a:cubicBezTo>
                    <a:pt x="8320093" y="870676"/>
                    <a:pt x="8295413" y="918986"/>
                    <a:pt x="8275228" y="942536"/>
                  </a:cubicBezTo>
                  <a:cubicBezTo>
                    <a:pt x="8257965" y="962676"/>
                    <a:pt x="8236426" y="978843"/>
                    <a:pt x="8218958" y="998806"/>
                  </a:cubicBezTo>
                  <a:cubicBezTo>
                    <a:pt x="8126560" y="1104403"/>
                    <a:pt x="8218639" y="1009753"/>
                    <a:pt x="8148619" y="1097280"/>
                  </a:cubicBezTo>
                  <a:cubicBezTo>
                    <a:pt x="8125709" y="1125918"/>
                    <a:pt x="8109620" y="1132659"/>
                    <a:pt x="8078281" y="1153551"/>
                  </a:cubicBezTo>
                  <a:cubicBezTo>
                    <a:pt x="8068902" y="1172308"/>
                    <a:pt x="8063246" y="1193446"/>
                    <a:pt x="8050145" y="1209822"/>
                  </a:cubicBezTo>
                  <a:cubicBezTo>
                    <a:pt x="8025289" y="1240892"/>
                    <a:pt x="7993874" y="1266093"/>
                    <a:pt x="7965739" y="1294228"/>
                  </a:cubicBezTo>
                  <a:cubicBezTo>
                    <a:pt x="7951671" y="1308296"/>
                    <a:pt x="7934571" y="1319878"/>
                    <a:pt x="7923536" y="1336431"/>
                  </a:cubicBezTo>
                  <a:cubicBezTo>
                    <a:pt x="7914158" y="1350499"/>
                    <a:pt x="7906404" y="1365797"/>
                    <a:pt x="7895401" y="1378634"/>
                  </a:cubicBezTo>
                  <a:cubicBezTo>
                    <a:pt x="7878138" y="1398774"/>
                    <a:pt x="7853844" y="1412834"/>
                    <a:pt x="7839130" y="1434905"/>
                  </a:cubicBezTo>
                  <a:cubicBezTo>
                    <a:pt x="7801615" y="1491176"/>
                    <a:pt x="7825062" y="1467730"/>
                    <a:pt x="7768791" y="1505243"/>
                  </a:cubicBezTo>
                  <a:cubicBezTo>
                    <a:pt x="7759413" y="1524000"/>
                    <a:pt x="7753238" y="1544737"/>
                    <a:pt x="7740656" y="1561514"/>
                  </a:cubicBezTo>
                  <a:cubicBezTo>
                    <a:pt x="7709435" y="1603143"/>
                    <a:pt x="7668811" y="1629465"/>
                    <a:pt x="7628114" y="1659988"/>
                  </a:cubicBezTo>
                  <a:cubicBezTo>
                    <a:pt x="7553087" y="1772529"/>
                    <a:pt x="7651560" y="1636542"/>
                    <a:pt x="7557776" y="1730326"/>
                  </a:cubicBezTo>
                  <a:cubicBezTo>
                    <a:pt x="7545821" y="1742281"/>
                    <a:pt x="7540203" y="1759327"/>
                    <a:pt x="7529641" y="1772529"/>
                  </a:cubicBezTo>
                  <a:cubicBezTo>
                    <a:pt x="7506732" y="1801166"/>
                    <a:pt x="7490639" y="1807909"/>
                    <a:pt x="7459302" y="1828800"/>
                  </a:cubicBezTo>
                  <a:cubicBezTo>
                    <a:pt x="7449529" y="1858118"/>
                    <a:pt x="7436412" y="1904098"/>
                    <a:pt x="7417099" y="1927274"/>
                  </a:cubicBezTo>
                  <a:cubicBezTo>
                    <a:pt x="7406275" y="1940262"/>
                    <a:pt x="7388964" y="1946031"/>
                    <a:pt x="7374896" y="1955409"/>
                  </a:cubicBezTo>
                  <a:cubicBezTo>
                    <a:pt x="7365518" y="1969477"/>
                    <a:pt x="7357585" y="1984624"/>
                    <a:pt x="7346761" y="1997613"/>
                  </a:cubicBezTo>
                  <a:cubicBezTo>
                    <a:pt x="7334025" y="2012897"/>
                    <a:pt x="7316122" y="2023627"/>
                    <a:pt x="7304558" y="2039816"/>
                  </a:cubicBezTo>
                  <a:cubicBezTo>
                    <a:pt x="7292369" y="2056880"/>
                    <a:pt x="7289297" y="2079533"/>
                    <a:pt x="7276422" y="2096086"/>
                  </a:cubicBezTo>
                  <a:cubicBezTo>
                    <a:pt x="7256065" y="2122259"/>
                    <a:pt x="7206084" y="2166425"/>
                    <a:pt x="7206084" y="2166425"/>
                  </a:cubicBezTo>
                  <a:cubicBezTo>
                    <a:pt x="7201395" y="2180493"/>
                    <a:pt x="7200241" y="2196290"/>
                    <a:pt x="7192016" y="2208628"/>
                  </a:cubicBezTo>
                  <a:cubicBezTo>
                    <a:pt x="7129791" y="2301965"/>
                    <a:pt x="7167704" y="2200982"/>
                    <a:pt x="7121678" y="2293034"/>
                  </a:cubicBezTo>
                  <a:cubicBezTo>
                    <a:pt x="7098794" y="2338801"/>
                    <a:pt x="7119791" y="2337123"/>
                    <a:pt x="7079474" y="2377440"/>
                  </a:cubicBezTo>
                  <a:cubicBezTo>
                    <a:pt x="7067519" y="2389395"/>
                    <a:pt x="7051339" y="2396197"/>
                    <a:pt x="7037271" y="2405576"/>
                  </a:cubicBezTo>
                  <a:cubicBezTo>
                    <a:pt x="7028863" y="2430800"/>
                    <a:pt x="7012454" y="2486663"/>
                    <a:pt x="6995068" y="2504049"/>
                  </a:cubicBezTo>
                  <a:cubicBezTo>
                    <a:pt x="6984582" y="2514534"/>
                    <a:pt x="6966933" y="2513428"/>
                    <a:pt x="6952865" y="2518117"/>
                  </a:cubicBezTo>
                  <a:cubicBezTo>
                    <a:pt x="6943487" y="2532185"/>
                    <a:pt x="6935863" y="2547596"/>
                    <a:pt x="6924730" y="2560320"/>
                  </a:cubicBezTo>
                  <a:cubicBezTo>
                    <a:pt x="6902895" y="2585274"/>
                    <a:pt x="6854391" y="2630659"/>
                    <a:pt x="6854391" y="2630659"/>
                  </a:cubicBezTo>
                  <a:cubicBezTo>
                    <a:pt x="6832123" y="2719734"/>
                    <a:pt x="6856411" y="2676204"/>
                    <a:pt x="6755918" y="2743200"/>
                  </a:cubicBezTo>
                  <a:cubicBezTo>
                    <a:pt x="6728329" y="2761593"/>
                    <a:pt x="6685579" y="2813539"/>
                    <a:pt x="6685579" y="2813539"/>
                  </a:cubicBezTo>
                  <a:cubicBezTo>
                    <a:pt x="6674138" y="2847863"/>
                    <a:pt x="6670646" y="2870675"/>
                    <a:pt x="6643376" y="2897945"/>
                  </a:cubicBezTo>
                  <a:cubicBezTo>
                    <a:pt x="6631421" y="2909900"/>
                    <a:pt x="6615241" y="2916702"/>
                    <a:pt x="6601173" y="2926080"/>
                  </a:cubicBezTo>
                  <a:cubicBezTo>
                    <a:pt x="6514578" y="3055975"/>
                    <a:pt x="6625083" y="2896192"/>
                    <a:pt x="6544902" y="2996419"/>
                  </a:cubicBezTo>
                  <a:cubicBezTo>
                    <a:pt x="6459202" y="3103544"/>
                    <a:pt x="6595952" y="2959437"/>
                    <a:pt x="6460496" y="3094893"/>
                  </a:cubicBezTo>
                  <a:lnTo>
                    <a:pt x="6418293" y="3137096"/>
                  </a:lnTo>
                  <a:cubicBezTo>
                    <a:pt x="6382933" y="3243175"/>
                    <a:pt x="6434744" y="3116532"/>
                    <a:pt x="6362022" y="3207434"/>
                  </a:cubicBezTo>
                  <a:cubicBezTo>
                    <a:pt x="6352759" y="3219013"/>
                    <a:pt x="6354586" y="3236374"/>
                    <a:pt x="6347954" y="3249637"/>
                  </a:cubicBezTo>
                  <a:cubicBezTo>
                    <a:pt x="6324508" y="3296529"/>
                    <a:pt x="6319819" y="3291840"/>
                    <a:pt x="6277616" y="3319976"/>
                  </a:cubicBezTo>
                  <a:cubicBezTo>
                    <a:pt x="6268238" y="3334044"/>
                    <a:pt x="6260043" y="3348977"/>
                    <a:pt x="6249481" y="3362179"/>
                  </a:cubicBezTo>
                  <a:cubicBezTo>
                    <a:pt x="6214586" y="3405798"/>
                    <a:pt x="6222079" y="3374780"/>
                    <a:pt x="6193210" y="3432517"/>
                  </a:cubicBezTo>
                  <a:cubicBezTo>
                    <a:pt x="6186578" y="3445780"/>
                    <a:pt x="6187761" y="3462653"/>
                    <a:pt x="6179142" y="3474720"/>
                  </a:cubicBezTo>
                  <a:cubicBezTo>
                    <a:pt x="6137419" y="3533132"/>
                    <a:pt x="6134042" y="3527267"/>
                    <a:pt x="6080668" y="3545059"/>
                  </a:cubicBezTo>
                  <a:cubicBezTo>
                    <a:pt x="6071290" y="3559127"/>
                    <a:pt x="6066291" y="3577435"/>
                    <a:pt x="6052533" y="3587262"/>
                  </a:cubicBezTo>
                  <a:cubicBezTo>
                    <a:pt x="6031984" y="3601940"/>
                    <a:pt x="6005122" y="3604815"/>
                    <a:pt x="5982194" y="3615397"/>
                  </a:cubicBezTo>
                  <a:cubicBezTo>
                    <a:pt x="5944113" y="3632973"/>
                    <a:pt x="5907167" y="3652911"/>
                    <a:pt x="5869653" y="3671668"/>
                  </a:cubicBezTo>
                  <a:cubicBezTo>
                    <a:pt x="5841518" y="3685736"/>
                    <a:pt x="5807490" y="3691628"/>
                    <a:pt x="5785247" y="3713871"/>
                  </a:cubicBezTo>
                  <a:cubicBezTo>
                    <a:pt x="5771179" y="3727939"/>
                    <a:pt x="5761224" y="3747994"/>
                    <a:pt x="5743044" y="3756074"/>
                  </a:cubicBezTo>
                  <a:cubicBezTo>
                    <a:pt x="5716979" y="3767659"/>
                    <a:pt x="5686773" y="3765453"/>
                    <a:pt x="5658638" y="3770142"/>
                  </a:cubicBezTo>
                  <a:cubicBezTo>
                    <a:pt x="5644570" y="3779520"/>
                    <a:pt x="5631557" y="3790716"/>
                    <a:pt x="5616434" y="3798277"/>
                  </a:cubicBezTo>
                  <a:cubicBezTo>
                    <a:pt x="5603171" y="3804909"/>
                    <a:pt x="5587106" y="3804988"/>
                    <a:pt x="5574231" y="3812345"/>
                  </a:cubicBezTo>
                  <a:cubicBezTo>
                    <a:pt x="5553874" y="3823978"/>
                    <a:pt x="5537843" y="3842122"/>
                    <a:pt x="5517961" y="3854548"/>
                  </a:cubicBezTo>
                  <a:cubicBezTo>
                    <a:pt x="5468920" y="3885199"/>
                    <a:pt x="5459425" y="3883249"/>
                    <a:pt x="5405419" y="3896751"/>
                  </a:cubicBezTo>
                  <a:cubicBezTo>
                    <a:pt x="5381145" y="3969572"/>
                    <a:pt x="5410936" y="3917714"/>
                    <a:pt x="5349148" y="3953022"/>
                  </a:cubicBezTo>
                  <a:cubicBezTo>
                    <a:pt x="5328791" y="3964655"/>
                    <a:pt x="5313849" y="3984740"/>
                    <a:pt x="5292878" y="3995225"/>
                  </a:cubicBezTo>
                  <a:cubicBezTo>
                    <a:pt x="5275585" y="4003872"/>
                    <a:pt x="5255197" y="4003982"/>
                    <a:pt x="5236607" y="4009293"/>
                  </a:cubicBezTo>
                  <a:cubicBezTo>
                    <a:pt x="5222349" y="4013367"/>
                    <a:pt x="5208472" y="4018671"/>
                    <a:pt x="5194404" y="4023360"/>
                  </a:cubicBezTo>
                  <a:cubicBezTo>
                    <a:pt x="5185025" y="4032739"/>
                    <a:pt x="5173092" y="4040123"/>
                    <a:pt x="5166268" y="4051496"/>
                  </a:cubicBezTo>
                  <a:cubicBezTo>
                    <a:pt x="5158639" y="4064211"/>
                    <a:pt x="5162686" y="4083214"/>
                    <a:pt x="5152201" y="4093699"/>
                  </a:cubicBezTo>
                  <a:cubicBezTo>
                    <a:pt x="5141716" y="4104184"/>
                    <a:pt x="5123628" y="4101925"/>
                    <a:pt x="5109998" y="4107766"/>
                  </a:cubicBezTo>
                  <a:cubicBezTo>
                    <a:pt x="5090723" y="4116027"/>
                    <a:pt x="5071176" y="4124269"/>
                    <a:pt x="5053727" y="4135902"/>
                  </a:cubicBezTo>
                  <a:cubicBezTo>
                    <a:pt x="5042691" y="4143259"/>
                    <a:pt x="5037782" y="4158812"/>
                    <a:pt x="5025591" y="4164037"/>
                  </a:cubicBezTo>
                  <a:cubicBezTo>
                    <a:pt x="5003614" y="4173456"/>
                    <a:pt x="4978449" y="4172306"/>
                    <a:pt x="4955253" y="4178105"/>
                  </a:cubicBezTo>
                  <a:cubicBezTo>
                    <a:pt x="4940867" y="4181702"/>
                    <a:pt x="4927118" y="4187484"/>
                    <a:pt x="4913050" y="4192173"/>
                  </a:cubicBezTo>
                  <a:cubicBezTo>
                    <a:pt x="4898982" y="4206241"/>
                    <a:pt x="4888641" y="4225479"/>
                    <a:pt x="4870847" y="4234376"/>
                  </a:cubicBezTo>
                  <a:cubicBezTo>
                    <a:pt x="4849461" y="4245069"/>
                    <a:pt x="4823849" y="4243256"/>
                    <a:pt x="4800508" y="4248443"/>
                  </a:cubicBezTo>
                  <a:cubicBezTo>
                    <a:pt x="4781634" y="4252637"/>
                    <a:pt x="4762341" y="4255722"/>
                    <a:pt x="4744238" y="4262511"/>
                  </a:cubicBezTo>
                  <a:cubicBezTo>
                    <a:pt x="4724602" y="4269874"/>
                    <a:pt x="4707242" y="4282385"/>
                    <a:pt x="4687967" y="4290646"/>
                  </a:cubicBezTo>
                  <a:cubicBezTo>
                    <a:pt x="4626246" y="4317098"/>
                    <a:pt x="4580466" y="4311244"/>
                    <a:pt x="4505087" y="4318782"/>
                  </a:cubicBezTo>
                  <a:cubicBezTo>
                    <a:pt x="4429670" y="4343920"/>
                    <a:pt x="4494404" y="4324281"/>
                    <a:pt x="4392545" y="4346917"/>
                  </a:cubicBezTo>
                  <a:cubicBezTo>
                    <a:pt x="4373671" y="4351111"/>
                    <a:pt x="4355233" y="4357193"/>
                    <a:pt x="4336274" y="4360985"/>
                  </a:cubicBezTo>
                  <a:cubicBezTo>
                    <a:pt x="4284865" y="4371267"/>
                    <a:pt x="4233111" y="4379742"/>
                    <a:pt x="4181530" y="4389120"/>
                  </a:cubicBezTo>
                  <a:cubicBezTo>
                    <a:pt x="4167462" y="4398499"/>
                    <a:pt x="4154867" y="4410596"/>
                    <a:pt x="4139327" y="4417256"/>
                  </a:cubicBezTo>
                  <a:cubicBezTo>
                    <a:pt x="4121556" y="4424872"/>
                    <a:pt x="4101575" y="4425767"/>
                    <a:pt x="4083056" y="4431323"/>
                  </a:cubicBezTo>
                  <a:cubicBezTo>
                    <a:pt x="4054649" y="4439845"/>
                    <a:pt x="4026785" y="4450080"/>
                    <a:pt x="3998650" y="4459459"/>
                  </a:cubicBezTo>
                  <a:cubicBezTo>
                    <a:pt x="3958366" y="4472887"/>
                    <a:pt x="3913984" y="4466903"/>
                    <a:pt x="3872041" y="4473526"/>
                  </a:cubicBezTo>
                  <a:cubicBezTo>
                    <a:pt x="3824805" y="4480984"/>
                    <a:pt x="3778256" y="4492283"/>
                    <a:pt x="3731364" y="4501662"/>
                  </a:cubicBezTo>
                  <a:cubicBezTo>
                    <a:pt x="3698850" y="4508165"/>
                    <a:pt x="3665513" y="4509798"/>
                    <a:pt x="3632890" y="4515729"/>
                  </a:cubicBezTo>
                  <a:cubicBezTo>
                    <a:pt x="3613868" y="4519188"/>
                    <a:pt x="3595209" y="4524485"/>
                    <a:pt x="3576619" y="4529797"/>
                  </a:cubicBezTo>
                  <a:cubicBezTo>
                    <a:pt x="3562361" y="4533871"/>
                    <a:pt x="3548983" y="4541090"/>
                    <a:pt x="3534416" y="4543865"/>
                  </a:cubicBezTo>
                  <a:cubicBezTo>
                    <a:pt x="3450357" y="4559876"/>
                    <a:pt x="3365107" y="4569286"/>
                    <a:pt x="3281198" y="4586068"/>
                  </a:cubicBezTo>
                  <a:cubicBezTo>
                    <a:pt x="3257752" y="4590757"/>
                    <a:pt x="3234687" y="4598150"/>
                    <a:pt x="3210859" y="4600136"/>
                  </a:cubicBezTo>
                  <a:cubicBezTo>
                    <a:pt x="3121949" y="4607545"/>
                    <a:pt x="3032668" y="4609514"/>
                    <a:pt x="2943573" y="4614203"/>
                  </a:cubicBezTo>
                  <a:cubicBezTo>
                    <a:pt x="2924816" y="4618892"/>
                    <a:pt x="2905892" y="4622959"/>
                    <a:pt x="2887302" y="4628271"/>
                  </a:cubicBezTo>
                  <a:cubicBezTo>
                    <a:pt x="2849321" y="4639123"/>
                    <a:pt x="2830065" y="4650908"/>
                    <a:pt x="2788828" y="4656406"/>
                  </a:cubicBezTo>
                  <a:cubicBezTo>
                    <a:pt x="2737488" y="4663251"/>
                    <a:pt x="2685665" y="4665785"/>
                    <a:pt x="2634084" y="4670474"/>
                  </a:cubicBezTo>
                  <a:cubicBezTo>
                    <a:pt x="2615327" y="4675163"/>
                    <a:pt x="2596403" y="4679231"/>
                    <a:pt x="2577813" y="4684542"/>
                  </a:cubicBezTo>
                  <a:cubicBezTo>
                    <a:pt x="2563555" y="4688616"/>
                    <a:pt x="2550431" y="4698146"/>
                    <a:pt x="2535610" y="4698609"/>
                  </a:cubicBezTo>
                  <a:cubicBezTo>
                    <a:pt x="2249668" y="4707545"/>
                    <a:pt x="1963518" y="4707659"/>
                    <a:pt x="1677481" y="4712677"/>
                  </a:cubicBezTo>
                  <a:lnTo>
                    <a:pt x="931893" y="4726745"/>
                  </a:lnTo>
                  <a:cubicBezTo>
                    <a:pt x="785593" y="4799894"/>
                    <a:pt x="923616" y="4740308"/>
                    <a:pt x="594268" y="4768948"/>
                  </a:cubicBezTo>
                  <a:cubicBezTo>
                    <a:pt x="579495" y="4770233"/>
                    <a:pt x="566451" y="4779420"/>
                    <a:pt x="552065" y="4783016"/>
                  </a:cubicBezTo>
                  <a:cubicBezTo>
                    <a:pt x="528869" y="4788815"/>
                    <a:pt x="505173" y="4792394"/>
                    <a:pt x="481727" y="4797083"/>
                  </a:cubicBezTo>
                  <a:cubicBezTo>
                    <a:pt x="322293" y="4792394"/>
                    <a:pt x="162232" y="4797904"/>
                    <a:pt x="3425" y="4783016"/>
                  </a:cubicBezTo>
                  <a:cubicBezTo>
                    <a:pt x="-9781" y="4781778"/>
                    <a:pt x="18555" y="4757481"/>
                    <a:pt x="31561" y="4754880"/>
                  </a:cubicBezTo>
                  <a:cubicBezTo>
                    <a:pt x="46102" y="4751972"/>
                    <a:pt x="59050" y="4767109"/>
                    <a:pt x="73764" y="4768948"/>
                  </a:cubicBezTo>
                  <a:cubicBezTo>
                    <a:pt x="97029" y="4771856"/>
                    <a:pt x="120656" y="4768948"/>
                    <a:pt x="144102" y="4768948"/>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5538" name="Group 4"/>
            <p:cNvGrpSpPr>
              <a:grpSpLocks/>
            </p:cNvGrpSpPr>
            <p:nvPr/>
          </p:nvGrpSpPr>
          <p:grpSpPr bwMode="auto">
            <a:xfrm>
              <a:off x="7924800" y="3962400"/>
              <a:ext cx="2476500" cy="2133600"/>
              <a:chOff x="1447800" y="4191000"/>
              <a:chExt cx="2400300" cy="2133600"/>
            </a:xfrm>
          </p:grpSpPr>
          <p:sp>
            <p:nvSpPr>
              <p:cNvPr id="22" name="Rectangle 21"/>
              <p:cNvSpPr/>
              <p:nvPr/>
            </p:nvSpPr>
            <p:spPr>
              <a:xfrm>
                <a:off x="1447800" y="4191000"/>
                <a:ext cx="22926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600127" y="4343400"/>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752453" y="4495800"/>
                <a:ext cx="22926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904781" y="4648200"/>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057107" y="4800600"/>
                <a:ext cx="22926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209434" y="4953000"/>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2361760" y="5105400"/>
                <a:ext cx="229260"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2514088" y="5257800"/>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666414" y="5410200"/>
                <a:ext cx="229260"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2857207" y="5562600"/>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971067" y="5715000"/>
                <a:ext cx="229260"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163400" y="5818188"/>
                <a:ext cx="229259"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298801" y="5943600"/>
                <a:ext cx="229259"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3414200" y="6019800"/>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3618841" y="6172200"/>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5539" name="Group 5"/>
            <p:cNvGrpSpPr>
              <a:grpSpLocks/>
            </p:cNvGrpSpPr>
            <p:nvPr/>
          </p:nvGrpSpPr>
          <p:grpSpPr bwMode="auto">
            <a:xfrm rot="626172">
              <a:off x="7421563" y="4343400"/>
              <a:ext cx="2476500" cy="2133600"/>
              <a:chOff x="1447800" y="4191000"/>
              <a:chExt cx="2400300" cy="2133600"/>
            </a:xfrm>
          </p:grpSpPr>
          <p:sp>
            <p:nvSpPr>
              <p:cNvPr id="7" name="Rectangle 6"/>
              <p:cNvSpPr/>
              <p:nvPr/>
            </p:nvSpPr>
            <p:spPr>
              <a:xfrm>
                <a:off x="1446590" y="4190378"/>
                <a:ext cx="229259"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98861" y="4342232"/>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751412" y="4495647"/>
                <a:ext cx="229259"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903684" y="4647501"/>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055956" y="4799355"/>
                <a:ext cx="229259"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208506" y="4952769"/>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360778" y="5104623"/>
                <a:ext cx="229259"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513329" y="5258039"/>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2665600" y="5409893"/>
                <a:ext cx="229259"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857095" y="5562363"/>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970423" y="5715161"/>
                <a:ext cx="229259"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3162357" y="5817508"/>
                <a:ext cx="229260"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297506" y="5943560"/>
                <a:ext cx="229260"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412600" y="6018687"/>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618259" y="6171549"/>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Rectangle 3"/>
            <p:cNvSpPr/>
            <p:nvPr/>
          </p:nvSpPr>
          <p:spPr>
            <a:xfrm rot="2926859">
              <a:off x="5868988" y="3255963"/>
              <a:ext cx="2149475"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1" name="TextBox 37"/>
            <p:cNvSpPr txBox="1">
              <a:spLocks noChangeArrowheads="1"/>
            </p:cNvSpPr>
            <p:nvPr/>
          </p:nvSpPr>
          <p:spPr bwMode="auto">
            <a:xfrm>
              <a:off x="2438400" y="533400"/>
              <a:ext cx="3429000" cy="3477875"/>
            </a:xfrm>
            <a:prstGeom prst="rect">
              <a:avLst/>
            </a:prstGeom>
            <a:noFill/>
            <a:ln w="9525">
              <a:noFill/>
              <a:miter lim="800000"/>
              <a:headEnd/>
              <a:tailEnd/>
            </a:ln>
          </p:spPr>
          <p:txBody>
            <a:bodyPr>
              <a:spAutoFit/>
            </a:bodyPr>
            <a:lstStyle/>
            <a:p>
              <a:r>
                <a:rPr lang="en-US" sz="4400" b="1" dirty="0">
                  <a:latin typeface="Calibri" pitchFamily="34" charset="0"/>
                </a:rPr>
                <a:t>This T cell receptor is placed on the surface of a T cell. </a:t>
              </a:r>
            </a:p>
          </p:txBody>
        </p:sp>
        <p:sp>
          <p:nvSpPr>
            <p:cNvPr id="39" name="Rectangle 38"/>
            <p:cNvSpPr/>
            <p:nvPr/>
          </p:nvSpPr>
          <p:spPr>
            <a:xfrm rot="2926859">
              <a:off x="6237288" y="3068638"/>
              <a:ext cx="2149475"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74" name="Text Box 38"/>
            <p:cNvSpPr txBox="1">
              <a:spLocks noChangeArrowheads="1"/>
            </p:cNvSpPr>
            <p:nvPr/>
          </p:nvSpPr>
          <p:spPr bwMode="auto">
            <a:xfrm>
              <a:off x="8610600" y="3657600"/>
              <a:ext cx="1752600" cy="400110"/>
            </a:xfrm>
            <a:prstGeom prst="rect">
              <a:avLst/>
            </a:prstGeom>
            <a:noFill/>
            <a:ln w="9525">
              <a:noFill/>
              <a:miter lim="800000"/>
              <a:headEnd/>
              <a:tailEnd/>
            </a:ln>
            <a:effectLst/>
          </p:spPr>
          <p:txBody>
            <a:bodyPr>
              <a:spAutoFit/>
            </a:bodyPr>
            <a:lstStyle/>
            <a:p>
              <a:pPr>
                <a:spcBef>
                  <a:spcPct val="50000"/>
                </a:spcBef>
              </a:pPr>
              <a:r>
                <a:rPr lang="en-US" sz="2000" b="1" dirty="0"/>
                <a:t>T cell receptor</a:t>
              </a:r>
            </a:p>
          </p:txBody>
        </p:sp>
      </p:grpSp>
    </p:spTree>
    <p:extLst>
      <p:ext uri="{BB962C8B-B14F-4D97-AF65-F5344CB8AC3E}">
        <p14:creationId xmlns:p14="http://schemas.microsoft.com/office/powerpoint/2010/main" val="184581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srcRect l="69263" t="75217" r="12043"/>
          <a:stretch/>
        </p:blipFill>
        <p:spPr>
          <a:xfrm rot="10303010">
            <a:off x="5921902" y="3536049"/>
            <a:ext cx="1080440" cy="1016828"/>
          </a:xfrm>
          <a:prstGeom prst="rect">
            <a:avLst/>
          </a:prstGeom>
        </p:spPr>
      </p:pic>
      <p:sp>
        <p:nvSpPr>
          <p:cNvPr id="42" name="Rectangle 41"/>
          <p:cNvSpPr/>
          <p:nvPr/>
        </p:nvSpPr>
        <p:spPr>
          <a:xfrm>
            <a:off x="5642085" y="4212851"/>
            <a:ext cx="910585" cy="877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5693790" y="3157979"/>
            <a:ext cx="6495068" cy="3723588"/>
          </a:xfrm>
          <a:custGeom>
            <a:avLst/>
            <a:gdLst>
              <a:gd name="connsiteX0" fmla="*/ 0 w 6495068"/>
              <a:gd name="connsiteY0" fmla="*/ 3723588 h 3723588"/>
              <a:gd name="connsiteX1" fmla="*/ 28280 w 6495068"/>
              <a:gd name="connsiteY1" fmla="*/ 3676454 h 3723588"/>
              <a:gd name="connsiteX2" fmla="*/ 56561 w 6495068"/>
              <a:gd name="connsiteY2" fmla="*/ 3667027 h 3723588"/>
              <a:gd name="connsiteX3" fmla="*/ 84841 w 6495068"/>
              <a:gd name="connsiteY3" fmla="*/ 3638747 h 3723588"/>
              <a:gd name="connsiteX4" fmla="*/ 122548 w 6495068"/>
              <a:gd name="connsiteY4" fmla="*/ 3582186 h 3723588"/>
              <a:gd name="connsiteX5" fmla="*/ 141402 w 6495068"/>
              <a:gd name="connsiteY5" fmla="*/ 3553906 h 3723588"/>
              <a:gd name="connsiteX6" fmla="*/ 160255 w 6495068"/>
              <a:gd name="connsiteY6" fmla="*/ 3525625 h 3723588"/>
              <a:gd name="connsiteX7" fmla="*/ 188536 w 6495068"/>
              <a:gd name="connsiteY7" fmla="*/ 3497345 h 3723588"/>
              <a:gd name="connsiteX8" fmla="*/ 226243 w 6495068"/>
              <a:gd name="connsiteY8" fmla="*/ 3440784 h 3723588"/>
              <a:gd name="connsiteX9" fmla="*/ 273377 w 6495068"/>
              <a:gd name="connsiteY9" fmla="*/ 3374796 h 3723588"/>
              <a:gd name="connsiteX10" fmla="*/ 329938 w 6495068"/>
              <a:gd name="connsiteY10" fmla="*/ 3318235 h 3723588"/>
              <a:gd name="connsiteX11" fmla="*/ 367645 w 6495068"/>
              <a:gd name="connsiteY11" fmla="*/ 3252248 h 3723588"/>
              <a:gd name="connsiteX12" fmla="*/ 424206 w 6495068"/>
              <a:gd name="connsiteY12" fmla="*/ 3186260 h 3723588"/>
              <a:gd name="connsiteX13" fmla="*/ 443059 w 6495068"/>
              <a:gd name="connsiteY13" fmla="*/ 3139126 h 3723588"/>
              <a:gd name="connsiteX14" fmla="*/ 471340 w 6495068"/>
              <a:gd name="connsiteY14" fmla="*/ 3101419 h 3723588"/>
              <a:gd name="connsiteX15" fmla="*/ 490194 w 6495068"/>
              <a:gd name="connsiteY15" fmla="*/ 3073139 h 3723588"/>
              <a:gd name="connsiteX16" fmla="*/ 518474 w 6495068"/>
              <a:gd name="connsiteY16" fmla="*/ 3054285 h 3723588"/>
              <a:gd name="connsiteX17" fmla="*/ 537328 w 6495068"/>
              <a:gd name="connsiteY17" fmla="*/ 3016578 h 3723588"/>
              <a:gd name="connsiteX18" fmla="*/ 556181 w 6495068"/>
              <a:gd name="connsiteY18" fmla="*/ 2988297 h 3723588"/>
              <a:gd name="connsiteX19" fmla="*/ 565608 w 6495068"/>
              <a:gd name="connsiteY19" fmla="*/ 2960017 h 3723588"/>
              <a:gd name="connsiteX20" fmla="*/ 593888 w 6495068"/>
              <a:gd name="connsiteY20" fmla="*/ 2931736 h 3723588"/>
              <a:gd name="connsiteX21" fmla="*/ 612742 w 6495068"/>
              <a:gd name="connsiteY21" fmla="*/ 2903456 h 3723588"/>
              <a:gd name="connsiteX22" fmla="*/ 669303 w 6495068"/>
              <a:gd name="connsiteY22" fmla="*/ 2846895 h 3723588"/>
              <a:gd name="connsiteX23" fmla="*/ 697583 w 6495068"/>
              <a:gd name="connsiteY23" fmla="*/ 2818615 h 3723588"/>
              <a:gd name="connsiteX24" fmla="*/ 735290 w 6495068"/>
              <a:gd name="connsiteY24" fmla="*/ 2762054 h 3723588"/>
              <a:gd name="connsiteX25" fmla="*/ 829558 w 6495068"/>
              <a:gd name="connsiteY25" fmla="*/ 2677213 h 3723588"/>
              <a:gd name="connsiteX26" fmla="*/ 838985 w 6495068"/>
              <a:gd name="connsiteY26" fmla="*/ 2648932 h 3723588"/>
              <a:gd name="connsiteX27" fmla="*/ 867266 w 6495068"/>
              <a:gd name="connsiteY27" fmla="*/ 2639506 h 3723588"/>
              <a:gd name="connsiteX28" fmla="*/ 923826 w 6495068"/>
              <a:gd name="connsiteY28" fmla="*/ 2611225 h 3723588"/>
              <a:gd name="connsiteX29" fmla="*/ 980387 w 6495068"/>
              <a:gd name="connsiteY29" fmla="*/ 2554664 h 3723588"/>
              <a:gd name="connsiteX30" fmla="*/ 1036948 w 6495068"/>
              <a:gd name="connsiteY30" fmla="*/ 2488677 h 3723588"/>
              <a:gd name="connsiteX31" fmla="*/ 1074655 w 6495068"/>
              <a:gd name="connsiteY31" fmla="*/ 2479250 h 3723588"/>
              <a:gd name="connsiteX32" fmla="*/ 1093509 w 6495068"/>
              <a:gd name="connsiteY32" fmla="*/ 2441543 h 3723588"/>
              <a:gd name="connsiteX33" fmla="*/ 1168923 w 6495068"/>
              <a:gd name="connsiteY33" fmla="*/ 2394409 h 3723588"/>
              <a:gd name="connsiteX34" fmla="*/ 1197204 w 6495068"/>
              <a:gd name="connsiteY34" fmla="*/ 2375555 h 3723588"/>
              <a:gd name="connsiteX35" fmla="*/ 1272618 w 6495068"/>
              <a:gd name="connsiteY35" fmla="*/ 2318994 h 3723588"/>
              <a:gd name="connsiteX36" fmla="*/ 1319752 w 6495068"/>
              <a:gd name="connsiteY36" fmla="*/ 2262433 h 3723588"/>
              <a:gd name="connsiteX37" fmla="*/ 1338606 w 6495068"/>
              <a:gd name="connsiteY37" fmla="*/ 2234153 h 3723588"/>
              <a:gd name="connsiteX38" fmla="*/ 1376313 w 6495068"/>
              <a:gd name="connsiteY38" fmla="*/ 2215299 h 3723588"/>
              <a:gd name="connsiteX39" fmla="*/ 1451728 w 6495068"/>
              <a:gd name="connsiteY39" fmla="*/ 2149312 h 3723588"/>
              <a:gd name="connsiteX40" fmla="*/ 1489435 w 6495068"/>
              <a:gd name="connsiteY40" fmla="*/ 2073897 h 3723588"/>
              <a:gd name="connsiteX41" fmla="*/ 1545996 w 6495068"/>
              <a:gd name="connsiteY41" fmla="*/ 1998483 h 3723588"/>
              <a:gd name="connsiteX42" fmla="*/ 1555422 w 6495068"/>
              <a:gd name="connsiteY42" fmla="*/ 1960776 h 3723588"/>
              <a:gd name="connsiteX43" fmla="*/ 1583703 w 6495068"/>
              <a:gd name="connsiteY43" fmla="*/ 1932495 h 3723588"/>
              <a:gd name="connsiteX44" fmla="*/ 1611983 w 6495068"/>
              <a:gd name="connsiteY44" fmla="*/ 1885361 h 3723588"/>
              <a:gd name="connsiteX45" fmla="*/ 1621410 w 6495068"/>
              <a:gd name="connsiteY45" fmla="*/ 1847654 h 3723588"/>
              <a:gd name="connsiteX46" fmla="*/ 1659117 w 6495068"/>
              <a:gd name="connsiteY46" fmla="*/ 1800520 h 3723588"/>
              <a:gd name="connsiteX47" fmla="*/ 1772239 w 6495068"/>
              <a:gd name="connsiteY47" fmla="*/ 1706252 h 3723588"/>
              <a:gd name="connsiteX48" fmla="*/ 1800519 w 6495068"/>
              <a:gd name="connsiteY48" fmla="*/ 1677972 h 3723588"/>
              <a:gd name="connsiteX49" fmla="*/ 1828800 w 6495068"/>
              <a:gd name="connsiteY49" fmla="*/ 1621411 h 3723588"/>
              <a:gd name="connsiteX50" fmla="*/ 1857080 w 6495068"/>
              <a:gd name="connsiteY50" fmla="*/ 1602557 h 3723588"/>
              <a:gd name="connsiteX51" fmla="*/ 1894787 w 6495068"/>
              <a:gd name="connsiteY51" fmla="*/ 1545996 h 3723588"/>
              <a:gd name="connsiteX52" fmla="*/ 1923068 w 6495068"/>
              <a:gd name="connsiteY52" fmla="*/ 1508289 h 3723588"/>
              <a:gd name="connsiteX53" fmla="*/ 1960775 w 6495068"/>
              <a:gd name="connsiteY53" fmla="*/ 1498862 h 3723588"/>
              <a:gd name="connsiteX54" fmla="*/ 2007909 w 6495068"/>
              <a:gd name="connsiteY54" fmla="*/ 1423448 h 3723588"/>
              <a:gd name="connsiteX55" fmla="*/ 2064470 w 6495068"/>
              <a:gd name="connsiteY55" fmla="*/ 1357460 h 3723588"/>
              <a:gd name="connsiteX56" fmla="*/ 2092750 w 6495068"/>
              <a:gd name="connsiteY56" fmla="*/ 1319753 h 3723588"/>
              <a:gd name="connsiteX57" fmla="*/ 2130457 w 6495068"/>
              <a:gd name="connsiteY57" fmla="*/ 1291473 h 3723588"/>
              <a:gd name="connsiteX58" fmla="*/ 2168165 w 6495068"/>
              <a:gd name="connsiteY58" fmla="*/ 1253765 h 3723588"/>
              <a:gd name="connsiteX59" fmla="*/ 2196445 w 6495068"/>
              <a:gd name="connsiteY59" fmla="*/ 1216058 h 3723588"/>
              <a:gd name="connsiteX60" fmla="*/ 2234152 w 6495068"/>
              <a:gd name="connsiteY60" fmla="*/ 1197205 h 3723588"/>
              <a:gd name="connsiteX61" fmla="*/ 2262433 w 6495068"/>
              <a:gd name="connsiteY61" fmla="*/ 1159497 h 3723588"/>
              <a:gd name="connsiteX62" fmla="*/ 2337847 w 6495068"/>
              <a:gd name="connsiteY62" fmla="*/ 1102936 h 3723588"/>
              <a:gd name="connsiteX63" fmla="*/ 2366128 w 6495068"/>
              <a:gd name="connsiteY63" fmla="*/ 1084083 h 3723588"/>
              <a:gd name="connsiteX64" fmla="*/ 2413262 w 6495068"/>
              <a:gd name="connsiteY64" fmla="*/ 1036949 h 3723588"/>
              <a:gd name="connsiteX65" fmla="*/ 2460396 w 6495068"/>
              <a:gd name="connsiteY65" fmla="*/ 1008668 h 3723588"/>
              <a:gd name="connsiteX66" fmla="*/ 2488676 w 6495068"/>
              <a:gd name="connsiteY66" fmla="*/ 980388 h 3723588"/>
              <a:gd name="connsiteX67" fmla="*/ 2573517 w 6495068"/>
              <a:gd name="connsiteY67" fmla="*/ 933254 h 3723588"/>
              <a:gd name="connsiteX68" fmla="*/ 2601798 w 6495068"/>
              <a:gd name="connsiteY68" fmla="*/ 904974 h 3723588"/>
              <a:gd name="connsiteX69" fmla="*/ 2696066 w 6495068"/>
              <a:gd name="connsiteY69" fmla="*/ 848413 h 3723588"/>
              <a:gd name="connsiteX70" fmla="*/ 2733773 w 6495068"/>
              <a:gd name="connsiteY70" fmla="*/ 810706 h 3723588"/>
              <a:gd name="connsiteX71" fmla="*/ 2780907 w 6495068"/>
              <a:gd name="connsiteY71" fmla="*/ 791852 h 3723588"/>
              <a:gd name="connsiteX72" fmla="*/ 2837468 w 6495068"/>
              <a:gd name="connsiteY72" fmla="*/ 772998 h 3723588"/>
              <a:gd name="connsiteX73" fmla="*/ 2912882 w 6495068"/>
              <a:gd name="connsiteY73" fmla="*/ 735291 h 3723588"/>
              <a:gd name="connsiteX74" fmla="*/ 2969443 w 6495068"/>
              <a:gd name="connsiteY74" fmla="*/ 707011 h 3723588"/>
              <a:gd name="connsiteX75" fmla="*/ 2997723 w 6495068"/>
              <a:gd name="connsiteY75" fmla="*/ 697584 h 3723588"/>
              <a:gd name="connsiteX76" fmla="*/ 3101418 w 6495068"/>
              <a:gd name="connsiteY76" fmla="*/ 659877 h 3723588"/>
              <a:gd name="connsiteX77" fmla="*/ 3129699 w 6495068"/>
              <a:gd name="connsiteY77" fmla="*/ 641023 h 3723588"/>
              <a:gd name="connsiteX78" fmla="*/ 3365369 w 6495068"/>
              <a:gd name="connsiteY78" fmla="*/ 575035 h 3723588"/>
              <a:gd name="connsiteX79" fmla="*/ 3525624 w 6495068"/>
              <a:gd name="connsiteY79" fmla="*/ 509048 h 3723588"/>
              <a:gd name="connsiteX80" fmla="*/ 3553905 w 6495068"/>
              <a:gd name="connsiteY80" fmla="*/ 499621 h 3723588"/>
              <a:gd name="connsiteX81" fmla="*/ 3619892 w 6495068"/>
              <a:gd name="connsiteY81" fmla="*/ 480767 h 3723588"/>
              <a:gd name="connsiteX82" fmla="*/ 3733014 w 6495068"/>
              <a:gd name="connsiteY82" fmla="*/ 452487 h 3723588"/>
              <a:gd name="connsiteX83" fmla="*/ 3761295 w 6495068"/>
              <a:gd name="connsiteY83" fmla="*/ 443060 h 3723588"/>
              <a:gd name="connsiteX84" fmla="*/ 3817855 w 6495068"/>
              <a:gd name="connsiteY84" fmla="*/ 433633 h 3723588"/>
              <a:gd name="connsiteX85" fmla="*/ 3855563 w 6495068"/>
              <a:gd name="connsiteY85" fmla="*/ 405353 h 3723588"/>
              <a:gd name="connsiteX86" fmla="*/ 3987538 w 6495068"/>
              <a:gd name="connsiteY86" fmla="*/ 377073 h 3723588"/>
              <a:gd name="connsiteX87" fmla="*/ 4053525 w 6495068"/>
              <a:gd name="connsiteY87" fmla="*/ 367646 h 3723588"/>
              <a:gd name="connsiteX88" fmla="*/ 4289196 w 6495068"/>
              <a:gd name="connsiteY88" fmla="*/ 311085 h 3723588"/>
              <a:gd name="connsiteX89" fmla="*/ 4468305 w 6495068"/>
              <a:gd name="connsiteY89" fmla="*/ 263951 h 3723588"/>
              <a:gd name="connsiteX90" fmla="*/ 4562573 w 6495068"/>
              <a:gd name="connsiteY90" fmla="*/ 235670 h 3723588"/>
              <a:gd name="connsiteX91" fmla="*/ 4637987 w 6495068"/>
              <a:gd name="connsiteY91" fmla="*/ 226244 h 3723588"/>
              <a:gd name="connsiteX92" fmla="*/ 4685121 w 6495068"/>
              <a:gd name="connsiteY92" fmla="*/ 197963 h 3723588"/>
              <a:gd name="connsiteX93" fmla="*/ 4760536 w 6495068"/>
              <a:gd name="connsiteY93" fmla="*/ 188536 h 3723588"/>
              <a:gd name="connsiteX94" fmla="*/ 4807670 w 6495068"/>
              <a:gd name="connsiteY94" fmla="*/ 179110 h 3723588"/>
              <a:gd name="connsiteX95" fmla="*/ 4958499 w 6495068"/>
              <a:gd name="connsiteY95" fmla="*/ 160256 h 3723588"/>
              <a:gd name="connsiteX96" fmla="*/ 5118754 w 6495068"/>
              <a:gd name="connsiteY96" fmla="*/ 141402 h 3723588"/>
              <a:gd name="connsiteX97" fmla="*/ 5269583 w 6495068"/>
              <a:gd name="connsiteY97" fmla="*/ 122549 h 3723588"/>
              <a:gd name="connsiteX98" fmla="*/ 5410985 w 6495068"/>
              <a:gd name="connsiteY98" fmla="*/ 94268 h 3723588"/>
              <a:gd name="connsiteX99" fmla="*/ 5476973 w 6495068"/>
              <a:gd name="connsiteY99" fmla="*/ 84842 h 3723588"/>
              <a:gd name="connsiteX100" fmla="*/ 5571241 w 6495068"/>
              <a:gd name="connsiteY100" fmla="*/ 75415 h 3723588"/>
              <a:gd name="connsiteX101" fmla="*/ 5618375 w 6495068"/>
              <a:gd name="connsiteY101" fmla="*/ 65988 h 3723588"/>
              <a:gd name="connsiteX102" fmla="*/ 5674936 w 6495068"/>
              <a:gd name="connsiteY102" fmla="*/ 56561 h 3723588"/>
              <a:gd name="connsiteX103" fmla="*/ 5759777 w 6495068"/>
              <a:gd name="connsiteY103" fmla="*/ 47134 h 3723588"/>
              <a:gd name="connsiteX104" fmla="*/ 5797484 w 6495068"/>
              <a:gd name="connsiteY104" fmla="*/ 37708 h 3723588"/>
              <a:gd name="connsiteX105" fmla="*/ 5835191 w 6495068"/>
              <a:gd name="connsiteY105" fmla="*/ 18854 h 3723588"/>
              <a:gd name="connsiteX106" fmla="*/ 5910606 w 6495068"/>
              <a:gd name="connsiteY106" fmla="*/ 9427 h 3723588"/>
              <a:gd name="connsiteX107" fmla="*/ 5967167 w 6495068"/>
              <a:gd name="connsiteY107" fmla="*/ 0 h 3723588"/>
              <a:gd name="connsiteX108" fmla="*/ 6108569 w 6495068"/>
              <a:gd name="connsiteY108" fmla="*/ 9427 h 3723588"/>
              <a:gd name="connsiteX109" fmla="*/ 6117996 w 6495068"/>
              <a:gd name="connsiteY109" fmla="*/ 37708 h 3723588"/>
              <a:gd name="connsiteX110" fmla="*/ 6268824 w 6495068"/>
              <a:gd name="connsiteY110" fmla="*/ 28281 h 3723588"/>
              <a:gd name="connsiteX111" fmla="*/ 6495068 w 6495068"/>
              <a:gd name="connsiteY111" fmla="*/ 28281 h 37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95068" h="3723588">
                <a:moveTo>
                  <a:pt x="0" y="3723588"/>
                </a:moveTo>
                <a:cubicBezTo>
                  <a:pt x="9427" y="3707877"/>
                  <a:pt x="15324" y="3689410"/>
                  <a:pt x="28280" y="3676454"/>
                </a:cubicBezTo>
                <a:cubicBezTo>
                  <a:pt x="35306" y="3669428"/>
                  <a:pt x="48293" y="3672539"/>
                  <a:pt x="56561" y="3667027"/>
                </a:cubicBezTo>
                <a:cubicBezTo>
                  <a:pt x="67653" y="3659632"/>
                  <a:pt x="76656" y="3649270"/>
                  <a:pt x="84841" y="3638747"/>
                </a:cubicBezTo>
                <a:cubicBezTo>
                  <a:pt x="98752" y="3620861"/>
                  <a:pt x="109979" y="3601040"/>
                  <a:pt x="122548" y="3582186"/>
                </a:cubicBezTo>
                <a:lnTo>
                  <a:pt x="141402" y="3553906"/>
                </a:lnTo>
                <a:cubicBezTo>
                  <a:pt x="147687" y="3544479"/>
                  <a:pt x="152244" y="3533636"/>
                  <a:pt x="160255" y="3525625"/>
                </a:cubicBezTo>
                <a:lnTo>
                  <a:pt x="188536" y="3497345"/>
                </a:lnTo>
                <a:cubicBezTo>
                  <a:pt x="205103" y="3447644"/>
                  <a:pt x="187013" y="3487860"/>
                  <a:pt x="226243" y="3440784"/>
                </a:cubicBezTo>
                <a:cubicBezTo>
                  <a:pt x="283614" y="3371939"/>
                  <a:pt x="196973" y="3459689"/>
                  <a:pt x="273377" y="3374796"/>
                </a:cubicBezTo>
                <a:cubicBezTo>
                  <a:pt x="291214" y="3354977"/>
                  <a:pt x="329938" y="3318235"/>
                  <a:pt x="329938" y="3318235"/>
                </a:cubicBezTo>
                <a:cubicBezTo>
                  <a:pt x="341466" y="3295179"/>
                  <a:pt x="350987" y="3272238"/>
                  <a:pt x="367645" y="3252248"/>
                </a:cubicBezTo>
                <a:cubicBezTo>
                  <a:pt x="396217" y="3217962"/>
                  <a:pt x="400675" y="3228616"/>
                  <a:pt x="424206" y="3186260"/>
                </a:cubicBezTo>
                <a:cubicBezTo>
                  <a:pt x="432424" y="3171468"/>
                  <a:pt x="434841" y="3153918"/>
                  <a:pt x="443059" y="3139126"/>
                </a:cubicBezTo>
                <a:cubicBezTo>
                  <a:pt x="450689" y="3125392"/>
                  <a:pt x="462208" y="3114204"/>
                  <a:pt x="471340" y="3101419"/>
                </a:cubicBezTo>
                <a:cubicBezTo>
                  <a:pt x="477925" y="3092200"/>
                  <a:pt x="482183" y="3081150"/>
                  <a:pt x="490194" y="3073139"/>
                </a:cubicBezTo>
                <a:cubicBezTo>
                  <a:pt x="498205" y="3065128"/>
                  <a:pt x="509047" y="3060570"/>
                  <a:pt x="518474" y="3054285"/>
                </a:cubicBezTo>
                <a:cubicBezTo>
                  <a:pt x="524759" y="3041716"/>
                  <a:pt x="530356" y="3028779"/>
                  <a:pt x="537328" y="3016578"/>
                </a:cubicBezTo>
                <a:cubicBezTo>
                  <a:pt x="542949" y="3006741"/>
                  <a:pt x="551114" y="2998431"/>
                  <a:pt x="556181" y="2988297"/>
                </a:cubicBezTo>
                <a:cubicBezTo>
                  <a:pt x="560625" y="2979409"/>
                  <a:pt x="560096" y="2968285"/>
                  <a:pt x="565608" y="2960017"/>
                </a:cubicBezTo>
                <a:cubicBezTo>
                  <a:pt x="573003" y="2948924"/>
                  <a:pt x="585353" y="2941978"/>
                  <a:pt x="593888" y="2931736"/>
                </a:cubicBezTo>
                <a:cubicBezTo>
                  <a:pt x="601141" y="2923032"/>
                  <a:pt x="605215" y="2911924"/>
                  <a:pt x="612742" y="2903456"/>
                </a:cubicBezTo>
                <a:cubicBezTo>
                  <a:pt x="630456" y="2883528"/>
                  <a:pt x="650449" y="2865749"/>
                  <a:pt x="669303" y="2846895"/>
                </a:cubicBezTo>
                <a:cubicBezTo>
                  <a:pt x="678730" y="2837468"/>
                  <a:pt x="690188" y="2829707"/>
                  <a:pt x="697583" y="2818615"/>
                </a:cubicBezTo>
                <a:cubicBezTo>
                  <a:pt x="710152" y="2799761"/>
                  <a:pt x="719268" y="2778076"/>
                  <a:pt x="735290" y="2762054"/>
                </a:cubicBezTo>
                <a:cubicBezTo>
                  <a:pt x="809289" y="2688055"/>
                  <a:pt x="775395" y="2713321"/>
                  <a:pt x="829558" y="2677213"/>
                </a:cubicBezTo>
                <a:cubicBezTo>
                  <a:pt x="832700" y="2667786"/>
                  <a:pt x="831958" y="2655958"/>
                  <a:pt x="838985" y="2648932"/>
                </a:cubicBezTo>
                <a:cubicBezTo>
                  <a:pt x="846011" y="2641906"/>
                  <a:pt x="858378" y="2643950"/>
                  <a:pt x="867266" y="2639506"/>
                </a:cubicBezTo>
                <a:cubicBezTo>
                  <a:pt x="940373" y="2602953"/>
                  <a:pt x="852733" y="2634923"/>
                  <a:pt x="923826" y="2611225"/>
                </a:cubicBezTo>
                <a:cubicBezTo>
                  <a:pt x="942680" y="2592371"/>
                  <a:pt x="964389" y="2575994"/>
                  <a:pt x="980387" y="2554664"/>
                </a:cubicBezTo>
                <a:cubicBezTo>
                  <a:pt x="990553" y="2541109"/>
                  <a:pt x="1019716" y="2498524"/>
                  <a:pt x="1036948" y="2488677"/>
                </a:cubicBezTo>
                <a:cubicBezTo>
                  <a:pt x="1048197" y="2482249"/>
                  <a:pt x="1062086" y="2482392"/>
                  <a:pt x="1074655" y="2479250"/>
                </a:cubicBezTo>
                <a:cubicBezTo>
                  <a:pt x="1080940" y="2466681"/>
                  <a:pt x="1084364" y="2452213"/>
                  <a:pt x="1093509" y="2441543"/>
                </a:cubicBezTo>
                <a:cubicBezTo>
                  <a:pt x="1115141" y="2416306"/>
                  <a:pt x="1141596" y="2410024"/>
                  <a:pt x="1168923" y="2394409"/>
                </a:cubicBezTo>
                <a:cubicBezTo>
                  <a:pt x="1178760" y="2388788"/>
                  <a:pt x="1187777" y="2381840"/>
                  <a:pt x="1197204" y="2375555"/>
                </a:cubicBezTo>
                <a:cubicBezTo>
                  <a:pt x="1278616" y="2267005"/>
                  <a:pt x="1164606" y="2405404"/>
                  <a:pt x="1272618" y="2318994"/>
                </a:cubicBezTo>
                <a:cubicBezTo>
                  <a:pt x="1291782" y="2303663"/>
                  <a:pt x="1304685" y="2281805"/>
                  <a:pt x="1319752" y="2262433"/>
                </a:cubicBezTo>
                <a:cubicBezTo>
                  <a:pt x="1326708" y="2253490"/>
                  <a:pt x="1329902" y="2241406"/>
                  <a:pt x="1338606" y="2234153"/>
                </a:cubicBezTo>
                <a:cubicBezTo>
                  <a:pt x="1349402" y="2225157"/>
                  <a:pt x="1364396" y="2222747"/>
                  <a:pt x="1376313" y="2215299"/>
                </a:cubicBezTo>
                <a:cubicBezTo>
                  <a:pt x="1402979" y="2198632"/>
                  <a:pt x="1431490" y="2172922"/>
                  <a:pt x="1451728" y="2149312"/>
                </a:cubicBezTo>
                <a:cubicBezTo>
                  <a:pt x="1477932" y="2118740"/>
                  <a:pt x="1469412" y="2113942"/>
                  <a:pt x="1489435" y="2073897"/>
                </a:cubicBezTo>
                <a:cubicBezTo>
                  <a:pt x="1512862" y="2027043"/>
                  <a:pt x="1513281" y="2031197"/>
                  <a:pt x="1545996" y="1998483"/>
                </a:cubicBezTo>
                <a:cubicBezTo>
                  <a:pt x="1549138" y="1985914"/>
                  <a:pt x="1548994" y="1972025"/>
                  <a:pt x="1555422" y="1960776"/>
                </a:cubicBezTo>
                <a:cubicBezTo>
                  <a:pt x="1562036" y="1949201"/>
                  <a:pt x="1575704" y="1943160"/>
                  <a:pt x="1583703" y="1932495"/>
                </a:cubicBezTo>
                <a:cubicBezTo>
                  <a:pt x="1594696" y="1917837"/>
                  <a:pt x="1602556" y="1901072"/>
                  <a:pt x="1611983" y="1885361"/>
                </a:cubicBezTo>
                <a:cubicBezTo>
                  <a:pt x="1615125" y="1872792"/>
                  <a:pt x="1615118" y="1858979"/>
                  <a:pt x="1621410" y="1847654"/>
                </a:cubicBezTo>
                <a:cubicBezTo>
                  <a:pt x="1631181" y="1830066"/>
                  <a:pt x="1644438" y="1814281"/>
                  <a:pt x="1659117" y="1800520"/>
                </a:cubicBezTo>
                <a:cubicBezTo>
                  <a:pt x="1694926" y="1766950"/>
                  <a:pt x="1737531" y="1740960"/>
                  <a:pt x="1772239" y="1706252"/>
                </a:cubicBezTo>
                <a:lnTo>
                  <a:pt x="1800519" y="1677972"/>
                </a:lnTo>
                <a:cubicBezTo>
                  <a:pt x="1808187" y="1654969"/>
                  <a:pt x="1810525" y="1639686"/>
                  <a:pt x="1828800" y="1621411"/>
                </a:cubicBezTo>
                <a:cubicBezTo>
                  <a:pt x="1836811" y="1613400"/>
                  <a:pt x="1847653" y="1608842"/>
                  <a:pt x="1857080" y="1602557"/>
                </a:cubicBezTo>
                <a:cubicBezTo>
                  <a:pt x="1869649" y="1583703"/>
                  <a:pt x="1881793" y="1564559"/>
                  <a:pt x="1894787" y="1545996"/>
                </a:cubicBezTo>
                <a:cubicBezTo>
                  <a:pt x="1903797" y="1533125"/>
                  <a:pt x="1910283" y="1517421"/>
                  <a:pt x="1923068" y="1508289"/>
                </a:cubicBezTo>
                <a:cubicBezTo>
                  <a:pt x="1933611" y="1500759"/>
                  <a:pt x="1948206" y="1502004"/>
                  <a:pt x="1960775" y="1498862"/>
                </a:cubicBezTo>
                <a:cubicBezTo>
                  <a:pt x="1975691" y="1439199"/>
                  <a:pt x="1959425" y="1476781"/>
                  <a:pt x="2007909" y="1423448"/>
                </a:cubicBezTo>
                <a:cubicBezTo>
                  <a:pt x="2027397" y="1402012"/>
                  <a:pt x="2046125" y="1379882"/>
                  <a:pt x="2064470" y="1357460"/>
                </a:cubicBezTo>
                <a:cubicBezTo>
                  <a:pt x="2074419" y="1345300"/>
                  <a:pt x="2081641" y="1330862"/>
                  <a:pt x="2092750" y="1319753"/>
                </a:cubicBezTo>
                <a:cubicBezTo>
                  <a:pt x="2103859" y="1308644"/>
                  <a:pt x="2118633" y="1301819"/>
                  <a:pt x="2130457" y="1291473"/>
                </a:cubicBezTo>
                <a:cubicBezTo>
                  <a:pt x="2143835" y="1279768"/>
                  <a:pt x="2156460" y="1267143"/>
                  <a:pt x="2168165" y="1253765"/>
                </a:cubicBezTo>
                <a:cubicBezTo>
                  <a:pt x="2178511" y="1241941"/>
                  <a:pt x="2184516" y="1226283"/>
                  <a:pt x="2196445" y="1216058"/>
                </a:cubicBezTo>
                <a:cubicBezTo>
                  <a:pt x="2207114" y="1206913"/>
                  <a:pt x="2221583" y="1203489"/>
                  <a:pt x="2234152" y="1197205"/>
                </a:cubicBezTo>
                <a:cubicBezTo>
                  <a:pt x="2243579" y="1184636"/>
                  <a:pt x="2250807" y="1170066"/>
                  <a:pt x="2262433" y="1159497"/>
                </a:cubicBezTo>
                <a:cubicBezTo>
                  <a:pt x="2285684" y="1138360"/>
                  <a:pt x="2311701" y="1120365"/>
                  <a:pt x="2337847" y="1102936"/>
                </a:cubicBezTo>
                <a:cubicBezTo>
                  <a:pt x="2347274" y="1096652"/>
                  <a:pt x="2357601" y="1091544"/>
                  <a:pt x="2366128" y="1084083"/>
                </a:cubicBezTo>
                <a:cubicBezTo>
                  <a:pt x="2382850" y="1069452"/>
                  <a:pt x="2395912" y="1050829"/>
                  <a:pt x="2413262" y="1036949"/>
                </a:cubicBezTo>
                <a:cubicBezTo>
                  <a:pt x="2427569" y="1025503"/>
                  <a:pt x="2445738" y="1019662"/>
                  <a:pt x="2460396" y="1008668"/>
                </a:cubicBezTo>
                <a:cubicBezTo>
                  <a:pt x="2471061" y="1000669"/>
                  <a:pt x="2478435" y="988923"/>
                  <a:pt x="2488676" y="980388"/>
                </a:cubicBezTo>
                <a:cubicBezTo>
                  <a:pt x="2524527" y="950512"/>
                  <a:pt x="2525368" y="965352"/>
                  <a:pt x="2573517" y="933254"/>
                </a:cubicBezTo>
                <a:cubicBezTo>
                  <a:pt x="2584610" y="925859"/>
                  <a:pt x="2590876" y="912619"/>
                  <a:pt x="2601798" y="904974"/>
                </a:cubicBezTo>
                <a:cubicBezTo>
                  <a:pt x="2605846" y="902140"/>
                  <a:pt x="2678805" y="863208"/>
                  <a:pt x="2696066" y="848413"/>
                </a:cubicBezTo>
                <a:cubicBezTo>
                  <a:pt x="2709562" y="836845"/>
                  <a:pt x="2718983" y="820566"/>
                  <a:pt x="2733773" y="810706"/>
                </a:cubicBezTo>
                <a:cubicBezTo>
                  <a:pt x="2747853" y="801320"/>
                  <a:pt x="2765004" y="797635"/>
                  <a:pt x="2780907" y="791852"/>
                </a:cubicBezTo>
                <a:cubicBezTo>
                  <a:pt x="2799584" y="785060"/>
                  <a:pt x="2837468" y="772998"/>
                  <a:pt x="2837468" y="772998"/>
                </a:cubicBezTo>
                <a:cubicBezTo>
                  <a:pt x="2913057" y="716307"/>
                  <a:pt x="2837241" y="765547"/>
                  <a:pt x="2912882" y="735291"/>
                </a:cubicBezTo>
                <a:cubicBezTo>
                  <a:pt x="2932453" y="727463"/>
                  <a:pt x="2950181" y="715572"/>
                  <a:pt x="2969443" y="707011"/>
                </a:cubicBezTo>
                <a:cubicBezTo>
                  <a:pt x="2978523" y="702975"/>
                  <a:pt x="2988419" y="701073"/>
                  <a:pt x="2997723" y="697584"/>
                </a:cubicBezTo>
                <a:cubicBezTo>
                  <a:pt x="3102638" y="658240"/>
                  <a:pt x="2982614" y="699477"/>
                  <a:pt x="3101418" y="659877"/>
                </a:cubicBezTo>
                <a:cubicBezTo>
                  <a:pt x="3110845" y="653592"/>
                  <a:pt x="3119285" y="645486"/>
                  <a:pt x="3129699" y="641023"/>
                </a:cubicBezTo>
                <a:cubicBezTo>
                  <a:pt x="3263524" y="583670"/>
                  <a:pt x="3212296" y="616247"/>
                  <a:pt x="3365369" y="575035"/>
                </a:cubicBezTo>
                <a:cubicBezTo>
                  <a:pt x="3535969" y="529104"/>
                  <a:pt x="3425924" y="558898"/>
                  <a:pt x="3525624" y="509048"/>
                </a:cubicBezTo>
                <a:cubicBezTo>
                  <a:pt x="3534512" y="504604"/>
                  <a:pt x="3544387" y="502476"/>
                  <a:pt x="3553905" y="499621"/>
                </a:cubicBezTo>
                <a:cubicBezTo>
                  <a:pt x="3575816" y="493048"/>
                  <a:pt x="3597769" y="486589"/>
                  <a:pt x="3619892" y="480767"/>
                </a:cubicBezTo>
                <a:cubicBezTo>
                  <a:pt x="3657480" y="470875"/>
                  <a:pt x="3696141" y="464778"/>
                  <a:pt x="3733014" y="452487"/>
                </a:cubicBezTo>
                <a:cubicBezTo>
                  <a:pt x="3742441" y="449345"/>
                  <a:pt x="3751595" y="445216"/>
                  <a:pt x="3761295" y="443060"/>
                </a:cubicBezTo>
                <a:cubicBezTo>
                  <a:pt x="3779953" y="438914"/>
                  <a:pt x="3799002" y="436775"/>
                  <a:pt x="3817855" y="433633"/>
                </a:cubicBezTo>
                <a:cubicBezTo>
                  <a:pt x="3830424" y="424206"/>
                  <a:pt x="3841060" y="411396"/>
                  <a:pt x="3855563" y="405353"/>
                </a:cubicBezTo>
                <a:cubicBezTo>
                  <a:pt x="3884515" y="393290"/>
                  <a:pt x="3953369" y="382330"/>
                  <a:pt x="3987538" y="377073"/>
                </a:cubicBezTo>
                <a:cubicBezTo>
                  <a:pt x="4009499" y="373695"/>
                  <a:pt x="4031969" y="373035"/>
                  <a:pt x="4053525" y="367646"/>
                </a:cubicBezTo>
                <a:cubicBezTo>
                  <a:pt x="4303222" y="305221"/>
                  <a:pt x="4128894" y="331123"/>
                  <a:pt x="4289196" y="311085"/>
                </a:cubicBezTo>
                <a:cubicBezTo>
                  <a:pt x="4434349" y="253024"/>
                  <a:pt x="4329258" y="285343"/>
                  <a:pt x="4468305" y="263951"/>
                </a:cubicBezTo>
                <a:cubicBezTo>
                  <a:pt x="4523045" y="255529"/>
                  <a:pt x="4497168" y="249685"/>
                  <a:pt x="4562573" y="235670"/>
                </a:cubicBezTo>
                <a:cubicBezTo>
                  <a:pt x="4587344" y="230362"/>
                  <a:pt x="4612849" y="229386"/>
                  <a:pt x="4637987" y="226244"/>
                </a:cubicBezTo>
                <a:cubicBezTo>
                  <a:pt x="4653698" y="216817"/>
                  <a:pt x="4667609" y="203351"/>
                  <a:pt x="4685121" y="197963"/>
                </a:cubicBezTo>
                <a:cubicBezTo>
                  <a:pt x="4709335" y="190513"/>
                  <a:pt x="4735497" y="192388"/>
                  <a:pt x="4760536" y="188536"/>
                </a:cubicBezTo>
                <a:cubicBezTo>
                  <a:pt x="4776372" y="186100"/>
                  <a:pt x="4791906" y="181976"/>
                  <a:pt x="4807670" y="179110"/>
                </a:cubicBezTo>
                <a:cubicBezTo>
                  <a:pt x="4882745" y="165461"/>
                  <a:pt x="4866089" y="169984"/>
                  <a:pt x="4958499" y="160256"/>
                </a:cubicBezTo>
                <a:cubicBezTo>
                  <a:pt x="5085763" y="146859"/>
                  <a:pt x="4999752" y="155402"/>
                  <a:pt x="5118754" y="141402"/>
                </a:cubicBezTo>
                <a:cubicBezTo>
                  <a:pt x="5253419" y="125560"/>
                  <a:pt x="5153767" y="139095"/>
                  <a:pt x="5269583" y="122549"/>
                </a:cubicBezTo>
                <a:cubicBezTo>
                  <a:pt x="5349757" y="90479"/>
                  <a:pt x="5292938" y="108155"/>
                  <a:pt x="5410985" y="94268"/>
                </a:cubicBezTo>
                <a:cubicBezTo>
                  <a:pt x="5433052" y="91672"/>
                  <a:pt x="5454906" y="87438"/>
                  <a:pt x="5476973" y="84842"/>
                </a:cubicBezTo>
                <a:cubicBezTo>
                  <a:pt x="5508336" y="81152"/>
                  <a:pt x="5539939" y="79589"/>
                  <a:pt x="5571241" y="75415"/>
                </a:cubicBezTo>
                <a:cubicBezTo>
                  <a:pt x="5587123" y="73297"/>
                  <a:pt x="5602611" y="68854"/>
                  <a:pt x="5618375" y="65988"/>
                </a:cubicBezTo>
                <a:cubicBezTo>
                  <a:pt x="5637180" y="62569"/>
                  <a:pt x="5655990" y="59087"/>
                  <a:pt x="5674936" y="56561"/>
                </a:cubicBezTo>
                <a:cubicBezTo>
                  <a:pt x="5703141" y="52800"/>
                  <a:pt x="5731497" y="50276"/>
                  <a:pt x="5759777" y="47134"/>
                </a:cubicBezTo>
                <a:cubicBezTo>
                  <a:pt x="5772346" y="43992"/>
                  <a:pt x="5785353" y="42257"/>
                  <a:pt x="5797484" y="37708"/>
                </a:cubicBezTo>
                <a:cubicBezTo>
                  <a:pt x="5810642" y="32774"/>
                  <a:pt x="5821558" y="22262"/>
                  <a:pt x="5835191" y="18854"/>
                </a:cubicBezTo>
                <a:cubicBezTo>
                  <a:pt x="5859769" y="12710"/>
                  <a:pt x="5885527" y="13010"/>
                  <a:pt x="5910606" y="9427"/>
                </a:cubicBezTo>
                <a:cubicBezTo>
                  <a:pt x="5929528" y="6724"/>
                  <a:pt x="5948313" y="3142"/>
                  <a:pt x="5967167" y="0"/>
                </a:cubicBezTo>
                <a:cubicBezTo>
                  <a:pt x="6014301" y="3142"/>
                  <a:pt x="6062741" y="-2030"/>
                  <a:pt x="6108569" y="9427"/>
                </a:cubicBezTo>
                <a:cubicBezTo>
                  <a:pt x="6118209" y="11837"/>
                  <a:pt x="6108127" y="36547"/>
                  <a:pt x="6117996" y="37708"/>
                </a:cubicBezTo>
                <a:cubicBezTo>
                  <a:pt x="6168025" y="43594"/>
                  <a:pt x="6218466" y="29540"/>
                  <a:pt x="6268824" y="28281"/>
                </a:cubicBezTo>
                <a:cubicBezTo>
                  <a:pt x="6344215" y="26396"/>
                  <a:pt x="6419653" y="28281"/>
                  <a:pt x="6495068" y="28281"/>
                </a:cubicBez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964891" y="4477732"/>
            <a:ext cx="2205872" cy="954107"/>
          </a:xfrm>
          <a:prstGeom prst="rect">
            <a:avLst/>
          </a:prstGeom>
          <a:noFill/>
        </p:spPr>
        <p:txBody>
          <a:bodyPr wrap="square" rtlCol="0">
            <a:spAutoFit/>
          </a:bodyPr>
          <a:lstStyle/>
          <a:p>
            <a:r>
              <a:rPr lang="en-US" sz="2800" b="1" dirty="0"/>
              <a:t>Any cell of the body</a:t>
            </a:r>
          </a:p>
        </p:txBody>
      </p:sp>
      <p:sp>
        <p:nvSpPr>
          <p:cNvPr id="50" name="TextBox 49"/>
          <p:cNvSpPr txBox="1"/>
          <p:nvPr/>
        </p:nvSpPr>
        <p:spPr>
          <a:xfrm>
            <a:off x="7069952" y="3615526"/>
            <a:ext cx="1272770" cy="369332"/>
          </a:xfrm>
          <a:prstGeom prst="rect">
            <a:avLst/>
          </a:prstGeom>
          <a:noFill/>
        </p:spPr>
        <p:txBody>
          <a:bodyPr wrap="square" rtlCol="0">
            <a:spAutoFit/>
          </a:bodyPr>
          <a:lstStyle/>
          <a:p>
            <a:r>
              <a:rPr lang="en-US" b="1" dirty="0"/>
              <a:t>MHC I</a:t>
            </a:r>
          </a:p>
        </p:txBody>
      </p:sp>
      <p:cxnSp>
        <p:nvCxnSpPr>
          <p:cNvPr id="52" name="Straight Arrow Connector 51"/>
          <p:cNvCxnSpPr/>
          <p:nvPr/>
        </p:nvCxnSpPr>
        <p:spPr>
          <a:xfrm flipH="1">
            <a:off x="7296346" y="3918309"/>
            <a:ext cx="188536" cy="707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8219" y="339365"/>
            <a:ext cx="10812544" cy="1384995"/>
          </a:xfrm>
          <a:prstGeom prst="rect">
            <a:avLst/>
          </a:prstGeom>
          <a:noFill/>
        </p:spPr>
        <p:txBody>
          <a:bodyPr wrap="square" rtlCol="0">
            <a:spAutoFit/>
          </a:bodyPr>
          <a:lstStyle/>
          <a:p>
            <a:r>
              <a:rPr lang="en-US" sz="2800" b="1" dirty="0"/>
              <a:t>At the same time, it is the job of </a:t>
            </a:r>
            <a:r>
              <a:rPr lang="en-US" sz="2800" b="1" dirty="0">
                <a:solidFill>
                  <a:srgbClr val="FF0000"/>
                </a:solidFill>
              </a:rPr>
              <a:t>every cell of the body </a:t>
            </a:r>
            <a:r>
              <a:rPr lang="en-US" sz="2800" b="1" dirty="0"/>
              <a:t>to digest each of its own proteins to display little pieces of them on the cell surface attached to MHC I molecules</a:t>
            </a:r>
          </a:p>
        </p:txBody>
      </p:sp>
      <p:sp>
        <p:nvSpPr>
          <p:cNvPr id="44" name="Flowchart: Stored Data 43"/>
          <p:cNvSpPr/>
          <p:nvPr/>
        </p:nvSpPr>
        <p:spPr>
          <a:xfrm rot="13263730">
            <a:off x="6476214" y="4687743"/>
            <a:ext cx="1715679" cy="37444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74997" y="1635071"/>
            <a:ext cx="2448732" cy="1200329"/>
          </a:xfrm>
          <a:prstGeom prst="rect">
            <a:avLst/>
          </a:prstGeom>
          <a:noFill/>
        </p:spPr>
        <p:txBody>
          <a:bodyPr wrap="square" rtlCol="0">
            <a:spAutoFit/>
          </a:bodyPr>
          <a:lstStyle/>
          <a:p>
            <a:r>
              <a:rPr lang="en-US" dirty="0"/>
              <a:t>MHC = Major Histocompatibility complex, also called HLA in humans </a:t>
            </a:r>
          </a:p>
        </p:txBody>
      </p:sp>
    </p:spTree>
    <p:extLst>
      <p:ext uri="{BB962C8B-B14F-4D97-AF65-F5344CB8AC3E}">
        <p14:creationId xmlns:p14="http://schemas.microsoft.com/office/powerpoint/2010/main" val="2400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281113" y="127002"/>
            <a:ext cx="5741856" cy="3964232"/>
            <a:chOff x="1281113" y="127001"/>
            <a:chExt cx="9822472" cy="6349999"/>
          </a:xfrm>
        </p:grpSpPr>
        <p:sp>
          <p:nvSpPr>
            <p:cNvPr id="3" name="Freeform 36"/>
            <p:cNvSpPr/>
            <p:nvPr/>
          </p:nvSpPr>
          <p:spPr>
            <a:xfrm>
              <a:off x="1281113" y="127001"/>
              <a:ext cx="8758491" cy="4797425"/>
            </a:xfrm>
            <a:custGeom>
              <a:avLst/>
              <a:gdLst>
                <a:gd name="connsiteX0" fmla="*/ 8612853 w 8627186"/>
                <a:gd name="connsiteY0" fmla="*/ 0 h 4797083"/>
                <a:gd name="connsiteX1" fmla="*/ 8612853 w 8627186"/>
                <a:gd name="connsiteY1" fmla="*/ 196948 h 4797083"/>
                <a:gd name="connsiteX2" fmla="*/ 8570650 w 8627186"/>
                <a:gd name="connsiteY2" fmla="*/ 323557 h 4797083"/>
                <a:gd name="connsiteX3" fmla="*/ 8528447 w 8627186"/>
                <a:gd name="connsiteY3" fmla="*/ 506437 h 4797083"/>
                <a:gd name="connsiteX4" fmla="*/ 8486244 w 8627186"/>
                <a:gd name="connsiteY4" fmla="*/ 618979 h 4797083"/>
                <a:gd name="connsiteX5" fmla="*/ 8458108 w 8627186"/>
                <a:gd name="connsiteY5" fmla="*/ 647114 h 4797083"/>
                <a:gd name="connsiteX6" fmla="*/ 8444041 w 8627186"/>
                <a:gd name="connsiteY6" fmla="*/ 689317 h 4797083"/>
                <a:gd name="connsiteX7" fmla="*/ 8345567 w 8627186"/>
                <a:gd name="connsiteY7" fmla="*/ 801859 h 4797083"/>
                <a:gd name="connsiteX8" fmla="*/ 8331499 w 8627186"/>
                <a:gd name="connsiteY8" fmla="*/ 844062 h 4797083"/>
                <a:gd name="connsiteX9" fmla="*/ 8275228 w 8627186"/>
                <a:gd name="connsiteY9" fmla="*/ 942536 h 4797083"/>
                <a:gd name="connsiteX10" fmla="*/ 8218958 w 8627186"/>
                <a:gd name="connsiteY10" fmla="*/ 998806 h 4797083"/>
                <a:gd name="connsiteX11" fmla="*/ 8148619 w 8627186"/>
                <a:gd name="connsiteY11" fmla="*/ 1097280 h 4797083"/>
                <a:gd name="connsiteX12" fmla="*/ 8078281 w 8627186"/>
                <a:gd name="connsiteY12" fmla="*/ 1153551 h 4797083"/>
                <a:gd name="connsiteX13" fmla="*/ 8050145 w 8627186"/>
                <a:gd name="connsiteY13" fmla="*/ 1209822 h 4797083"/>
                <a:gd name="connsiteX14" fmla="*/ 7965739 w 8627186"/>
                <a:gd name="connsiteY14" fmla="*/ 1294228 h 4797083"/>
                <a:gd name="connsiteX15" fmla="*/ 7923536 w 8627186"/>
                <a:gd name="connsiteY15" fmla="*/ 1336431 h 4797083"/>
                <a:gd name="connsiteX16" fmla="*/ 7895401 w 8627186"/>
                <a:gd name="connsiteY16" fmla="*/ 1378634 h 4797083"/>
                <a:gd name="connsiteX17" fmla="*/ 7839130 w 8627186"/>
                <a:gd name="connsiteY17" fmla="*/ 1434905 h 4797083"/>
                <a:gd name="connsiteX18" fmla="*/ 7768791 w 8627186"/>
                <a:gd name="connsiteY18" fmla="*/ 1505243 h 4797083"/>
                <a:gd name="connsiteX19" fmla="*/ 7740656 w 8627186"/>
                <a:gd name="connsiteY19" fmla="*/ 1561514 h 4797083"/>
                <a:gd name="connsiteX20" fmla="*/ 7628114 w 8627186"/>
                <a:gd name="connsiteY20" fmla="*/ 1659988 h 4797083"/>
                <a:gd name="connsiteX21" fmla="*/ 7557776 w 8627186"/>
                <a:gd name="connsiteY21" fmla="*/ 1730326 h 4797083"/>
                <a:gd name="connsiteX22" fmla="*/ 7529641 w 8627186"/>
                <a:gd name="connsiteY22" fmla="*/ 1772529 h 4797083"/>
                <a:gd name="connsiteX23" fmla="*/ 7459302 w 8627186"/>
                <a:gd name="connsiteY23" fmla="*/ 1828800 h 4797083"/>
                <a:gd name="connsiteX24" fmla="*/ 7417099 w 8627186"/>
                <a:gd name="connsiteY24" fmla="*/ 1927274 h 4797083"/>
                <a:gd name="connsiteX25" fmla="*/ 7374896 w 8627186"/>
                <a:gd name="connsiteY25" fmla="*/ 1955409 h 4797083"/>
                <a:gd name="connsiteX26" fmla="*/ 7346761 w 8627186"/>
                <a:gd name="connsiteY26" fmla="*/ 1997613 h 4797083"/>
                <a:gd name="connsiteX27" fmla="*/ 7304558 w 8627186"/>
                <a:gd name="connsiteY27" fmla="*/ 2039816 h 4797083"/>
                <a:gd name="connsiteX28" fmla="*/ 7276422 w 8627186"/>
                <a:gd name="connsiteY28" fmla="*/ 2096086 h 4797083"/>
                <a:gd name="connsiteX29" fmla="*/ 7206084 w 8627186"/>
                <a:gd name="connsiteY29" fmla="*/ 2166425 h 4797083"/>
                <a:gd name="connsiteX30" fmla="*/ 7192016 w 8627186"/>
                <a:gd name="connsiteY30" fmla="*/ 2208628 h 4797083"/>
                <a:gd name="connsiteX31" fmla="*/ 7121678 w 8627186"/>
                <a:gd name="connsiteY31" fmla="*/ 2293034 h 4797083"/>
                <a:gd name="connsiteX32" fmla="*/ 7079474 w 8627186"/>
                <a:gd name="connsiteY32" fmla="*/ 2377440 h 4797083"/>
                <a:gd name="connsiteX33" fmla="*/ 7037271 w 8627186"/>
                <a:gd name="connsiteY33" fmla="*/ 2405576 h 4797083"/>
                <a:gd name="connsiteX34" fmla="*/ 6995068 w 8627186"/>
                <a:gd name="connsiteY34" fmla="*/ 2504049 h 4797083"/>
                <a:gd name="connsiteX35" fmla="*/ 6952865 w 8627186"/>
                <a:gd name="connsiteY35" fmla="*/ 2518117 h 4797083"/>
                <a:gd name="connsiteX36" fmla="*/ 6924730 w 8627186"/>
                <a:gd name="connsiteY36" fmla="*/ 2560320 h 4797083"/>
                <a:gd name="connsiteX37" fmla="*/ 6854391 w 8627186"/>
                <a:gd name="connsiteY37" fmla="*/ 2630659 h 4797083"/>
                <a:gd name="connsiteX38" fmla="*/ 6755918 w 8627186"/>
                <a:gd name="connsiteY38" fmla="*/ 2743200 h 4797083"/>
                <a:gd name="connsiteX39" fmla="*/ 6685579 w 8627186"/>
                <a:gd name="connsiteY39" fmla="*/ 2813539 h 4797083"/>
                <a:gd name="connsiteX40" fmla="*/ 6643376 w 8627186"/>
                <a:gd name="connsiteY40" fmla="*/ 2897945 h 4797083"/>
                <a:gd name="connsiteX41" fmla="*/ 6601173 w 8627186"/>
                <a:gd name="connsiteY41" fmla="*/ 2926080 h 4797083"/>
                <a:gd name="connsiteX42" fmla="*/ 6544902 w 8627186"/>
                <a:gd name="connsiteY42" fmla="*/ 2996419 h 4797083"/>
                <a:gd name="connsiteX43" fmla="*/ 6460496 w 8627186"/>
                <a:gd name="connsiteY43" fmla="*/ 3094893 h 4797083"/>
                <a:gd name="connsiteX44" fmla="*/ 6418293 w 8627186"/>
                <a:gd name="connsiteY44" fmla="*/ 3137096 h 4797083"/>
                <a:gd name="connsiteX45" fmla="*/ 6362022 w 8627186"/>
                <a:gd name="connsiteY45" fmla="*/ 3207434 h 4797083"/>
                <a:gd name="connsiteX46" fmla="*/ 6347954 w 8627186"/>
                <a:gd name="connsiteY46" fmla="*/ 3249637 h 4797083"/>
                <a:gd name="connsiteX47" fmla="*/ 6277616 w 8627186"/>
                <a:gd name="connsiteY47" fmla="*/ 3319976 h 4797083"/>
                <a:gd name="connsiteX48" fmla="*/ 6249481 w 8627186"/>
                <a:gd name="connsiteY48" fmla="*/ 3362179 h 4797083"/>
                <a:gd name="connsiteX49" fmla="*/ 6193210 w 8627186"/>
                <a:gd name="connsiteY49" fmla="*/ 3432517 h 4797083"/>
                <a:gd name="connsiteX50" fmla="*/ 6179142 w 8627186"/>
                <a:gd name="connsiteY50" fmla="*/ 3474720 h 4797083"/>
                <a:gd name="connsiteX51" fmla="*/ 6080668 w 8627186"/>
                <a:gd name="connsiteY51" fmla="*/ 3545059 h 4797083"/>
                <a:gd name="connsiteX52" fmla="*/ 6052533 w 8627186"/>
                <a:gd name="connsiteY52" fmla="*/ 3587262 h 4797083"/>
                <a:gd name="connsiteX53" fmla="*/ 5982194 w 8627186"/>
                <a:gd name="connsiteY53" fmla="*/ 3615397 h 4797083"/>
                <a:gd name="connsiteX54" fmla="*/ 5869653 w 8627186"/>
                <a:gd name="connsiteY54" fmla="*/ 3671668 h 4797083"/>
                <a:gd name="connsiteX55" fmla="*/ 5785247 w 8627186"/>
                <a:gd name="connsiteY55" fmla="*/ 3713871 h 4797083"/>
                <a:gd name="connsiteX56" fmla="*/ 5743044 w 8627186"/>
                <a:gd name="connsiteY56" fmla="*/ 3756074 h 4797083"/>
                <a:gd name="connsiteX57" fmla="*/ 5658638 w 8627186"/>
                <a:gd name="connsiteY57" fmla="*/ 3770142 h 4797083"/>
                <a:gd name="connsiteX58" fmla="*/ 5616434 w 8627186"/>
                <a:gd name="connsiteY58" fmla="*/ 3798277 h 4797083"/>
                <a:gd name="connsiteX59" fmla="*/ 5574231 w 8627186"/>
                <a:gd name="connsiteY59" fmla="*/ 3812345 h 4797083"/>
                <a:gd name="connsiteX60" fmla="*/ 5517961 w 8627186"/>
                <a:gd name="connsiteY60" fmla="*/ 3854548 h 4797083"/>
                <a:gd name="connsiteX61" fmla="*/ 5405419 w 8627186"/>
                <a:gd name="connsiteY61" fmla="*/ 3896751 h 4797083"/>
                <a:gd name="connsiteX62" fmla="*/ 5349148 w 8627186"/>
                <a:gd name="connsiteY62" fmla="*/ 3953022 h 4797083"/>
                <a:gd name="connsiteX63" fmla="*/ 5292878 w 8627186"/>
                <a:gd name="connsiteY63" fmla="*/ 3995225 h 4797083"/>
                <a:gd name="connsiteX64" fmla="*/ 5236607 w 8627186"/>
                <a:gd name="connsiteY64" fmla="*/ 4009293 h 4797083"/>
                <a:gd name="connsiteX65" fmla="*/ 5194404 w 8627186"/>
                <a:gd name="connsiteY65" fmla="*/ 4023360 h 4797083"/>
                <a:gd name="connsiteX66" fmla="*/ 5166268 w 8627186"/>
                <a:gd name="connsiteY66" fmla="*/ 4051496 h 4797083"/>
                <a:gd name="connsiteX67" fmla="*/ 5152201 w 8627186"/>
                <a:gd name="connsiteY67" fmla="*/ 4093699 h 4797083"/>
                <a:gd name="connsiteX68" fmla="*/ 5109998 w 8627186"/>
                <a:gd name="connsiteY68" fmla="*/ 4107766 h 4797083"/>
                <a:gd name="connsiteX69" fmla="*/ 5053727 w 8627186"/>
                <a:gd name="connsiteY69" fmla="*/ 4135902 h 4797083"/>
                <a:gd name="connsiteX70" fmla="*/ 5025591 w 8627186"/>
                <a:gd name="connsiteY70" fmla="*/ 4164037 h 4797083"/>
                <a:gd name="connsiteX71" fmla="*/ 4955253 w 8627186"/>
                <a:gd name="connsiteY71" fmla="*/ 4178105 h 4797083"/>
                <a:gd name="connsiteX72" fmla="*/ 4913050 w 8627186"/>
                <a:gd name="connsiteY72" fmla="*/ 4192173 h 4797083"/>
                <a:gd name="connsiteX73" fmla="*/ 4870847 w 8627186"/>
                <a:gd name="connsiteY73" fmla="*/ 4234376 h 4797083"/>
                <a:gd name="connsiteX74" fmla="*/ 4800508 w 8627186"/>
                <a:gd name="connsiteY74" fmla="*/ 4248443 h 4797083"/>
                <a:gd name="connsiteX75" fmla="*/ 4744238 w 8627186"/>
                <a:gd name="connsiteY75" fmla="*/ 4262511 h 4797083"/>
                <a:gd name="connsiteX76" fmla="*/ 4687967 w 8627186"/>
                <a:gd name="connsiteY76" fmla="*/ 4290646 h 4797083"/>
                <a:gd name="connsiteX77" fmla="*/ 4505087 w 8627186"/>
                <a:gd name="connsiteY77" fmla="*/ 4318782 h 4797083"/>
                <a:gd name="connsiteX78" fmla="*/ 4392545 w 8627186"/>
                <a:gd name="connsiteY78" fmla="*/ 4346917 h 4797083"/>
                <a:gd name="connsiteX79" fmla="*/ 4336274 w 8627186"/>
                <a:gd name="connsiteY79" fmla="*/ 4360985 h 4797083"/>
                <a:gd name="connsiteX80" fmla="*/ 4181530 w 8627186"/>
                <a:gd name="connsiteY80" fmla="*/ 4389120 h 4797083"/>
                <a:gd name="connsiteX81" fmla="*/ 4139327 w 8627186"/>
                <a:gd name="connsiteY81" fmla="*/ 4417256 h 4797083"/>
                <a:gd name="connsiteX82" fmla="*/ 4083056 w 8627186"/>
                <a:gd name="connsiteY82" fmla="*/ 4431323 h 4797083"/>
                <a:gd name="connsiteX83" fmla="*/ 3998650 w 8627186"/>
                <a:gd name="connsiteY83" fmla="*/ 4459459 h 4797083"/>
                <a:gd name="connsiteX84" fmla="*/ 3872041 w 8627186"/>
                <a:gd name="connsiteY84" fmla="*/ 4473526 h 4797083"/>
                <a:gd name="connsiteX85" fmla="*/ 3731364 w 8627186"/>
                <a:gd name="connsiteY85" fmla="*/ 4501662 h 4797083"/>
                <a:gd name="connsiteX86" fmla="*/ 3632890 w 8627186"/>
                <a:gd name="connsiteY86" fmla="*/ 4515729 h 4797083"/>
                <a:gd name="connsiteX87" fmla="*/ 3576619 w 8627186"/>
                <a:gd name="connsiteY87" fmla="*/ 4529797 h 4797083"/>
                <a:gd name="connsiteX88" fmla="*/ 3534416 w 8627186"/>
                <a:gd name="connsiteY88" fmla="*/ 4543865 h 4797083"/>
                <a:gd name="connsiteX89" fmla="*/ 3281198 w 8627186"/>
                <a:gd name="connsiteY89" fmla="*/ 4586068 h 4797083"/>
                <a:gd name="connsiteX90" fmla="*/ 3210859 w 8627186"/>
                <a:gd name="connsiteY90" fmla="*/ 4600136 h 4797083"/>
                <a:gd name="connsiteX91" fmla="*/ 2943573 w 8627186"/>
                <a:gd name="connsiteY91" fmla="*/ 4614203 h 4797083"/>
                <a:gd name="connsiteX92" fmla="*/ 2887302 w 8627186"/>
                <a:gd name="connsiteY92" fmla="*/ 4628271 h 4797083"/>
                <a:gd name="connsiteX93" fmla="*/ 2788828 w 8627186"/>
                <a:gd name="connsiteY93" fmla="*/ 4656406 h 4797083"/>
                <a:gd name="connsiteX94" fmla="*/ 2634084 w 8627186"/>
                <a:gd name="connsiteY94" fmla="*/ 4670474 h 4797083"/>
                <a:gd name="connsiteX95" fmla="*/ 2577813 w 8627186"/>
                <a:gd name="connsiteY95" fmla="*/ 4684542 h 4797083"/>
                <a:gd name="connsiteX96" fmla="*/ 2535610 w 8627186"/>
                <a:gd name="connsiteY96" fmla="*/ 4698609 h 4797083"/>
                <a:gd name="connsiteX97" fmla="*/ 1677481 w 8627186"/>
                <a:gd name="connsiteY97" fmla="*/ 4712677 h 4797083"/>
                <a:gd name="connsiteX98" fmla="*/ 931893 w 8627186"/>
                <a:gd name="connsiteY98" fmla="*/ 4726745 h 4797083"/>
                <a:gd name="connsiteX99" fmla="*/ 594268 w 8627186"/>
                <a:gd name="connsiteY99" fmla="*/ 4768948 h 4797083"/>
                <a:gd name="connsiteX100" fmla="*/ 552065 w 8627186"/>
                <a:gd name="connsiteY100" fmla="*/ 4783016 h 4797083"/>
                <a:gd name="connsiteX101" fmla="*/ 481727 w 8627186"/>
                <a:gd name="connsiteY101" fmla="*/ 4797083 h 4797083"/>
                <a:gd name="connsiteX102" fmla="*/ 3425 w 8627186"/>
                <a:gd name="connsiteY102" fmla="*/ 4783016 h 4797083"/>
                <a:gd name="connsiteX103" fmla="*/ 31561 w 8627186"/>
                <a:gd name="connsiteY103" fmla="*/ 4754880 h 4797083"/>
                <a:gd name="connsiteX104" fmla="*/ 73764 w 8627186"/>
                <a:gd name="connsiteY104" fmla="*/ 4768948 h 4797083"/>
                <a:gd name="connsiteX105" fmla="*/ 144102 w 8627186"/>
                <a:gd name="connsiteY105" fmla="*/ 4768948 h 479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27186" h="4797083">
                  <a:moveTo>
                    <a:pt x="8612853" y="0"/>
                  </a:moveTo>
                  <a:cubicBezTo>
                    <a:pt x="8632115" y="115567"/>
                    <a:pt x="8631813" y="64229"/>
                    <a:pt x="8612853" y="196948"/>
                  </a:cubicBezTo>
                  <a:cubicBezTo>
                    <a:pt x="8599069" y="293436"/>
                    <a:pt x="8612791" y="260345"/>
                    <a:pt x="8570650" y="323557"/>
                  </a:cubicBezTo>
                  <a:cubicBezTo>
                    <a:pt x="8537996" y="552131"/>
                    <a:pt x="8579940" y="300470"/>
                    <a:pt x="8528447" y="506437"/>
                  </a:cubicBezTo>
                  <a:cubicBezTo>
                    <a:pt x="8516076" y="555921"/>
                    <a:pt x="8515668" y="574843"/>
                    <a:pt x="8486244" y="618979"/>
                  </a:cubicBezTo>
                  <a:cubicBezTo>
                    <a:pt x="8478887" y="630015"/>
                    <a:pt x="8467487" y="637736"/>
                    <a:pt x="8458108" y="647114"/>
                  </a:cubicBezTo>
                  <a:cubicBezTo>
                    <a:pt x="8453419" y="661182"/>
                    <a:pt x="8452938" y="677454"/>
                    <a:pt x="8444041" y="689317"/>
                  </a:cubicBezTo>
                  <a:cubicBezTo>
                    <a:pt x="8389034" y="762660"/>
                    <a:pt x="8378181" y="736631"/>
                    <a:pt x="8345567" y="801859"/>
                  </a:cubicBezTo>
                  <a:cubicBezTo>
                    <a:pt x="8338935" y="815122"/>
                    <a:pt x="8337340" y="830432"/>
                    <a:pt x="8331499" y="844062"/>
                  </a:cubicBezTo>
                  <a:cubicBezTo>
                    <a:pt x="8320093" y="870676"/>
                    <a:pt x="8295413" y="918986"/>
                    <a:pt x="8275228" y="942536"/>
                  </a:cubicBezTo>
                  <a:cubicBezTo>
                    <a:pt x="8257965" y="962676"/>
                    <a:pt x="8236426" y="978843"/>
                    <a:pt x="8218958" y="998806"/>
                  </a:cubicBezTo>
                  <a:cubicBezTo>
                    <a:pt x="8126560" y="1104403"/>
                    <a:pt x="8218639" y="1009753"/>
                    <a:pt x="8148619" y="1097280"/>
                  </a:cubicBezTo>
                  <a:cubicBezTo>
                    <a:pt x="8125709" y="1125918"/>
                    <a:pt x="8109620" y="1132659"/>
                    <a:pt x="8078281" y="1153551"/>
                  </a:cubicBezTo>
                  <a:cubicBezTo>
                    <a:pt x="8068902" y="1172308"/>
                    <a:pt x="8063246" y="1193446"/>
                    <a:pt x="8050145" y="1209822"/>
                  </a:cubicBezTo>
                  <a:cubicBezTo>
                    <a:pt x="8025289" y="1240892"/>
                    <a:pt x="7993874" y="1266093"/>
                    <a:pt x="7965739" y="1294228"/>
                  </a:cubicBezTo>
                  <a:cubicBezTo>
                    <a:pt x="7951671" y="1308296"/>
                    <a:pt x="7934571" y="1319878"/>
                    <a:pt x="7923536" y="1336431"/>
                  </a:cubicBezTo>
                  <a:cubicBezTo>
                    <a:pt x="7914158" y="1350499"/>
                    <a:pt x="7906404" y="1365797"/>
                    <a:pt x="7895401" y="1378634"/>
                  </a:cubicBezTo>
                  <a:cubicBezTo>
                    <a:pt x="7878138" y="1398774"/>
                    <a:pt x="7853844" y="1412834"/>
                    <a:pt x="7839130" y="1434905"/>
                  </a:cubicBezTo>
                  <a:cubicBezTo>
                    <a:pt x="7801615" y="1491176"/>
                    <a:pt x="7825062" y="1467730"/>
                    <a:pt x="7768791" y="1505243"/>
                  </a:cubicBezTo>
                  <a:cubicBezTo>
                    <a:pt x="7759413" y="1524000"/>
                    <a:pt x="7753238" y="1544737"/>
                    <a:pt x="7740656" y="1561514"/>
                  </a:cubicBezTo>
                  <a:cubicBezTo>
                    <a:pt x="7709435" y="1603143"/>
                    <a:pt x="7668811" y="1629465"/>
                    <a:pt x="7628114" y="1659988"/>
                  </a:cubicBezTo>
                  <a:cubicBezTo>
                    <a:pt x="7553087" y="1772529"/>
                    <a:pt x="7651560" y="1636542"/>
                    <a:pt x="7557776" y="1730326"/>
                  </a:cubicBezTo>
                  <a:cubicBezTo>
                    <a:pt x="7545821" y="1742281"/>
                    <a:pt x="7540203" y="1759327"/>
                    <a:pt x="7529641" y="1772529"/>
                  </a:cubicBezTo>
                  <a:cubicBezTo>
                    <a:pt x="7506732" y="1801166"/>
                    <a:pt x="7490639" y="1807909"/>
                    <a:pt x="7459302" y="1828800"/>
                  </a:cubicBezTo>
                  <a:cubicBezTo>
                    <a:pt x="7449529" y="1858118"/>
                    <a:pt x="7436412" y="1904098"/>
                    <a:pt x="7417099" y="1927274"/>
                  </a:cubicBezTo>
                  <a:cubicBezTo>
                    <a:pt x="7406275" y="1940262"/>
                    <a:pt x="7388964" y="1946031"/>
                    <a:pt x="7374896" y="1955409"/>
                  </a:cubicBezTo>
                  <a:cubicBezTo>
                    <a:pt x="7365518" y="1969477"/>
                    <a:pt x="7357585" y="1984624"/>
                    <a:pt x="7346761" y="1997613"/>
                  </a:cubicBezTo>
                  <a:cubicBezTo>
                    <a:pt x="7334025" y="2012897"/>
                    <a:pt x="7316122" y="2023627"/>
                    <a:pt x="7304558" y="2039816"/>
                  </a:cubicBezTo>
                  <a:cubicBezTo>
                    <a:pt x="7292369" y="2056880"/>
                    <a:pt x="7289297" y="2079533"/>
                    <a:pt x="7276422" y="2096086"/>
                  </a:cubicBezTo>
                  <a:cubicBezTo>
                    <a:pt x="7256065" y="2122259"/>
                    <a:pt x="7206084" y="2166425"/>
                    <a:pt x="7206084" y="2166425"/>
                  </a:cubicBezTo>
                  <a:cubicBezTo>
                    <a:pt x="7201395" y="2180493"/>
                    <a:pt x="7200241" y="2196290"/>
                    <a:pt x="7192016" y="2208628"/>
                  </a:cubicBezTo>
                  <a:cubicBezTo>
                    <a:pt x="7129791" y="2301965"/>
                    <a:pt x="7167704" y="2200982"/>
                    <a:pt x="7121678" y="2293034"/>
                  </a:cubicBezTo>
                  <a:cubicBezTo>
                    <a:pt x="7098794" y="2338801"/>
                    <a:pt x="7119791" y="2337123"/>
                    <a:pt x="7079474" y="2377440"/>
                  </a:cubicBezTo>
                  <a:cubicBezTo>
                    <a:pt x="7067519" y="2389395"/>
                    <a:pt x="7051339" y="2396197"/>
                    <a:pt x="7037271" y="2405576"/>
                  </a:cubicBezTo>
                  <a:cubicBezTo>
                    <a:pt x="7028863" y="2430800"/>
                    <a:pt x="7012454" y="2486663"/>
                    <a:pt x="6995068" y="2504049"/>
                  </a:cubicBezTo>
                  <a:cubicBezTo>
                    <a:pt x="6984582" y="2514534"/>
                    <a:pt x="6966933" y="2513428"/>
                    <a:pt x="6952865" y="2518117"/>
                  </a:cubicBezTo>
                  <a:cubicBezTo>
                    <a:pt x="6943487" y="2532185"/>
                    <a:pt x="6935863" y="2547596"/>
                    <a:pt x="6924730" y="2560320"/>
                  </a:cubicBezTo>
                  <a:cubicBezTo>
                    <a:pt x="6902895" y="2585274"/>
                    <a:pt x="6854391" y="2630659"/>
                    <a:pt x="6854391" y="2630659"/>
                  </a:cubicBezTo>
                  <a:cubicBezTo>
                    <a:pt x="6832123" y="2719734"/>
                    <a:pt x="6856411" y="2676204"/>
                    <a:pt x="6755918" y="2743200"/>
                  </a:cubicBezTo>
                  <a:cubicBezTo>
                    <a:pt x="6728329" y="2761593"/>
                    <a:pt x="6685579" y="2813539"/>
                    <a:pt x="6685579" y="2813539"/>
                  </a:cubicBezTo>
                  <a:cubicBezTo>
                    <a:pt x="6674138" y="2847863"/>
                    <a:pt x="6670646" y="2870675"/>
                    <a:pt x="6643376" y="2897945"/>
                  </a:cubicBezTo>
                  <a:cubicBezTo>
                    <a:pt x="6631421" y="2909900"/>
                    <a:pt x="6615241" y="2916702"/>
                    <a:pt x="6601173" y="2926080"/>
                  </a:cubicBezTo>
                  <a:cubicBezTo>
                    <a:pt x="6514578" y="3055975"/>
                    <a:pt x="6625083" y="2896192"/>
                    <a:pt x="6544902" y="2996419"/>
                  </a:cubicBezTo>
                  <a:cubicBezTo>
                    <a:pt x="6459202" y="3103544"/>
                    <a:pt x="6595952" y="2959437"/>
                    <a:pt x="6460496" y="3094893"/>
                  </a:cubicBezTo>
                  <a:lnTo>
                    <a:pt x="6418293" y="3137096"/>
                  </a:lnTo>
                  <a:cubicBezTo>
                    <a:pt x="6382933" y="3243175"/>
                    <a:pt x="6434744" y="3116532"/>
                    <a:pt x="6362022" y="3207434"/>
                  </a:cubicBezTo>
                  <a:cubicBezTo>
                    <a:pt x="6352759" y="3219013"/>
                    <a:pt x="6354586" y="3236374"/>
                    <a:pt x="6347954" y="3249637"/>
                  </a:cubicBezTo>
                  <a:cubicBezTo>
                    <a:pt x="6324508" y="3296529"/>
                    <a:pt x="6319819" y="3291840"/>
                    <a:pt x="6277616" y="3319976"/>
                  </a:cubicBezTo>
                  <a:cubicBezTo>
                    <a:pt x="6268238" y="3334044"/>
                    <a:pt x="6260043" y="3348977"/>
                    <a:pt x="6249481" y="3362179"/>
                  </a:cubicBezTo>
                  <a:cubicBezTo>
                    <a:pt x="6214586" y="3405798"/>
                    <a:pt x="6222079" y="3374780"/>
                    <a:pt x="6193210" y="3432517"/>
                  </a:cubicBezTo>
                  <a:cubicBezTo>
                    <a:pt x="6186578" y="3445780"/>
                    <a:pt x="6187761" y="3462653"/>
                    <a:pt x="6179142" y="3474720"/>
                  </a:cubicBezTo>
                  <a:cubicBezTo>
                    <a:pt x="6137419" y="3533132"/>
                    <a:pt x="6134042" y="3527267"/>
                    <a:pt x="6080668" y="3545059"/>
                  </a:cubicBezTo>
                  <a:cubicBezTo>
                    <a:pt x="6071290" y="3559127"/>
                    <a:pt x="6066291" y="3577435"/>
                    <a:pt x="6052533" y="3587262"/>
                  </a:cubicBezTo>
                  <a:cubicBezTo>
                    <a:pt x="6031984" y="3601940"/>
                    <a:pt x="6005122" y="3604815"/>
                    <a:pt x="5982194" y="3615397"/>
                  </a:cubicBezTo>
                  <a:cubicBezTo>
                    <a:pt x="5944113" y="3632973"/>
                    <a:pt x="5907167" y="3652911"/>
                    <a:pt x="5869653" y="3671668"/>
                  </a:cubicBezTo>
                  <a:cubicBezTo>
                    <a:pt x="5841518" y="3685736"/>
                    <a:pt x="5807490" y="3691628"/>
                    <a:pt x="5785247" y="3713871"/>
                  </a:cubicBezTo>
                  <a:cubicBezTo>
                    <a:pt x="5771179" y="3727939"/>
                    <a:pt x="5761224" y="3747994"/>
                    <a:pt x="5743044" y="3756074"/>
                  </a:cubicBezTo>
                  <a:cubicBezTo>
                    <a:pt x="5716979" y="3767659"/>
                    <a:pt x="5686773" y="3765453"/>
                    <a:pt x="5658638" y="3770142"/>
                  </a:cubicBezTo>
                  <a:cubicBezTo>
                    <a:pt x="5644570" y="3779520"/>
                    <a:pt x="5631557" y="3790716"/>
                    <a:pt x="5616434" y="3798277"/>
                  </a:cubicBezTo>
                  <a:cubicBezTo>
                    <a:pt x="5603171" y="3804909"/>
                    <a:pt x="5587106" y="3804988"/>
                    <a:pt x="5574231" y="3812345"/>
                  </a:cubicBezTo>
                  <a:cubicBezTo>
                    <a:pt x="5553874" y="3823978"/>
                    <a:pt x="5537843" y="3842122"/>
                    <a:pt x="5517961" y="3854548"/>
                  </a:cubicBezTo>
                  <a:cubicBezTo>
                    <a:pt x="5468920" y="3885199"/>
                    <a:pt x="5459425" y="3883249"/>
                    <a:pt x="5405419" y="3896751"/>
                  </a:cubicBezTo>
                  <a:cubicBezTo>
                    <a:pt x="5381145" y="3969572"/>
                    <a:pt x="5410936" y="3917714"/>
                    <a:pt x="5349148" y="3953022"/>
                  </a:cubicBezTo>
                  <a:cubicBezTo>
                    <a:pt x="5328791" y="3964655"/>
                    <a:pt x="5313849" y="3984740"/>
                    <a:pt x="5292878" y="3995225"/>
                  </a:cubicBezTo>
                  <a:cubicBezTo>
                    <a:pt x="5275585" y="4003872"/>
                    <a:pt x="5255197" y="4003982"/>
                    <a:pt x="5236607" y="4009293"/>
                  </a:cubicBezTo>
                  <a:cubicBezTo>
                    <a:pt x="5222349" y="4013367"/>
                    <a:pt x="5208472" y="4018671"/>
                    <a:pt x="5194404" y="4023360"/>
                  </a:cubicBezTo>
                  <a:cubicBezTo>
                    <a:pt x="5185025" y="4032739"/>
                    <a:pt x="5173092" y="4040123"/>
                    <a:pt x="5166268" y="4051496"/>
                  </a:cubicBezTo>
                  <a:cubicBezTo>
                    <a:pt x="5158639" y="4064211"/>
                    <a:pt x="5162686" y="4083214"/>
                    <a:pt x="5152201" y="4093699"/>
                  </a:cubicBezTo>
                  <a:cubicBezTo>
                    <a:pt x="5141716" y="4104184"/>
                    <a:pt x="5123628" y="4101925"/>
                    <a:pt x="5109998" y="4107766"/>
                  </a:cubicBezTo>
                  <a:cubicBezTo>
                    <a:pt x="5090723" y="4116027"/>
                    <a:pt x="5071176" y="4124269"/>
                    <a:pt x="5053727" y="4135902"/>
                  </a:cubicBezTo>
                  <a:cubicBezTo>
                    <a:pt x="5042691" y="4143259"/>
                    <a:pt x="5037782" y="4158812"/>
                    <a:pt x="5025591" y="4164037"/>
                  </a:cubicBezTo>
                  <a:cubicBezTo>
                    <a:pt x="5003614" y="4173456"/>
                    <a:pt x="4978449" y="4172306"/>
                    <a:pt x="4955253" y="4178105"/>
                  </a:cubicBezTo>
                  <a:cubicBezTo>
                    <a:pt x="4940867" y="4181702"/>
                    <a:pt x="4927118" y="4187484"/>
                    <a:pt x="4913050" y="4192173"/>
                  </a:cubicBezTo>
                  <a:cubicBezTo>
                    <a:pt x="4898982" y="4206241"/>
                    <a:pt x="4888641" y="4225479"/>
                    <a:pt x="4870847" y="4234376"/>
                  </a:cubicBezTo>
                  <a:cubicBezTo>
                    <a:pt x="4849461" y="4245069"/>
                    <a:pt x="4823849" y="4243256"/>
                    <a:pt x="4800508" y="4248443"/>
                  </a:cubicBezTo>
                  <a:cubicBezTo>
                    <a:pt x="4781634" y="4252637"/>
                    <a:pt x="4762341" y="4255722"/>
                    <a:pt x="4744238" y="4262511"/>
                  </a:cubicBezTo>
                  <a:cubicBezTo>
                    <a:pt x="4724602" y="4269874"/>
                    <a:pt x="4707242" y="4282385"/>
                    <a:pt x="4687967" y="4290646"/>
                  </a:cubicBezTo>
                  <a:cubicBezTo>
                    <a:pt x="4626246" y="4317098"/>
                    <a:pt x="4580466" y="4311244"/>
                    <a:pt x="4505087" y="4318782"/>
                  </a:cubicBezTo>
                  <a:cubicBezTo>
                    <a:pt x="4429670" y="4343920"/>
                    <a:pt x="4494404" y="4324281"/>
                    <a:pt x="4392545" y="4346917"/>
                  </a:cubicBezTo>
                  <a:cubicBezTo>
                    <a:pt x="4373671" y="4351111"/>
                    <a:pt x="4355233" y="4357193"/>
                    <a:pt x="4336274" y="4360985"/>
                  </a:cubicBezTo>
                  <a:cubicBezTo>
                    <a:pt x="4284865" y="4371267"/>
                    <a:pt x="4233111" y="4379742"/>
                    <a:pt x="4181530" y="4389120"/>
                  </a:cubicBezTo>
                  <a:cubicBezTo>
                    <a:pt x="4167462" y="4398499"/>
                    <a:pt x="4154867" y="4410596"/>
                    <a:pt x="4139327" y="4417256"/>
                  </a:cubicBezTo>
                  <a:cubicBezTo>
                    <a:pt x="4121556" y="4424872"/>
                    <a:pt x="4101575" y="4425767"/>
                    <a:pt x="4083056" y="4431323"/>
                  </a:cubicBezTo>
                  <a:cubicBezTo>
                    <a:pt x="4054649" y="4439845"/>
                    <a:pt x="4026785" y="4450080"/>
                    <a:pt x="3998650" y="4459459"/>
                  </a:cubicBezTo>
                  <a:cubicBezTo>
                    <a:pt x="3958366" y="4472887"/>
                    <a:pt x="3913984" y="4466903"/>
                    <a:pt x="3872041" y="4473526"/>
                  </a:cubicBezTo>
                  <a:cubicBezTo>
                    <a:pt x="3824805" y="4480984"/>
                    <a:pt x="3778256" y="4492283"/>
                    <a:pt x="3731364" y="4501662"/>
                  </a:cubicBezTo>
                  <a:cubicBezTo>
                    <a:pt x="3698850" y="4508165"/>
                    <a:pt x="3665513" y="4509798"/>
                    <a:pt x="3632890" y="4515729"/>
                  </a:cubicBezTo>
                  <a:cubicBezTo>
                    <a:pt x="3613868" y="4519188"/>
                    <a:pt x="3595209" y="4524485"/>
                    <a:pt x="3576619" y="4529797"/>
                  </a:cubicBezTo>
                  <a:cubicBezTo>
                    <a:pt x="3562361" y="4533871"/>
                    <a:pt x="3548983" y="4541090"/>
                    <a:pt x="3534416" y="4543865"/>
                  </a:cubicBezTo>
                  <a:cubicBezTo>
                    <a:pt x="3450357" y="4559876"/>
                    <a:pt x="3365107" y="4569286"/>
                    <a:pt x="3281198" y="4586068"/>
                  </a:cubicBezTo>
                  <a:cubicBezTo>
                    <a:pt x="3257752" y="4590757"/>
                    <a:pt x="3234687" y="4598150"/>
                    <a:pt x="3210859" y="4600136"/>
                  </a:cubicBezTo>
                  <a:cubicBezTo>
                    <a:pt x="3121949" y="4607545"/>
                    <a:pt x="3032668" y="4609514"/>
                    <a:pt x="2943573" y="4614203"/>
                  </a:cubicBezTo>
                  <a:cubicBezTo>
                    <a:pt x="2924816" y="4618892"/>
                    <a:pt x="2905892" y="4622959"/>
                    <a:pt x="2887302" y="4628271"/>
                  </a:cubicBezTo>
                  <a:cubicBezTo>
                    <a:pt x="2849321" y="4639123"/>
                    <a:pt x="2830065" y="4650908"/>
                    <a:pt x="2788828" y="4656406"/>
                  </a:cubicBezTo>
                  <a:cubicBezTo>
                    <a:pt x="2737488" y="4663251"/>
                    <a:pt x="2685665" y="4665785"/>
                    <a:pt x="2634084" y="4670474"/>
                  </a:cubicBezTo>
                  <a:cubicBezTo>
                    <a:pt x="2615327" y="4675163"/>
                    <a:pt x="2596403" y="4679231"/>
                    <a:pt x="2577813" y="4684542"/>
                  </a:cubicBezTo>
                  <a:cubicBezTo>
                    <a:pt x="2563555" y="4688616"/>
                    <a:pt x="2550431" y="4698146"/>
                    <a:pt x="2535610" y="4698609"/>
                  </a:cubicBezTo>
                  <a:cubicBezTo>
                    <a:pt x="2249668" y="4707545"/>
                    <a:pt x="1963518" y="4707659"/>
                    <a:pt x="1677481" y="4712677"/>
                  </a:cubicBezTo>
                  <a:lnTo>
                    <a:pt x="931893" y="4726745"/>
                  </a:lnTo>
                  <a:cubicBezTo>
                    <a:pt x="785593" y="4799894"/>
                    <a:pt x="923616" y="4740308"/>
                    <a:pt x="594268" y="4768948"/>
                  </a:cubicBezTo>
                  <a:cubicBezTo>
                    <a:pt x="579495" y="4770233"/>
                    <a:pt x="566451" y="4779420"/>
                    <a:pt x="552065" y="4783016"/>
                  </a:cubicBezTo>
                  <a:cubicBezTo>
                    <a:pt x="528869" y="4788815"/>
                    <a:pt x="505173" y="4792394"/>
                    <a:pt x="481727" y="4797083"/>
                  </a:cubicBezTo>
                  <a:cubicBezTo>
                    <a:pt x="322293" y="4792394"/>
                    <a:pt x="162232" y="4797904"/>
                    <a:pt x="3425" y="4783016"/>
                  </a:cubicBezTo>
                  <a:cubicBezTo>
                    <a:pt x="-9781" y="4781778"/>
                    <a:pt x="18555" y="4757481"/>
                    <a:pt x="31561" y="4754880"/>
                  </a:cubicBezTo>
                  <a:cubicBezTo>
                    <a:pt x="46102" y="4751972"/>
                    <a:pt x="59050" y="4767109"/>
                    <a:pt x="73764" y="4768948"/>
                  </a:cubicBezTo>
                  <a:cubicBezTo>
                    <a:pt x="97029" y="4771856"/>
                    <a:pt x="120656" y="4768948"/>
                    <a:pt x="144102" y="4768948"/>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4"/>
            <p:cNvGrpSpPr>
              <a:grpSpLocks/>
            </p:cNvGrpSpPr>
            <p:nvPr/>
          </p:nvGrpSpPr>
          <p:grpSpPr bwMode="auto">
            <a:xfrm>
              <a:off x="8025231" y="3962400"/>
              <a:ext cx="2513936" cy="2133600"/>
              <a:chOff x="1447800" y="4191000"/>
              <a:chExt cx="2400300" cy="2133600"/>
            </a:xfrm>
          </p:grpSpPr>
          <p:sp>
            <p:nvSpPr>
              <p:cNvPr id="25" name="Rectangle 24"/>
              <p:cNvSpPr/>
              <p:nvPr/>
            </p:nvSpPr>
            <p:spPr>
              <a:xfrm>
                <a:off x="1447800" y="4191000"/>
                <a:ext cx="22926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600127" y="4343400"/>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752453" y="4495800"/>
                <a:ext cx="229260"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1904781" y="4648200"/>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2057107" y="4800600"/>
                <a:ext cx="22926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209434" y="4953000"/>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2361760" y="5105400"/>
                <a:ext cx="229260"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514088" y="5257800"/>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666414" y="5410200"/>
                <a:ext cx="229260"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2857207" y="5562600"/>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2971067" y="5715000"/>
                <a:ext cx="229260"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3163400" y="5818188"/>
                <a:ext cx="229259"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3298801" y="5943600"/>
                <a:ext cx="229259"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3414200" y="6019800"/>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3618841" y="6172200"/>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5"/>
            <p:cNvGrpSpPr>
              <a:grpSpLocks/>
            </p:cNvGrpSpPr>
            <p:nvPr/>
          </p:nvGrpSpPr>
          <p:grpSpPr bwMode="auto">
            <a:xfrm rot="626172">
              <a:off x="7514386" y="4343400"/>
              <a:ext cx="2513936" cy="2133600"/>
              <a:chOff x="1447800" y="4191000"/>
              <a:chExt cx="2400300" cy="2133600"/>
            </a:xfrm>
          </p:grpSpPr>
          <p:sp>
            <p:nvSpPr>
              <p:cNvPr id="10" name="Rectangle 9"/>
              <p:cNvSpPr/>
              <p:nvPr/>
            </p:nvSpPr>
            <p:spPr>
              <a:xfrm>
                <a:off x="1446590" y="4190378"/>
                <a:ext cx="229259"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598861" y="4342232"/>
                <a:ext cx="229259"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751412" y="4495647"/>
                <a:ext cx="229259"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903684" y="4647501"/>
                <a:ext cx="22925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055956" y="4799355"/>
                <a:ext cx="229259"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2208506" y="4952769"/>
                <a:ext cx="229259" cy="152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360778" y="5104623"/>
                <a:ext cx="229259" cy="152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513329" y="5258039"/>
                <a:ext cx="229259"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665600" y="5409893"/>
                <a:ext cx="229259" cy="152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57095" y="5562363"/>
                <a:ext cx="229260" cy="152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2970423" y="5715161"/>
                <a:ext cx="229259" cy="152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162357" y="5817508"/>
                <a:ext cx="229260" cy="152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297506" y="5943560"/>
                <a:ext cx="229260" cy="15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3412600" y="6018687"/>
                <a:ext cx="227721" cy="152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3618259" y="6171549"/>
                <a:ext cx="229259" cy="152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p:cNvSpPr/>
            <p:nvPr/>
          </p:nvSpPr>
          <p:spPr>
            <a:xfrm rot="2926859">
              <a:off x="5954588" y="3254811"/>
              <a:ext cx="2149475" cy="15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rot="2926859">
              <a:off x="6328455" y="3067486"/>
              <a:ext cx="2149475" cy="1547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38"/>
            <p:cNvSpPr txBox="1">
              <a:spLocks noChangeArrowheads="1"/>
            </p:cNvSpPr>
            <p:nvPr/>
          </p:nvSpPr>
          <p:spPr bwMode="auto">
            <a:xfrm>
              <a:off x="8721398" y="3657600"/>
              <a:ext cx="2382187" cy="1133908"/>
            </a:xfrm>
            <a:prstGeom prst="rect">
              <a:avLst/>
            </a:prstGeom>
            <a:noFill/>
            <a:ln w="9525">
              <a:noFill/>
              <a:miter lim="800000"/>
              <a:headEnd/>
              <a:tailEnd/>
            </a:ln>
            <a:effectLst/>
          </p:spPr>
          <p:txBody>
            <a:bodyPr wrap="square">
              <a:spAutoFit/>
            </a:bodyPr>
            <a:lstStyle/>
            <a:p>
              <a:pPr>
                <a:spcBef>
                  <a:spcPct val="50000"/>
                </a:spcBef>
              </a:pPr>
              <a:r>
                <a:rPr lang="en-US" sz="2000" b="1" dirty="0"/>
                <a:t>T cell receptor</a:t>
              </a:r>
            </a:p>
          </p:txBody>
        </p:sp>
      </p:grpSp>
      <p:sp>
        <p:nvSpPr>
          <p:cNvPr id="46" name="Freeform: Shape 45"/>
          <p:cNvSpPr/>
          <p:nvPr/>
        </p:nvSpPr>
        <p:spPr>
          <a:xfrm>
            <a:off x="5693790" y="3157979"/>
            <a:ext cx="6495068" cy="3723588"/>
          </a:xfrm>
          <a:custGeom>
            <a:avLst/>
            <a:gdLst>
              <a:gd name="connsiteX0" fmla="*/ 0 w 6495068"/>
              <a:gd name="connsiteY0" fmla="*/ 3723588 h 3723588"/>
              <a:gd name="connsiteX1" fmla="*/ 28280 w 6495068"/>
              <a:gd name="connsiteY1" fmla="*/ 3676454 h 3723588"/>
              <a:gd name="connsiteX2" fmla="*/ 56561 w 6495068"/>
              <a:gd name="connsiteY2" fmla="*/ 3667027 h 3723588"/>
              <a:gd name="connsiteX3" fmla="*/ 84841 w 6495068"/>
              <a:gd name="connsiteY3" fmla="*/ 3638747 h 3723588"/>
              <a:gd name="connsiteX4" fmla="*/ 122548 w 6495068"/>
              <a:gd name="connsiteY4" fmla="*/ 3582186 h 3723588"/>
              <a:gd name="connsiteX5" fmla="*/ 141402 w 6495068"/>
              <a:gd name="connsiteY5" fmla="*/ 3553906 h 3723588"/>
              <a:gd name="connsiteX6" fmla="*/ 160255 w 6495068"/>
              <a:gd name="connsiteY6" fmla="*/ 3525625 h 3723588"/>
              <a:gd name="connsiteX7" fmla="*/ 188536 w 6495068"/>
              <a:gd name="connsiteY7" fmla="*/ 3497345 h 3723588"/>
              <a:gd name="connsiteX8" fmla="*/ 226243 w 6495068"/>
              <a:gd name="connsiteY8" fmla="*/ 3440784 h 3723588"/>
              <a:gd name="connsiteX9" fmla="*/ 273377 w 6495068"/>
              <a:gd name="connsiteY9" fmla="*/ 3374796 h 3723588"/>
              <a:gd name="connsiteX10" fmla="*/ 329938 w 6495068"/>
              <a:gd name="connsiteY10" fmla="*/ 3318235 h 3723588"/>
              <a:gd name="connsiteX11" fmla="*/ 367645 w 6495068"/>
              <a:gd name="connsiteY11" fmla="*/ 3252248 h 3723588"/>
              <a:gd name="connsiteX12" fmla="*/ 424206 w 6495068"/>
              <a:gd name="connsiteY12" fmla="*/ 3186260 h 3723588"/>
              <a:gd name="connsiteX13" fmla="*/ 443059 w 6495068"/>
              <a:gd name="connsiteY13" fmla="*/ 3139126 h 3723588"/>
              <a:gd name="connsiteX14" fmla="*/ 471340 w 6495068"/>
              <a:gd name="connsiteY14" fmla="*/ 3101419 h 3723588"/>
              <a:gd name="connsiteX15" fmla="*/ 490194 w 6495068"/>
              <a:gd name="connsiteY15" fmla="*/ 3073139 h 3723588"/>
              <a:gd name="connsiteX16" fmla="*/ 518474 w 6495068"/>
              <a:gd name="connsiteY16" fmla="*/ 3054285 h 3723588"/>
              <a:gd name="connsiteX17" fmla="*/ 537328 w 6495068"/>
              <a:gd name="connsiteY17" fmla="*/ 3016578 h 3723588"/>
              <a:gd name="connsiteX18" fmla="*/ 556181 w 6495068"/>
              <a:gd name="connsiteY18" fmla="*/ 2988297 h 3723588"/>
              <a:gd name="connsiteX19" fmla="*/ 565608 w 6495068"/>
              <a:gd name="connsiteY19" fmla="*/ 2960017 h 3723588"/>
              <a:gd name="connsiteX20" fmla="*/ 593888 w 6495068"/>
              <a:gd name="connsiteY20" fmla="*/ 2931736 h 3723588"/>
              <a:gd name="connsiteX21" fmla="*/ 612742 w 6495068"/>
              <a:gd name="connsiteY21" fmla="*/ 2903456 h 3723588"/>
              <a:gd name="connsiteX22" fmla="*/ 669303 w 6495068"/>
              <a:gd name="connsiteY22" fmla="*/ 2846895 h 3723588"/>
              <a:gd name="connsiteX23" fmla="*/ 697583 w 6495068"/>
              <a:gd name="connsiteY23" fmla="*/ 2818615 h 3723588"/>
              <a:gd name="connsiteX24" fmla="*/ 735290 w 6495068"/>
              <a:gd name="connsiteY24" fmla="*/ 2762054 h 3723588"/>
              <a:gd name="connsiteX25" fmla="*/ 829558 w 6495068"/>
              <a:gd name="connsiteY25" fmla="*/ 2677213 h 3723588"/>
              <a:gd name="connsiteX26" fmla="*/ 838985 w 6495068"/>
              <a:gd name="connsiteY26" fmla="*/ 2648932 h 3723588"/>
              <a:gd name="connsiteX27" fmla="*/ 867266 w 6495068"/>
              <a:gd name="connsiteY27" fmla="*/ 2639506 h 3723588"/>
              <a:gd name="connsiteX28" fmla="*/ 923826 w 6495068"/>
              <a:gd name="connsiteY28" fmla="*/ 2611225 h 3723588"/>
              <a:gd name="connsiteX29" fmla="*/ 980387 w 6495068"/>
              <a:gd name="connsiteY29" fmla="*/ 2554664 h 3723588"/>
              <a:gd name="connsiteX30" fmla="*/ 1036948 w 6495068"/>
              <a:gd name="connsiteY30" fmla="*/ 2488677 h 3723588"/>
              <a:gd name="connsiteX31" fmla="*/ 1074655 w 6495068"/>
              <a:gd name="connsiteY31" fmla="*/ 2479250 h 3723588"/>
              <a:gd name="connsiteX32" fmla="*/ 1093509 w 6495068"/>
              <a:gd name="connsiteY32" fmla="*/ 2441543 h 3723588"/>
              <a:gd name="connsiteX33" fmla="*/ 1168923 w 6495068"/>
              <a:gd name="connsiteY33" fmla="*/ 2394409 h 3723588"/>
              <a:gd name="connsiteX34" fmla="*/ 1197204 w 6495068"/>
              <a:gd name="connsiteY34" fmla="*/ 2375555 h 3723588"/>
              <a:gd name="connsiteX35" fmla="*/ 1272618 w 6495068"/>
              <a:gd name="connsiteY35" fmla="*/ 2318994 h 3723588"/>
              <a:gd name="connsiteX36" fmla="*/ 1319752 w 6495068"/>
              <a:gd name="connsiteY36" fmla="*/ 2262433 h 3723588"/>
              <a:gd name="connsiteX37" fmla="*/ 1338606 w 6495068"/>
              <a:gd name="connsiteY37" fmla="*/ 2234153 h 3723588"/>
              <a:gd name="connsiteX38" fmla="*/ 1376313 w 6495068"/>
              <a:gd name="connsiteY38" fmla="*/ 2215299 h 3723588"/>
              <a:gd name="connsiteX39" fmla="*/ 1451728 w 6495068"/>
              <a:gd name="connsiteY39" fmla="*/ 2149312 h 3723588"/>
              <a:gd name="connsiteX40" fmla="*/ 1489435 w 6495068"/>
              <a:gd name="connsiteY40" fmla="*/ 2073897 h 3723588"/>
              <a:gd name="connsiteX41" fmla="*/ 1545996 w 6495068"/>
              <a:gd name="connsiteY41" fmla="*/ 1998483 h 3723588"/>
              <a:gd name="connsiteX42" fmla="*/ 1555422 w 6495068"/>
              <a:gd name="connsiteY42" fmla="*/ 1960776 h 3723588"/>
              <a:gd name="connsiteX43" fmla="*/ 1583703 w 6495068"/>
              <a:gd name="connsiteY43" fmla="*/ 1932495 h 3723588"/>
              <a:gd name="connsiteX44" fmla="*/ 1611983 w 6495068"/>
              <a:gd name="connsiteY44" fmla="*/ 1885361 h 3723588"/>
              <a:gd name="connsiteX45" fmla="*/ 1621410 w 6495068"/>
              <a:gd name="connsiteY45" fmla="*/ 1847654 h 3723588"/>
              <a:gd name="connsiteX46" fmla="*/ 1659117 w 6495068"/>
              <a:gd name="connsiteY46" fmla="*/ 1800520 h 3723588"/>
              <a:gd name="connsiteX47" fmla="*/ 1772239 w 6495068"/>
              <a:gd name="connsiteY47" fmla="*/ 1706252 h 3723588"/>
              <a:gd name="connsiteX48" fmla="*/ 1800519 w 6495068"/>
              <a:gd name="connsiteY48" fmla="*/ 1677972 h 3723588"/>
              <a:gd name="connsiteX49" fmla="*/ 1828800 w 6495068"/>
              <a:gd name="connsiteY49" fmla="*/ 1621411 h 3723588"/>
              <a:gd name="connsiteX50" fmla="*/ 1857080 w 6495068"/>
              <a:gd name="connsiteY50" fmla="*/ 1602557 h 3723588"/>
              <a:gd name="connsiteX51" fmla="*/ 1894787 w 6495068"/>
              <a:gd name="connsiteY51" fmla="*/ 1545996 h 3723588"/>
              <a:gd name="connsiteX52" fmla="*/ 1923068 w 6495068"/>
              <a:gd name="connsiteY52" fmla="*/ 1508289 h 3723588"/>
              <a:gd name="connsiteX53" fmla="*/ 1960775 w 6495068"/>
              <a:gd name="connsiteY53" fmla="*/ 1498862 h 3723588"/>
              <a:gd name="connsiteX54" fmla="*/ 2007909 w 6495068"/>
              <a:gd name="connsiteY54" fmla="*/ 1423448 h 3723588"/>
              <a:gd name="connsiteX55" fmla="*/ 2064470 w 6495068"/>
              <a:gd name="connsiteY55" fmla="*/ 1357460 h 3723588"/>
              <a:gd name="connsiteX56" fmla="*/ 2092750 w 6495068"/>
              <a:gd name="connsiteY56" fmla="*/ 1319753 h 3723588"/>
              <a:gd name="connsiteX57" fmla="*/ 2130457 w 6495068"/>
              <a:gd name="connsiteY57" fmla="*/ 1291473 h 3723588"/>
              <a:gd name="connsiteX58" fmla="*/ 2168165 w 6495068"/>
              <a:gd name="connsiteY58" fmla="*/ 1253765 h 3723588"/>
              <a:gd name="connsiteX59" fmla="*/ 2196445 w 6495068"/>
              <a:gd name="connsiteY59" fmla="*/ 1216058 h 3723588"/>
              <a:gd name="connsiteX60" fmla="*/ 2234152 w 6495068"/>
              <a:gd name="connsiteY60" fmla="*/ 1197205 h 3723588"/>
              <a:gd name="connsiteX61" fmla="*/ 2262433 w 6495068"/>
              <a:gd name="connsiteY61" fmla="*/ 1159497 h 3723588"/>
              <a:gd name="connsiteX62" fmla="*/ 2337847 w 6495068"/>
              <a:gd name="connsiteY62" fmla="*/ 1102936 h 3723588"/>
              <a:gd name="connsiteX63" fmla="*/ 2366128 w 6495068"/>
              <a:gd name="connsiteY63" fmla="*/ 1084083 h 3723588"/>
              <a:gd name="connsiteX64" fmla="*/ 2413262 w 6495068"/>
              <a:gd name="connsiteY64" fmla="*/ 1036949 h 3723588"/>
              <a:gd name="connsiteX65" fmla="*/ 2460396 w 6495068"/>
              <a:gd name="connsiteY65" fmla="*/ 1008668 h 3723588"/>
              <a:gd name="connsiteX66" fmla="*/ 2488676 w 6495068"/>
              <a:gd name="connsiteY66" fmla="*/ 980388 h 3723588"/>
              <a:gd name="connsiteX67" fmla="*/ 2573517 w 6495068"/>
              <a:gd name="connsiteY67" fmla="*/ 933254 h 3723588"/>
              <a:gd name="connsiteX68" fmla="*/ 2601798 w 6495068"/>
              <a:gd name="connsiteY68" fmla="*/ 904974 h 3723588"/>
              <a:gd name="connsiteX69" fmla="*/ 2696066 w 6495068"/>
              <a:gd name="connsiteY69" fmla="*/ 848413 h 3723588"/>
              <a:gd name="connsiteX70" fmla="*/ 2733773 w 6495068"/>
              <a:gd name="connsiteY70" fmla="*/ 810706 h 3723588"/>
              <a:gd name="connsiteX71" fmla="*/ 2780907 w 6495068"/>
              <a:gd name="connsiteY71" fmla="*/ 791852 h 3723588"/>
              <a:gd name="connsiteX72" fmla="*/ 2837468 w 6495068"/>
              <a:gd name="connsiteY72" fmla="*/ 772998 h 3723588"/>
              <a:gd name="connsiteX73" fmla="*/ 2912882 w 6495068"/>
              <a:gd name="connsiteY73" fmla="*/ 735291 h 3723588"/>
              <a:gd name="connsiteX74" fmla="*/ 2969443 w 6495068"/>
              <a:gd name="connsiteY74" fmla="*/ 707011 h 3723588"/>
              <a:gd name="connsiteX75" fmla="*/ 2997723 w 6495068"/>
              <a:gd name="connsiteY75" fmla="*/ 697584 h 3723588"/>
              <a:gd name="connsiteX76" fmla="*/ 3101418 w 6495068"/>
              <a:gd name="connsiteY76" fmla="*/ 659877 h 3723588"/>
              <a:gd name="connsiteX77" fmla="*/ 3129699 w 6495068"/>
              <a:gd name="connsiteY77" fmla="*/ 641023 h 3723588"/>
              <a:gd name="connsiteX78" fmla="*/ 3365369 w 6495068"/>
              <a:gd name="connsiteY78" fmla="*/ 575035 h 3723588"/>
              <a:gd name="connsiteX79" fmla="*/ 3525624 w 6495068"/>
              <a:gd name="connsiteY79" fmla="*/ 509048 h 3723588"/>
              <a:gd name="connsiteX80" fmla="*/ 3553905 w 6495068"/>
              <a:gd name="connsiteY80" fmla="*/ 499621 h 3723588"/>
              <a:gd name="connsiteX81" fmla="*/ 3619892 w 6495068"/>
              <a:gd name="connsiteY81" fmla="*/ 480767 h 3723588"/>
              <a:gd name="connsiteX82" fmla="*/ 3733014 w 6495068"/>
              <a:gd name="connsiteY82" fmla="*/ 452487 h 3723588"/>
              <a:gd name="connsiteX83" fmla="*/ 3761295 w 6495068"/>
              <a:gd name="connsiteY83" fmla="*/ 443060 h 3723588"/>
              <a:gd name="connsiteX84" fmla="*/ 3817855 w 6495068"/>
              <a:gd name="connsiteY84" fmla="*/ 433633 h 3723588"/>
              <a:gd name="connsiteX85" fmla="*/ 3855563 w 6495068"/>
              <a:gd name="connsiteY85" fmla="*/ 405353 h 3723588"/>
              <a:gd name="connsiteX86" fmla="*/ 3987538 w 6495068"/>
              <a:gd name="connsiteY86" fmla="*/ 377073 h 3723588"/>
              <a:gd name="connsiteX87" fmla="*/ 4053525 w 6495068"/>
              <a:gd name="connsiteY87" fmla="*/ 367646 h 3723588"/>
              <a:gd name="connsiteX88" fmla="*/ 4289196 w 6495068"/>
              <a:gd name="connsiteY88" fmla="*/ 311085 h 3723588"/>
              <a:gd name="connsiteX89" fmla="*/ 4468305 w 6495068"/>
              <a:gd name="connsiteY89" fmla="*/ 263951 h 3723588"/>
              <a:gd name="connsiteX90" fmla="*/ 4562573 w 6495068"/>
              <a:gd name="connsiteY90" fmla="*/ 235670 h 3723588"/>
              <a:gd name="connsiteX91" fmla="*/ 4637987 w 6495068"/>
              <a:gd name="connsiteY91" fmla="*/ 226244 h 3723588"/>
              <a:gd name="connsiteX92" fmla="*/ 4685121 w 6495068"/>
              <a:gd name="connsiteY92" fmla="*/ 197963 h 3723588"/>
              <a:gd name="connsiteX93" fmla="*/ 4760536 w 6495068"/>
              <a:gd name="connsiteY93" fmla="*/ 188536 h 3723588"/>
              <a:gd name="connsiteX94" fmla="*/ 4807670 w 6495068"/>
              <a:gd name="connsiteY94" fmla="*/ 179110 h 3723588"/>
              <a:gd name="connsiteX95" fmla="*/ 4958499 w 6495068"/>
              <a:gd name="connsiteY95" fmla="*/ 160256 h 3723588"/>
              <a:gd name="connsiteX96" fmla="*/ 5118754 w 6495068"/>
              <a:gd name="connsiteY96" fmla="*/ 141402 h 3723588"/>
              <a:gd name="connsiteX97" fmla="*/ 5269583 w 6495068"/>
              <a:gd name="connsiteY97" fmla="*/ 122549 h 3723588"/>
              <a:gd name="connsiteX98" fmla="*/ 5410985 w 6495068"/>
              <a:gd name="connsiteY98" fmla="*/ 94268 h 3723588"/>
              <a:gd name="connsiteX99" fmla="*/ 5476973 w 6495068"/>
              <a:gd name="connsiteY99" fmla="*/ 84842 h 3723588"/>
              <a:gd name="connsiteX100" fmla="*/ 5571241 w 6495068"/>
              <a:gd name="connsiteY100" fmla="*/ 75415 h 3723588"/>
              <a:gd name="connsiteX101" fmla="*/ 5618375 w 6495068"/>
              <a:gd name="connsiteY101" fmla="*/ 65988 h 3723588"/>
              <a:gd name="connsiteX102" fmla="*/ 5674936 w 6495068"/>
              <a:gd name="connsiteY102" fmla="*/ 56561 h 3723588"/>
              <a:gd name="connsiteX103" fmla="*/ 5759777 w 6495068"/>
              <a:gd name="connsiteY103" fmla="*/ 47134 h 3723588"/>
              <a:gd name="connsiteX104" fmla="*/ 5797484 w 6495068"/>
              <a:gd name="connsiteY104" fmla="*/ 37708 h 3723588"/>
              <a:gd name="connsiteX105" fmla="*/ 5835191 w 6495068"/>
              <a:gd name="connsiteY105" fmla="*/ 18854 h 3723588"/>
              <a:gd name="connsiteX106" fmla="*/ 5910606 w 6495068"/>
              <a:gd name="connsiteY106" fmla="*/ 9427 h 3723588"/>
              <a:gd name="connsiteX107" fmla="*/ 5967167 w 6495068"/>
              <a:gd name="connsiteY107" fmla="*/ 0 h 3723588"/>
              <a:gd name="connsiteX108" fmla="*/ 6108569 w 6495068"/>
              <a:gd name="connsiteY108" fmla="*/ 9427 h 3723588"/>
              <a:gd name="connsiteX109" fmla="*/ 6117996 w 6495068"/>
              <a:gd name="connsiteY109" fmla="*/ 37708 h 3723588"/>
              <a:gd name="connsiteX110" fmla="*/ 6268824 w 6495068"/>
              <a:gd name="connsiteY110" fmla="*/ 28281 h 3723588"/>
              <a:gd name="connsiteX111" fmla="*/ 6495068 w 6495068"/>
              <a:gd name="connsiteY111" fmla="*/ 28281 h 37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95068" h="3723588">
                <a:moveTo>
                  <a:pt x="0" y="3723588"/>
                </a:moveTo>
                <a:cubicBezTo>
                  <a:pt x="9427" y="3707877"/>
                  <a:pt x="15324" y="3689410"/>
                  <a:pt x="28280" y="3676454"/>
                </a:cubicBezTo>
                <a:cubicBezTo>
                  <a:pt x="35306" y="3669428"/>
                  <a:pt x="48293" y="3672539"/>
                  <a:pt x="56561" y="3667027"/>
                </a:cubicBezTo>
                <a:cubicBezTo>
                  <a:pt x="67653" y="3659632"/>
                  <a:pt x="76656" y="3649270"/>
                  <a:pt x="84841" y="3638747"/>
                </a:cubicBezTo>
                <a:cubicBezTo>
                  <a:pt x="98752" y="3620861"/>
                  <a:pt x="109979" y="3601040"/>
                  <a:pt x="122548" y="3582186"/>
                </a:cubicBezTo>
                <a:lnTo>
                  <a:pt x="141402" y="3553906"/>
                </a:lnTo>
                <a:cubicBezTo>
                  <a:pt x="147687" y="3544479"/>
                  <a:pt x="152244" y="3533636"/>
                  <a:pt x="160255" y="3525625"/>
                </a:cubicBezTo>
                <a:lnTo>
                  <a:pt x="188536" y="3497345"/>
                </a:lnTo>
                <a:cubicBezTo>
                  <a:pt x="205103" y="3447644"/>
                  <a:pt x="187013" y="3487860"/>
                  <a:pt x="226243" y="3440784"/>
                </a:cubicBezTo>
                <a:cubicBezTo>
                  <a:pt x="283614" y="3371939"/>
                  <a:pt x="196973" y="3459689"/>
                  <a:pt x="273377" y="3374796"/>
                </a:cubicBezTo>
                <a:cubicBezTo>
                  <a:pt x="291214" y="3354977"/>
                  <a:pt x="329938" y="3318235"/>
                  <a:pt x="329938" y="3318235"/>
                </a:cubicBezTo>
                <a:cubicBezTo>
                  <a:pt x="341466" y="3295179"/>
                  <a:pt x="350987" y="3272238"/>
                  <a:pt x="367645" y="3252248"/>
                </a:cubicBezTo>
                <a:cubicBezTo>
                  <a:pt x="396217" y="3217962"/>
                  <a:pt x="400675" y="3228616"/>
                  <a:pt x="424206" y="3186260"/>
                </a:cubicBezTo>
                <a:cubicBezTo>
                  <a:pt x="432424" y="3171468"/>
                  <a:pt x="434841" y="3153918"/>
                  <a:pt x="443059" y="3139126"/>
                </a:cubicBezTo>
                <a:cubicBezTo>
                  <a:pt x="450689" y="3125392"/>
                  <a:pt x="462208" y="3114204"/>
                  <a:pt x="471340" y="3101419"/>
                </a:cubicBezTo>
                <a:cubicBezTo>
                  <a:pt x="477925" y="3092200"/>
                  <a:pt x="482183" y="3081150"/>
                  <a:pt x="490194" y="3073139"/>
                </a:cubicBezTo>
                <a:cubicBezTo>
                  <a:pt x="498205" y="3065128"/>
                  <a:pt x="509047" y="3060570"/>
                  <a:pt x="518474" y="3054285"/>
                </a:cubicBezTo>
                <a:cubicBezTo>
                  <a:pt x="524759" y="3041716"/>
                  <a:pt x="530356" y="3028779"/>
                  <a:pt x="537328" y="3016578"/>
                </a:cubicBezTo>
                <a:cubicBezTo>
                  <a:pt x="542949" y="3006741"/>
                  <a:pt x="551114" y="2998431"/>
                  <a:pt x="556181" y="2988297"/>
                </a:cubicBezTo>
                <a:cubicBezTo>
                  <a:pt x="560625" y="2979409"/>
                  <a:pt x="560096" y="2968285"/>
                  <a:pt x="565608" y="2960017"/>
                </a:cubicBezTo>
                <a:cubicBezTo>
                  <a:pt x="573003" y="2948924"/>
                  <a:pt x="585353" y="2941978"/>
                  <a:pt x="593888" y="2931736"/>
                </a:cubicBezTo>
                <a:cubicBezTo>
                  <a:pt x="601141" y="2923032"/>
                  <a:pt x="605215" y="2911924"/>
                  <a:pt x="612742" y="2903456"/>
                </a:cubicBezTo>
                <a:cubicBezTo>
                  <a:pt x="630456" y="2883528"/>
                  <a:pt x="650449" y="2865749"/>
                  <a:pt x="669303" y="2846895"/>
                </a:cubicBezTo>
                <a:cubicBezTo>
                  <a:pt x="678730" y="2837468"/>
                  <a:pt x="690188" y="2829707"/>
                  <a:pt x="697583" y="2818615"/>
                </a:cubicBezTo>
                <a:cubicBezTo>
                  <a:pt x="710152" y="2799761"/>
                  <a:pt x="719268" y="2778076"/>
                  <a:pt x="735290" y="2762054"/>
                </a:cubicBezTo>
                <a:cubicBezTo>
                  <a:pt x="809289" y="2688055"/>
                  <a:pt x="775395" y="2713321"/>
                  <a:pt x="829558" y="2677213"/>
                </a:cubicBezTo>
                <a:cubicBezTo>
                  <a:pt x="832700" y="2667786"/>
                  <a:pt x="831958" y="2655958"/>
                  <a:pt x="838985" y="2648932"/>
                </a:cubicBezTo>
                <a:cubicBezTo>
                  <a:pt x="846011" y="2641906"/>
                  <a:pt x="858378" y="2643950"/>
                  <a:pt x="867266" y="2639506"/>
                </a:cubicBezTo>
                <a:cubicBezTo>
                  <a:pt x="940373" y="2602953"/>
                  <a:pt x="852733" y="2634923"/>
                  <a:pt x="923826" y="2611225"/>
                </a:cubicBezTo>
                <a:cubicBezTo>
                  <a:pt x="942680" y="2592371"/>
                  <a:pt x="964389" y="2575994"/>
                  <a:pt x="980387" y="2554664"/>
                </a:cubicBezTo>
                <a:cubicBezTo>
                  <a:pt x="990553" y="2541109"/>
                  <a:pt x="1019716" y="2498524"/>
                  <a:pt x="1036948" y="2488677"/>
                </a:cubicBezTo>
                <a:cubicBezTo>
                  <a:pt x="1048197" y="2482249"/>
                  <a:pt x="1062086" y="2482392"/>
                  <a:pt x="1074655" y="2479250"/>
                </a:cubicBezTo>
                <a:cubicBezTo>
                  <a:pt x="1080940" y="2466681"/>
                  <a:pt x="1084364" y="2452213"/>
                  <a:pt x="1093509" y="2441543"/>
                </a:cubicBezTo>
                <a:cubicBezTo>
                  <a:pt x="1115141" y="2416306"/>
                  <a:pt x="1141596" y="2410024"/>
                  <a:pt x="1168923" y="2394409"/>
                </a:cubicBezTo>
                <a:cubicBezTo>
                  <a:pt x="1178760" y="2388788"/>
                  <a:pt x="1187777" y="2381840"/>
                  <a:pt x="1197204" y="2375555"/>
                </a:cubicBezTo>
                <a:cubicBezTo>
                  <a:pt x="1278616" y="2267005"/>
                  <a:pt x="1164606" y="2405404"/>
                  <a:pt x="1272618" y="2318994"/>
                </a:cubicBezTo>
                <a:cubicBezTo>
                  <a:pt x="1291782" y="2303663"/>
                  <a:pt x="1304685" y="2281805"/>
                  <a:pt x="1319752" y="2262433"/>
                </a:cubicBezTo>
                <a:cubicBezTo>
                  <a:pt x="1326708" y="2253490"/>
                  <a:pt x="1329902" y="2241406"/>
                  <a:pt x="1338606" y="2234153"/>
                </a:cubicBezTo>
                <a:cubicBezTo>
                  <a:pt x="1349402" y="2225157"/>
                  <a:pt x="1364396" y="2222747"/>
                  <a:pt x="1376313" y="2215299"/>
                </a:cubicBezTo>
                <a:cubicBezTo>
                  <a:pt x="1402979" y="2198632"/>
                  <a:pt x="1431490" y="2172922"/>
                  <a:pt x="1451728" y="2149312"/>
                </a:cubicBezTo>
                <a:cubicBezTo>
                  <a:pt x="1477932" y="2118740"/>
                  <a:pt x="1469412" y="2113942"/>
                  <a:pt x="1489435" y="2073897"/>
                </a:cubicBezTo>
                <a:cubicBezTo>
                  <a:pt x="1512862" y="2027043"/>
                  <a:pt x="1513281" y="2031197"/>
                  <a:pt x="1545996" y="1998483"/>
                </a:cubicBezTo>
                <a:cubicBezTo>
                  <a:pt x="1549138" y="1985914"/>
                  <a:pt x="1548994" y="1972025"/>
                  <a:pt x="1555422" y="1960776"/>
                </a:cubicBezTo>
                <a:cubicBezTo>
                  <a:pt x="1562036" y="1949201"/>
                  <a:pt x="1575704" y="1943160"/>
                  <a:pt x="1583703" y="1932495"/>
                </a:cubicBezTo>
                <a:cubicBezTo>
                  <a:pt x="1594696" y="1917837"/>
                  <a:pt x="1602556" y="1901072"/>
                  <a:pt x="1611983" y="1885361"/>
                </a:cubicBezTo>
                <a:cubicBezTo>
                  <a:pt x="1615125" y="1872792"/>
                  <a:pt x="1615118" y="1858979"/>
                  <a:pt x="1621410" y="1847654"/>
                </a:cubicBezTo>
                <a:cubicBezTo>
                  <a:pt x="1631181" y="1830066"/>
                  <a:pt x="1644438" y="1814281"/>
                  <a:pt x="1659117" y="1800520"/>
                </a:cubicBezTo>
                <a:cubicBezTo>
                  <a:pt x="1694926" y="1766950"/>
                  <a:pt x="1737531" y="1740960"/>
                  <a:pt x="1772239" y="1706252"/>
                </a:cubicBezTo>
                <a:lnTo>
                  <a:pt x="1800519" y="1677972"/>
                </a:lnTo>
                <a:cubicBezTo>
                  <a:pt x="1808187" y="1654969"/>
                  <a:pt x="1810525" y="1639686"/>
                  <a:pt x="1828800" y="1621411"/>
                </a:cubicBezTo>
                <a:cubicBezTo>
                  <a:pt x="1836811" y="1613400"/>
                  <a:pt x="1847653" y="1608842"/>
                  <a:pt x="1857080" y="1602557"/>
                </a:cubicBezTo>
                <a:cubicBezTo>
                  <a:pt x="1869649" y="1583703"/>
                  <a:pt x="1881793" y="1564559"/>
                  <a:pt x="1894787" y="1545996"/>
                </a:cubicBezTo>
                <a:cubicBezTo>
                  <a:pt x="1903797" y="1533125"/>
                  <a:pt x="1910283" y="1517421"/>
                  <a:pt x="1923068" y="1508289"/>
                </a:cubicBezTo>
                <a:cubicBezTo>
                  <a:pt x="1933611" y="1500759"/>
                  <a:pt x="1948206" y="1502004"/>
                  <a:pt x="1960775" y="1498862"/>
                </a:cubicBezTo>
                <a:cubicBezTo>
                  <a:pt x="1975691" y="1439199"/>
                  <a:pt x="1959425" y="1476781"/>
                  <a:pt x="2007909" y="1423448"/>
                </a:cubicBezTo>
                <a:cubicBezTo>
                  <a:pt x="2027397" y="1402012"/>
                  <a:pt x="2046125" y="1379882"/>
                  <a:pt x="2064470" y="1357460"/>
                </a:cubicBezTo>
                <a:cubicBezTo>
                  <a:pt x="2074419" y="1345300"/>
                  <a:pt x="2081641" y="1330862"/>
                  <a:pt x="2092750" y="1319753"/>
                </a:cubicBezTo>
                <a:cubicBezTo>
                  <a:pt x="2103859" y="1308644"/>
                  <a:pt x="2118633" y="1301819"/>
                  <a:pt x="2130457" y="1291473"/>
                </a:cubicBezTo>
                <a:cubicBezTo>
                  <a:pt x="2143835" y="1279768"/>
                  <a:pt x="2156460" y="1267143"/>
                  <a:pt x="2168165" y="1253765"/>
                </a:cubicBezTo>
                <a:cubicBezTo>
                  <a:pt x="2178511" y="1241941"/>
                  <a:pt x="2184516" y="1226283"/>
                  <a:pt x="2196445" y="1216058"/>
                </a:cubicBezTo>
                <a:cubicBezTo>
                  <a:pt x="2207114" y="1206913"/>
                  <a:pt x="2221583" y="1203489"/>
                  <a:pt x="2234152" y="1197205"/>
                </a:cubicBezTo>
                <a:cubicBezTo>
                  <a:pt x="2243579" y="1184636"/>
                  <a:pt x="2250807" y="1170066"/>
                  <a:pt x="2262433" y="1159497"/>
                </a:cubicBezTo>
                <a:cubicBezTo>
                  <a:pt x="2285684" y="1138360"/>
                  <a:pt x="2311701" y="1120365"/>
                  <a:pt x="2337847" y="1102936"/>
                </a:cubicBezTo>
                <a:cubicBezTo>
                  <a:pt x="2347274" y="1096652"/>
                  <a:pt x="2357601" y="1091544"/>
                  <a:pt x="2366128" y="1084083"/>
                </a:cubicBezTo>
                <a:cubicBezTo>
                  <a:pt x="2382850" y="1069452"/>
                  <a:pt x="2395912" y="1050829"/>
                  <a:pt x="2413262" y="1036949"/>
                </a:cubicBezTo>
                <a:cubicBezTo>
                  <a:pt x="2427569" y="1025503"/>
                  <a:pt x="2445738" y="1019662"/>
                  <a:pt x="2460396" y="1008668"/>
                </a:cubicBezTo>
                <a:cubicBezTo>
                  <a:pt x="2471061" y="1000669"/>
                  <a:pt x="2478435" y="988923"/>
                  <a:pt x="2488676" y="980388"/>
                </a:cubicBezTo>
                <a:cubicBezTo>
                  <a:pt x="2524527" y="950512"/>
                  <a:pt x="2525368" y="965352"/>
                  <a:pt x="2573517" y="933254"/>
                </a:cubicBezTo>
                <a:cubicBezTo>
                  <a:pt x="2584610" y="925859"/>
                  <a:pt x="2590876" y="912619"/>
                  <a:pt x="2601798" y="904974"/>
                </a:cubicBezTo>
                <a:cubicBezTo>
                  <a:pt x="2605846" y="902140"/>
                  <a:pt x="2678805" y="863208"/>
                  <a:pt x="2696066" y="848413"/>
                </a:cubicBezTo>
                <a:cubicBezTo>
                  <a:pt x="2709562" y="836845"/>
                  <a:pt x="2718983" y="820566"/>
                  <a:pt x="2733773" y="810706"/>
                </a:cubicBezTo>
                <a:cubicBezTo>
                  <a:pt x="2747853" y="801320"/>
                  <a:pt x="2765004" y="797635"/>
                  <a:pt x="2780907" y="791852"/>
                </a:cubicBezTo>
                <a:cubicBezTo>
                  <a:pt x="2799584" y="785060"/>
                  <a:pt x="2837468" y="772998"/>
                  <a:pt x="2837468" y="772998"/>
                </a:cubicBezTo>
                <a:cubicBezTo>
                  <a:pt x="2913057" y="716307"/>
                  <a:pt x="2837241" y="765547"/>
                  <a:pt x="2912882" y="735291"/>
                </a:cubicBezTo>
                <a:cubicBezTo>
                  <a:pt x="2932453" y="727463"/>
                  <a:pt x="2950181" y="715572"/>
                  <a:pt x="2969443" y="707011"/>
                </a:cubicBezTo>
                <a:cubicBezTo>
                  <a:pt x="2978523" y="702975"/>
                  <a:pt x="2988419" y="701073"/>
                  <a:pt x="2997723" y="697584"/>
                </a:cubicBezTo>
                <a:cubicBezTo>
                  <a:pt x="3102638" y="658240"/>
                  <a:pt x="2982614" y="699477"/>
                  <a:pt x="3101418" y="659877"/>
                </a:cubicBezTo>
                <a:cubicBezTo>
                  <a:pt x="3110845" y="653592"/>
                  <a:pt x="3119285" y="645486"/>
                  <a:pt x="3129699" y="641023"/>
                </a:cubicBezTo>
                <a:cubicBezTo>
                  <a:pt x="3263524" y="583670"/>
                  <a:pt x="3212296" y="616247"/>
                  <a:pt x="3365369" y="575035"/>
                </a:cubicBezTo>
                <a:cubicBezTo>
                  <a:pt x="3535969" y="529104"/>
                  <a:pt x="3425924" y="558898"/>
                  <a:pt x="3525624" y="509048"/>
                </a:cubicBezTo>
                <a:cubicBezTo>
                  <a:pt x="3534512" y="504604"/>
                  <a:pt x="3544387" y="502476"/>
                  <a:pt x="3553905" y="499621"/>
                </a:cubicBezTo>
                <a:cubicBezTo>
                  <a:pt x="3575816" y="493048"/>
                  <a:pt x="3597769" y="486589"/>
                  <a:pt x="3619892" y="480767"/>
                </a:cubicBezTo>
                <a:cubicBezTo>
                  <a:pt x="3657480" y="470875"/>
                  <a:pt x="3696141" y="464778"/>
                  <a:pt x="3733014" y="452487"/>
                </a:cubicBezTo>
                <a:cubicBezTo>
                  <a:pt x="3742441" y="449345"/>
                  <a:pt x="3751595" y="445216"/>
                  <a:pt x="3761295" y="443060"/>
                </a:cubicBezTo>
                <a:cubicBezTo>
                  <a:pt x="3779953" y="438914"/>
                  <a:pt x="3799002" y="436775"/>
                  <a:pt x="3817855" y="433633"/>
                </a:cubicBezTo>
                <a:cubicBezTo>
                  <a:pt x="3830424" y="424206"/>
                  <a:pt x="3841060" y="411396"/>
                  <a:pt x="3855563" y="405353"/>
                </a:cubicBezTo>
                <a:cubicBezTo>
                  <a:pt x="3884515" y="393290"/>
                  <a:pt x="3953369" y="382330"/>
                  <a:pt x="3987538" y="377073"/>
                </a:cubicBezTo>
                <a:cubicBezTo>
                  <a:pt x="4009499" y="373695"/>
                  <a:pt x="4031969" y="373035"/>
                  <a:pt x="4053525" y="367646"/>
                </a:cubicBezTo>
                <a:cubicBezTo>
                  <a:pt x="4303222" y="305221"/>
                  <a:pt x="4128894" y="331123"/>
                  <a:pt x="4289196" y="311085"/>
                </a:cubicBezTo>
                <a:cubicBezTo>
                  <a:pt x="4434349" y="253024"/>
                  <a:pt x="4329258" y="285343"/>
                  <a:pt x="4468305" y="263951"/>
                </a:cubicBezTo>
                <a:cubicBezTo>
                  <a:pt x="4523045" y="255529"/>
                  <a:pt x="4497168" y="249685"/>
                  <a:pt x="4562573" y="235670"/>
                </a:cubicBezTo>
                <a:cubicBezTo>
                  <a:pt x="4587344" y="230362"/>
                  <a:pt x="4612849" y="229386"/>
                  <a:pt x="4637987" y="226244"/>
                </a:cubicBezTo>
                <a:cubicBezTo>
                  <a:pt x="4653698" y="216817"/>
                  <a:pt x="4667609" y="203351"/>
                  <a:pt x="4685121" y="197963"/>
                </a:cubicBezTo>
                <a:cubicBezTo>
                  <a:pt x="4709335" y="190513"/>
                  <a:pt x="4735497" y="192388"/>
                  <a:pt x="4760536" y="188536"/>
                </a:cubicBezTo>
                <a:cubicBezTo>
                  <a:pt x="4776372" y="186100"/>
                  <a:pt x="4791906" y="181976"/>
                  <a:pt x="4807670" y="179110"/>
                </a:cubicBezTo>
                <a:cubicBezTo>
                  <a:pt x="4882745" y="165461"/>
                  <a:pt x="4866089" y="169984"/>
                  <a:pt x="4958499" y="160256"/>
                </a:cubicBezTo>
                <a:cubicBezTo>
                  <a:pt x="5085763" y="146859"/>
                  <a:pt x="4999752" y="155402"/>
                  <a:pt x="5118754" y="141402"/>
                </a:cubicBezTo>
                <a:cubicBezTo>
                  <a:pt x="5253419" y="125560"/>
                  <a:pt x="5153767" y="139095"/>
                  <a:pt x="5269583" y="122549"/>
                </a:cubicBezTo>
                <a:cubicBezTo>
                  <a:pt x="5349757" y="90479"/>
                  <a:pt x="5292938" y="108155"/>
                  <a:pt x="5410985" y="94268"/>
                </a:cubicBezTo>
                <a:cubicBezTo>
                  <a:pt x="5433052" y="91672"/>
                  <a:pt x="5454906" y="87438"/>
                  <a:pt x="5476973" y="84842"/>
                </a:cubicBezTo>
                <a:cubicBezTo>
                  <a:pt x="5508336" y="81152"/>
                  <a:pt x="5539939" y="79589"/>
                  <a:pt x="5571241" y="75415"/>
                </a:cubicBezTo>
                <a:cubicBezTo>
                  <a:pt x="5587123" y="73297"/>
                  <a:pt x="5602611" y="68854"/>
                  <a:pt x="5618375" y="65988"/>
                </a:cubicBezTo>
                <a:cubicBezTo>
                  <a:pt x="5637180" y="62569"/>
                  <a:pt x="5655990" y="59087"/>
                  <a:pt x="5674936" y="56561"/>
                </a:cubicBezTo>
                <a:cubicBezTo>
                  <a:pt x="5703141" y="52800"/>
                  <a:pt x="5731497" y="50276"/>
                  <a:pt x="5759777" y="47134"/>
                </a:cubicBezTo>
                <a:cubicBezTo>
                  <a:pt x="5772346" y="43992"/>
                  <a:pt x="5785353" y="42257"/>
                  <a:pt x="5797484" y="37708"/>
                </a:cubicBezTo>
                <a:cubicBezTo>
                  <a:pt x="5810642" y="32774"/>
                  <a:pt x="5821558" y="22262"/>
                  <a:pt x="5835191" y="18854"/>
                </a:cubicBezTo>
                <a:cubicBezTo>
                  <a:pt x="5859769" y="12710"/>
                  <a:pt x="5885527" y="13010"/>
                  <a:pt x="5910606" y="9427"/>
                </a:cubicBezTo>
                <a:cubicBezTo>
                  <a:pt x="5929528" y="6724"/>
                  <a:pt x="5948313" y="3142"/>
                  <a:pt x="5967167" y="0"/>
                </a:cubicBezTo>
                <a:cubicBezTo>
                  <a:pt x="6014301" y="3142"/>
                  <a:pt x="6062741" y="-2030"/>
                  <a:pt x="6108569" y="9427"/>
                </a:cubicBezTo>
                <a:cubicBezTo>
                  <a:pt x="6118209" y="11837"/>
                  <a:pt x="6108127" y="36547"/>
                  <a:pt x="6117996" y="37708"/>
                </a:cubicBezTo>
                <a:cubicBezTo>
                  <a:pt x="6168025" y="43594"/>
                  <a:pt x="6218466" y="29540"/>
                  <a:pt x="6268824" y="28281"/>
                </a:cubicBezTo>
                <a:cubicBezTo>
                  <a:pt x="6344215" y="26396"/>
                  <a:pt x="6419653" y="28281"/>
                  <a:pt x="6495068" y="28281"/>
                </a:cubicBez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919273" y="127002"/>
            <a:ext cx="5128183" cy="1815882"/>
          </a:xfrm>
          <a:prstGeom prst="rect">
            <a:avLst/>
          </a:prstGeom>
          <a:noFill/>
        </p:spPr>
        <p:txBody>
          <a:bodyPr wrap="square" rtlCol="0">
            <a:spAutoFit/>
          </a:bodyPr>
          <a:lstStyle/>
          <a:p>
            <a:r>
              <a:rPr lang="en-US" sz="2800" b="1" dirty="0"/>
              <a:t>If the T cell receptor can bind to what is displayed on the MHC I molecule, then T cell killing is initiated</a:t>
            </a:r>
          </a:p>
        </p:txBody>
      </p:sp>
      <p:grpSp>
        <p:nvGrpSpPr>
          <p:cNvPr id="53" name="Group 52"/>
          <p:cNvGrpSpPr/>
          <p:nvPr/>
        </p:nvGrpSpPr>
        <p:grpSpPr>
          <a:xfrm>
            <a:off x="1018095" y="678730"/>
            <a:ext cx="10152668" cy="4753109"/>
            <a:chOff x="1018095" y="678730"/>
            <a:chExt cx="10152668" cy="4753109"/>
          </a:xfrm>
        </p:grpSpPr>
        <p:pic>
          <p:nvPicPr>
            <p:cNvPr id="41" name="Picture 40"/>
            <p:cNvPicPr>
              <a:picLocks noChangeAspect="1"/>
            </p:cNvPicPr>
            <p:nvPr/>
          </p:nvPicPr>
          <p:blipFill rotWithShape="1">
            <a:blip r:embed="rId2"/>
            <a:srcRect l="69263" t="75217" r="12043"/>
            <a:stretch/>
          </p:blipFill>
          <p:spPr>
            <a:xfrm rot="10303010">
              <a:off x="5921902" y="3536049"/>
              <a:ext cx="1080440" cy="1016828"/>
            </a:xfrm>
            <a:prstGeom prst="rect">
              <a:avLst/>
            </a:prstGeom>
          </p:spPr>
        </p:pic>
        <p:sp>
          <p:nvSpPr>
            <p:cNvPr id="42" name="Rectangle 41"/>
            <p:cNvSpPr/>
            <p:nvPr/>
          </p:nvSpPr>
          <p:spPr>
            <a:xfrm>
              <a:off x="5642085" y="4212851"/>
              <a:ext cx="910585" cy="877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Shape 42"/>
            <p:cNvSpPr/>
            <p:nvPr/>
          </p:nvSpPr>
          <p:spPr>
            <a:xfrm rot="2061833" flipH="1">
              <a:off x="3265696" y="3619886"/>
              <a:ext cx="3913505" cy="28907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018095" y="678730"/>
              <a:ext cx="1659117" cy="954107"/>
            </a:xfrm>
            <a:prstGeom prst="rect">
              <a:avLst/>
            </a:prstGeom>
            <a:noFill/>
          </p:spPr>
          <p:txBody>
            <a:bodyPr wrap="square" rtlCol="0">
              <a:spAutoFit/>
            </a:bodyPr>
            <a:lstStyle/>
            <a:p>
              <a:r>
                <a:rPr lang="en-US" sz="2800" b="1" dirty="0"/>
                <a:t>Cytotoxic T Cell</a:t>
              </a:r>
            </a:p>
          </p:txBody>
        </p:sp>
        <p:sp>
          <p:nvSpPr>
            <p:cNvPr id="48" name="TextBox 47"/>
            <p:cNvSpPr txBox="1"/>
            <p:nvPr/>
          </p:nvSpPr>
          <p:spPr>
            <a:xfrm>
              <a:off x="8964891" y="4477732"/>
              <a:ext cx="2205872" cy="954107"/>
            </a:xfrm>
            <a:prstGeom prst="rect">
              <a:avLst/>
            </a:prstGeom>
            <a:noFill/>
          </p:spPr>
          <p:txBody>
            <a:bodyPr wrap="square" rtlCol="0">
              <a:spAutoFit/>
            </a:bodyPr>
            <a:lstStyle/>
            <a:p>
              <a:r>
                <a:rPr lang="en-US" sz="2800" b="1" dirty="0"/>
                <a:t>Any cell of the body</a:t>
              </a:r>
            </a:p>
          </p:txBody>
        </p:sp>
        <p:sp>
          <p:nvSpPr>
            <p:cNvPr id="50" name="TextBox 49"/>
            <p:cNvSpPr txBox="1"/>
            <p:nvPr/>
          </p:nvSpPr>
          <p:spPr>
            <a:xfrm>
              <a:off x="7069952" y="3615526"/>
              <a:ext cx="1272770" cy="369332"/>
            </a:xfrm>
            <a:prstGeom prst="rect">
              <a:avLst/>
            </a:prstGeom>
            <a:noFill/>
          </p:spPr>
          <p:txBody>
            <a:bodyPr wrap="square" rtlCol="0">
              <a:spAutoFit/>
            </a:bodyPr>
            <a:lstStyle/>
            <a:p>
              <a:r>
                <a:rPr lang="en-US" b="1" dirty="0"/>
                <a:t>MHC I</a:t>
              </a:r>
            </a:p>
          </p:txBody>
        </p:sp>
        <p:cxnSp>
          <p:nvCxnSpPr>
            <p:cNvPr id="52" name="Straight Arrow Connector 51"/>
            <p:cNvCxnSpPr/>
            <p:nvPr/>
          </p:nvCxnSpPr>
          <p:spPr>
            <a:xfrm flipH="1">
              <a:off x="7296346" y="3918309"/>
              <a:ext cx="188536" cy="707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Flowchart: Stored Data 43"/>
            <p:cNvSpPr/>
            <p:nvPr/>
          </p:nvSpPr>
          <p:spPr>
            <a:xfrm rot="13263730">
              <a:off x="6476214" y="4687743"/>
              <a:ext cx="1715679" cy="37444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565608" y="4392890"/>
            <a:ext cx="3723588" cy="1384995"/>
          </a:xfrm>
          <a:prstGeom prst="rect">
            <a:avLst/>
          </a:prstGeom>
          <a:noFill/>
        </p:spPr>
        <p:txBody>
          <a:bodyPr wrap="square" rtlCol="0">
            <a:spAutoFit/>
          </a:bodyPr>
          <a:lstStyle/>
          <a:p>
            <a:r>
              <a:rPr lang="en-US" sz="2800" b="1" dirty="0">
                <a:solidFill>
                  <a:srgbClr val="FF0000"/>
                </a:solidFill>
              </a:rPr>
              <a:t>So, just knowing this much, what is the potential problem?</a:t>
            </a:r>
          </a:p>
        </p:txBody>
      </p:sp>
    </p:spTree>
    <p:extLst>
      <p:ext uri="{BB962C8B-B14F-4D97-AF65-F5344CB8AC3E}">
        <p14:creationId xmlns:p14="http://schemas.microsoft.com/office/powerpoint/2010/main" val="15765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911</TotalTime>
  <Words>1732</Words>
  <Application>Microsoft Office PowerPoint</Application>
  <PresentationFormat>Widescreen</PresentationFormat>
  <Paragraphs>196</Paragraphs>
  <Slides>36</Slides>
  <Notes>15</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Calibri Light</vt:lpstr>
      <vt:lpstr>Times New Roman</vt:lpstr>
      <vt:lpstr>1_Office Theme</vt:lpstr>
      <vt:lpstr>Office Theme</vt:lpstr>
      <vt:lpstr>Image</vt:lpstr>
      <vt:lpstr> There is more of your mother in you than you thought!  </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Why did we focus our attention on the thymus when considering the effects of breastfeeding?</vt:lpstr>
      <vt:lpstr>Effects of breast feeding on thymus size in infants at 4 months of age</vt:lpstr>
      <vt:lpstr>Breast Milk contains</vt:lpstr>
      <vt:lpstr>Mouse as an experimental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immunize mom with BCG (bovine tuberculosis) does this transfer to baby?</vt:lpstr>
      <vt:lpstr>PowerPoint Presentation</vt:lpstr>
      <vt:lpstr>PowerPoint Presentation</vt:lpstr>
      <vt:lpstr>PowerPoint Presentation</vt:lpstr>
      <vt:lpstr>PowerPoint Presentation</vt:lpstr>
      <vt:lpstr>Summary</vt:lpstr>
      <vt:lpstr> There is more of your mother in you than you thought!  </vt:lpstr>
      <vt:lpstr>Learning objectives</vt:lpstr>
      <vt:lpstr>What might this mean for clinical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There is more of your mother in you than you thought!  </dc:title>
  <dc:creator>Ameae Walker</dc:creator>
  <cp:lastModifiedBy>Ameae M Walker</cp:lastModifiedBy>
  <cp:revision>48</cp:revision>
  <dcterms:created xsi:type="dcterms:W3CDTF">2017-03-21T23:39:18Z</dcterms:created>
  <dcterms:modified xsi:type="dcterms:W3CDTF">2017-05-04T21:21:38Z</dcterms:modified>
</cp:coreProperties>
</file>