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58" r:id="rId3"/>
    <p:sldId id="257" r:id="rId4"/>
    <p:sldId id="266" r:id="rId5"/>
    <p:sldId id="261" r:id="rId6"/>
    <p:sldId id="262" r:id="rId7"/>
    <p:sldId id="263" r:id="rId8"/>
    <p:sldId id="267" r:id="rId9"/>
    <p:sldId id="25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 snapToObjects="1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57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7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2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63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4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46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216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15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1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3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1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97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calwic.org/storage/documents/MenDadsToolkit/Men_and_dads_combined_fil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428" y="1414099"/>
            <a:ext cx="10017542" cy="2677648"/>
          </a:xfrm>
        </p:spPr>
        <p:txBody>
          <a:bodyPr/>
          <a:lstStyle/>
          <a:p>
            <a:pPr algn="ctr"/>
            <a:r>
              <a:rPr lang="en-US" sz="4800" dirty="0" smtClean="0"/>
              <a:t>Engaging Men and Dads at WIC:</a:t>
            </a:r>
            <a:br>
              <a:rPr lang="en-US" sz="4800" dirty="0" smtClean="0"/>
            </a:br>
            <a:r>
              <a:rPr lang="en-US" sz="4800" dirty="0" smtClean="0"/>
              <a:t>A Toolkit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62979" y="9649631"/>
            <a:ext cx="8825658" cy="86142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496" y="4473356"/>
            <a:ext cx="59690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toolkit and resources!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463" y="2657331"/>
            <a:ext cx="8761412" cy="3896852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calwic.org/storage/documents/MenDadsToolkit/Men_and_dads_combined_file.pdf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Download photos tools for your clinic or office!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calwic.org/storage/documents/MenDadsToolkit/Men_and_dads_combined_file.pdf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76" y="4605757"/>
            <a:ext cx="268224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3827" y="1482404"/>
            <a:ext cx="3200400" cy="24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mean when we say ‘Dad’?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toolkit can apply to </a:t>
            </a:r>
            <a:r>
              <a:rPr lang="en-US" b="1" dirty="0" smtClean="0"/>
              <a:t>any</a:t>
            </a:r>
            <a:r>
              <a:rPr lang="en-US" dirty="0" smtClean="0"/>
              <a:t> significant male figure in a child’s life:</a:t>
            </a:r>
          </a:p>
          <a:p>
            <a:pPr lvl="1"/>
            <a:r>
              <a:rPr lang="en-US" dirty="0" smtClean="0"/>
              <a:t>Biological or adoptive father</a:t>
            </a:r>
          </a:p>
          <a:p>
            <a:pPr lvl="1"/>
            <a:r>
              <a:rPr lang="en-US" dirty="0" smtClean="0"/>
              <a:t>Grandfather, uncle, older brother</a:t>
            </a:r>
          </a:p>
          <a:p>
            <a:pPr lvl="1"/>
            <a:r>
              <a:rPr lang="en-US" dirty="0" smtClean="0"/>
              <a:t>Mother’s partner</a:t>
            </a:r>
          </a:p>
          <a:p>
            <a:pPr lvl="1"/>
            <a:r>
              <a:rPr lang="en-US" dirty="0" smtClean="0"/>
              <a:t>Family friend</a:t>
            </a:r>
          </a:p>
          <a:p>
            <a:r>
              <a:rPr lang="en-US" dirty="0" smtClean="0"/>
              <a:t>This important male figure may be:</a:t>
            </a:r>
          </a:p>
          <a:p>
            <a:pPr lvl="1"/>
            <a:r>
              <a:rPr lang="en-US" dirty="0" smtClean="0"/>
              <a:t>A single parent</a:t>
            </a:r>
          </a:p>
          <a:p>
            <a:pPr lvl="1"/>
            <a:r>
              <a:rPr lang="en-US" dirty="0" smtClean="0"/>
              <a:t>Living with the child</a:t>
            </a:r>
          </a:p>
          <a:p>
            <a:pPr lvl="1"/>
            <a:r>
              <a:rPr lang="en-US" dirty="0" smtClean="0"/>
              <a:t>Living separately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r="21687" b="21810"/>
          <a:stretch/>
        </p:blipFill>
        <p:spPr>
          <a:xfrm>
            <a:off x="7812568" y="2222283"/>
            <a:ext cx="3228623" cy="41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Dad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467890" cy="3673122"/>
          </a:xfrm>
        </p:spPr>
        <p:txBody>
          <a:bodyPr>
            <a:normAutofit/>
          </a:bodyPr>
          <a:lstStyle/>
          <a:p>
            <a:r>
              <a:rPr lang="en-US" dirty="0" smtClean="0"/>
              <a:t>When Dads are involved, children gain many benefits:</a:t>
            </a:r>
          </a:p>
          <a:p>
            <a:pPr lvl="1"/>
            <a:r>
              <a:rPr lang="en-US" dirty="0" smtClean="0"/>
              <a:t>Better school performance and more likely to graduate high school</a:t>
            </a:r>
          </a:p>
          <a:p>
            <a:pPr lvl="1"/>
            <a:r>
              <a:rPr lang="en-US" dirty="0" smtClean="0"/>
              <a:t>Increased self-esteem</a:t>
            </a:r>
          </a:p>
          <a:p>
            <a:pPr lvl="1"/>
            <a:r>
              <a:rPr lang="en-US" dirty="0" smtClean="0"/>
              <a:t>Improved relationships with peers</a:t>
            </a:r>
          </a:p>
          <a:p>
            <a:pPr lvl="1"/>
            <a:r>
              <a:rPr lang="en-US" dirty="0" smtClean="0"/>
              <a:t>Reduced frequency of behavioral and psychological problems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family benefits as well! </a:t>
            </a:r>
          </a:p>
          <a:p>
            <a:pPr lvl="1"/>
            <a:r>
              <a:rPr lang="en-US" dirty="0" smtClean="0"/>
              <a:t>Decreased stress related to parenting</a:t>
            </a:r>
          </a:p>
          <a:p>
            <a:pPr lvl="1"/>
            <a:r>
              <a:rPr lang="en-US" dirty="0" smtClean="0"/>
              <a:t>Dads gain self-confidence</a:t>
            </a:r>
            <a:r>
              <a:rPr lang="en-US" dirty="0"/>
              <a:t>	</a:t>
            </a:r>
            <a:r>
              <a:rPr lang="en-US" dirty="0" smtClean="0"/>
              <a:t>							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7"/>
          <a:stretch/>
        </p:blipFill>
        <p:spPr>
          <a:xfrm>
            <a:off x="7949925" y="3902149"/>
            <a:ext cx="3237918" cy="23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40" y="2486538"/>
            <a:ext cx="5160790" cy="39674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collection of best practices and suggested ways to enact those practices</a:t>
            </a:r>
          </a:p>
          <a:p>
            <a:r>
              <a:rPr lang="en-US" dirty="0" smtClean="0"/>
              <a:t>Suggestions come from a variety of early childhood focused programs and organizations including:</a:t>
            </a:r>
          </a:p>
          <a:p>
            <a:pPr lvl="2"/>
            <a:r>
              <a:rPr lang="en-US" dirty="0" smtClean="0"/>
              <a:t>WIC</a:t>
            </a:r>
          </a:p>
          <a:p>
            <a:pPr lvl="2"/>
            <a:r>
              <a:rPr lang="en-US" dirty="0" smtClean="0"/>
              <a:t>Head Start and Early Head Start</a:t>
            </a:r>
          </a:p>
          <a:p>
            <a:pPr lvl="2"/>
            <a:r>
              <a:rPr lang="en-US" dirty="0" smtClean="0"/>
              <a:t>Pre-school Learning Alliance (U.K.)</a:t>
            </a:r>
          </a:p>
          <a:p>
            <a:pPr lvl="2"/>
            <a:r>
              <a:rPr lang="en-US" dirty="0" smtClean="0"/>
              <a:t>Best Start Resource Centre (Canada)</a:t>
            </a:r>
          </a:p>
          <a:p>
            <a:r>
              <a:rPr lang="en-US" dirty="0" smtClean="0"/>
              <a:t>9 modules and links to resources in each</a:t>
            </a:r>
          </a:p>
          <a:p>
            <a:pPr lvl="1"/>
            <a:r>
              <a:rPr lang="en-US" dirty="0" smtClean="0"/>
              <a:t>Possible to implement ideas from just one module or several!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2879" r="4868" b="3333"/>
          <a:stretch/>
        </p:blipFill>
        <p:spPr>
          <a:xfrm>
            <a:off x="6333365" y="2573219"/>
            <a:ext cx="2781698" cy="374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3496" r="3820" b="3446"/>
          <a:stretch/>
        </p:blipFill>
        <p:spPr>
          <a:xfrm>
            <a:off x="7769372" y="2573220"/>
            <a:ext cx="2827979" cy="3718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3059" r="3819" b="3924"/>
          <a:stretch/>
        </p:blipFill>
        <p:spPr>
          <a:xfrm>
            <a:off x="9041053" y="2573219"/>
            <a:ext cx="2846147" cy="374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72689" cy="3416300"/>
          </a:xfrm>
        </p:spPr>
        <p:txBody>
          <a:bodyPr/>
          <a:lstStyle/>
          <a:p>
            <a:r>
              <a:rPr lang="en-US" dirty="0" smtClean="0"/>
              <a:t>Organizations agree that getting staff engaged with including Dads is critical.</a:t>
            </a:r>
          </a:p>
          <a:p>
            <a:pPr lvl="1"/>
            <a:r>
              <a:rPr lang="en-US" dirty="0" smtClean="0"/>
              <a:t>Staff may be unaware of their interactions with Dads or feel resistant to including them.</a:t>
            </a:r>
          </a:p>
          <a:p>
            <a:pPr lvl="1"/>
            <a:r>
              <a:rPr lang="en-US" dirty="0" smtClean="0"/>
              <a:t>It is important to be sensitive to staff members’ feelings and to have trainings and dialogue</a:t>
            </a:r>
          </a:p>
          <a:p>
            <a:r>
              <a:rPr lang="en-US" dirty="0" smtClean="0"/>
              <a:t>Small changes to the physical environment can make a big difference!</a:t>
            </a:r>
          </a:p>
          <a:p>
            <a:pPr lvl="1"/>
            <a:r>
              <a:rPr lang="en-US" dirty="0" smtClean="0"/>
              <a:t>E.g., including an additional chair in the counseling room or providing Dad friendly reading material in waiting areas</a:t>
            </a:r>
          </a:p>
          <a:p>
            <a:r>
              <a:rPr lang="en-US" dirty="0" smtClean="0"/>
              <a:t>It is important to think about framing and to present outreach efforts in language that is appealing to Dads</a:t>
            </a:r>
          </a:p>
          <a:p>
            <a:pPr lvl="1"/>
            <a:r>
              <a:rPr lang="en-US" dirty="0" smtClean="0"/>
              <a:t>E.g., talk about </a:t>
            </a:r>
            <a:r>
              <a:rPr lang="en-US" b="1" dirty="0" smtClean="0"/>
              <a:t>finding</a:t>
            </a:r>
            <a:r>
              <a:rPr lang="en-US" dirty="0" smtClean="0"/>
              <a:t> </a:t>
            </a:r>
            <a:r>
              <a:rPr lang="en-US" b="1" dirty="0" smtClean="0"/>
              <a:t>solutions</a:t>
            </a:r>
            <a:r>
              <a:rPr lang="en-US" dirty="0" smtClean="0"/>
              <a:t> and </a:t>
            </a:r>
            <a:r>
              <a:rPr lang="en-US" b="1" dirty="0" smtClean="0"/>
              <a:t>building skills</a:t>
            </a:r>
            <a:r>
              <a:rPr lang="en-US" dirty="0" smtClean="0"/>
              <a:t> rather than </a:t>
            </a:r>
            <a:r>
              <a:rPr lang="en-US" b="1" i="1" dirty="0" smtClean="0"/>
              <a:t>support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i="1" dirty="0" smtClean="0"/>
              <a:t>sharing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2023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out &amp; Including Dads at WIC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982467" cy="3853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ideas from the toolkit to try: </a:t>
            </a:r>
          </a:p>
          <a:p>
            <a:r>
              <a:rPr lang="en-US" dirty="0" smtClean="0"/>
              <a:t>Build </a:t>
            </a:r>
            <a:r>
              <a:rPr lang="en-US" dirty="0"/>
              <a:t>relationships with Dads by talking to them and </a:t>
            </a:r>
            <a:r>
              <a:rPr lang="en-US" dirty="0" smtClean="0"/>
              <a:t>making </a:t>
            </a:r>
            <a:r>
              <a:rPr lang="en-US" dirty="0"/>
              <a:t>them feel </a:t>
            </a:r>
            <a:r>
              <a:rPr lang="en-US" dirty="0" smtClean="0"/>
              <a:t>welcome</a:t>
            </a:r>
            <a:endParaRPr lang="en-US" dirty="0"/>
          </a:p>
          <a:p>
            <a:r>
              <a:rPr lang="en-US" dirty="0" smtClean="0"/>
              <a:t>Reach out to individual Dads and invite them to </a:t>
            </a:r>
            <a:r>
              <a:rPr lang="en-US" dirty="0"/>
              <a:t>be a part of WIC </a:t>
            </a:r>
            <a:r>
              <a:rPr lang="en-US" dirty="0" smtClean="0"/>
              <a:t>activities</a:t>
            </a:r>
            <a:endParaRPr lang="en-US" dirty="0"/>
          </a:p>
          <a:p>
            <a:r>
              <a:rPr lang="en-US" dirty="0" smtClean="0"/>
              <a:t>Provide </a:t>
            </a:r>
            <a:r>
              <a:rPr lang="en-US" dirty="0"/>
              <a:t>Dads with resources and support to </a:t>
            </a:r>
            <a:r>
              <a:rPr lang="en-US" dirty="0" smtClean="0"/>
              <a:t>learn </a:t>
            </a:r>
            <a:r>
              <a:rPr lang="en-US" dirty="0"/>
              <a:t>about parenting </a:t>
            </a:r>
          </a:p>
          <a:p>
            <a:r>
              <a:rPr lang="en-US" dirty="0" smtClean="0"/>
              <a:t>Have </a:t>
            </a:r>
            <a:r>
              <a:rPr lang="en-US" dirty="0"/>
              <a:t>men present at the </a:t>
            </a:r>
            <a:r>
              <a:rPr lang="en-US" dirty="0" smtClean="0"/>
              <a:t>office as employees, volunteers, peer group leaders, etc.</a:t>
            </a:r>
            <a:endParaRPr lang="en-US" dirty="0"/>
          </a:p>
          <a:p>
            <a:r>
              <a:rPr lang="en-US" dirty="0" smtClean="0"/>
              <a:t>Keep in mind Dad’s time and work conflicts and consider offering evening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Breastfeeding &amp;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toolkit explores ways that WIC staff can help Dads to support Moms during breastfeeding. For example, staff can:</a:t>
            </a:r>
          </a:p>
          <a:p>
            <a:pPr lvl="1"/>
            <a:r>
              <a:rPr lang="en-US" dirty="0" smtClean="0"/>
              <a:t>Answer Dad’s questions about breastfeeding and respond to any concerns</a:t>
            </a:r>
          </a:p>
          <a:p>
            <a:pPr lvl="1"/>
            <a:r>
              <a:rPr lang="en-US" dirty="0" smtClean="0"/>
              <a:t>Suggest ways that Dads can provide support and help out his partner</a:t>
            </a:r>
          </a:p>
          <a:p>
            <a:r>
              <a:rPr lang="en-US" dirty="0" smtClean="0"/>
              <a:t>Another module focuses on ways that Dad can be involved with the baby/child that do not interfere with breastfeeding. Dad’s may be especially good at:</a:t>
            </a:r>
          </a:p>
          <a:p>
            <a:pPr lvl="1"/>
            <a:r>
              <a:rPr lang="en-US" dirty="0" smtClean="0"/>
              <a:t>Interpreting baby behavior</a:t>
            </a:r>
          </a:p>
          <a:p>
            <a:pPr lvl="1"/>
            <a:r>
              <a:rPr lang="en-US" dirty="0" smtClean="0"/>
              <a:t>Focusing on developing their child’s brain</a:t>
            </a:r>
          </a:p>
          <a:p>
            <a:pPr lvl="1"/>
            <a:r>
              <a:rPr lang="en-US" dirty="0" smtClean="0"/>
              <a:t>Active play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672" y="4114800"/>
            <a:ext cx="2059075" cy="21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Going Even Further to Include Men and Dads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father involvement project gets further underway, the toolkit has additional ideas to explore such as:</a:t>
            </a:r>
          </a:p>
          <a:p>
            <a:pPr lvl="1"/>
            <a:r>
              <a:rPr lang="en-US" dirty="0" smtClean="0"/>
              <a:t>Peer groups for men and Dads</a:t>
            </a:r>
          </a:p>
          <a:p>
            <a:pPr lvl="1"/>
            <a:r>
              <a:rPr lang="en-US" dirty="0" smtClean="0"/>
              <a:t>Building community partnerships</a:t>
            </a:r>
          </a:p>
          <a:p>
            <a:pPr lvl="1"/>
            <a:r>
              <a:rPr lang="en-US" dirty="0" smtClean="0"/>
              <a:t>Increasing referrals for Dads</a:t>
            </a:r>
          </a:p>
          <a:p>
            <a:pPr lvl="1"/>
            <a:r>
              <a:rPr lang="en-US" dirty="0" smtClean="0"/>
              <a:t>Evaluating your efforts to see what works</a:t>
            </a:r>
            <a:endParaRPr lang="en-US" dirty="0"/>
          </a:p>
        </p:txBody>
      </p:sp>
      <p:pic>
        <p:nvPicPr>
          <p:cNvPr id="2050" name="Picture 3" descr="2c_logo_blue_cle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811" y="497254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9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6915157" cy="32543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pubmed</a:t>
            </a:r>
            <a:r>
              <a:rPr lang="en-US" dirty="0"/>
              <a:t>/18052995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 smtClean="0"/>
              <a:t>greatergood.berkeley.edu</a:t>
            </a:r>
            <a:r>
              <a:rPr lang="en-US" dirty="0" smtClean="0"/>
              <a:t>/article/item/</a:t>
            </a:r>
            <a:r>
              <a:rPr lang="en-US" dirty="0" err="1" smtClean="0"/>
              <a:t>six_obstacles_to_father_involvementand_how_to_overcome_them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www.calwic.org</a:t>
            </a:r>
            <a:r>
              <a:rPr lang="en-US" dirty="0"/>
              <a:t>/component/content/article/10-engaging-wic-families/318-engaging-men-a-dads-at-wic</a:t>
            </a:r>
          </a:p>
          <a:p>
            <a:endParaRPr lang="en-US" dirty="0"/>
          </a:p>
          <a:p>
            <a:r>
              <a:rPr lang="en-US" dirty="0" smtClean="0"/>
              <a:t>Image credits:</a:t>
            </a:r>
          </a:p>
          <a:p>
            <a:pPr lvl="1"/>
            <a:r>
              <a:rPr lang="en-US" dirty="0" smtClean="0"/>
              <a:t>Hug by Yu luck</a:t>
            </a:r>
          </a:p>
          <a:p>
            <a:pPr lvl="1"/>
            <a:r>
              <a:rPr lang="en-US" dirty="0" smtClean="0"/>
              <a:t>First Steps by Jessica Lock</a:t>
            </a:r>
          </a:p>
          <a:p>
            <a:pPr lvl="1"/>
            <a:r>
              <a:rPr lang="en-US" dirty="0" smtClean="0"/>
              <a:t>Breastfeeding Symbol by V. </a:t>
            </a:r>
            <a:r>
              <a:rPr lang="en-US" dirty="0" err="1" smtClean="0"/>
              <a:t>Kuroji</a:t>
            </a:r>
            <a:r>
              <a:rPr lang="en-US" dirty="0" smtClean="0"/>
              <a:t> Patrick</a:t>
            </a:r>
          </a:p>
          <a:p>
            <a:pPr lvl="1"/>
            <a:r>
              <a:rPr lang="en-US" dirty="0" smtClean="0"/>
              <a:t>Parenthood by Juan Pablo Bravo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r="16111" b="12868"/>
          <a:stretch/>
        </p:blipFill>
        <p:spPr>
          <a:xfrm>
            <a:off x="7719241" y="2603500"/>
            <a:ext cx="2881423" cy="3498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953" y="5857801"/>
            <a:ext cx="5750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work is supported by a generous grant from The David and Lucile Packard Foundation.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17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503</TotalTime>
  <Words>579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Engaging Men and Dads at WIC: A Toolkit</vt:lpstr>
      <vt:lpstr>Who we mean when we say ‘Dad’? </vt:lpstr>
      <vt:lpstr>Benefits of Dad Involvement</vt:lpstr>
      <vt:lpstr>The Toolkit</vt:lpstr>
      <vt:lpstr>Highlights from the Toolkit</vt:lpstr>
      <vt:lpstr>Reaching out &amp; Including Dads at WIC</vt:lpstr>
      <vt:lpstr>Focus on Breastfeeding &amp; Bonding</vt:lpstr>
      <vt:lpstr>Going Even Further to Include Men and Dads</vt:lpstr>
      <vt:lpstr>References</vt:lpstr>
      <vt:lpstr>Get the toolkit and resources!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Men and Dads at WIC: A Toolkit</dc:title>
  <dc:creator>Maggie Rasnake</dc:creator>
  <cp:lastModifiedBy>chatech</cp:lastModifiedBy>
  <cp:revision>43</cp:revision>
  <dcterms:created xsi:type="dcterms:W3CDTF">2016-03-14T20:27:36Z</dcterms:created>
  <dcterms:modified xsi:type="dcterms:W3CDTF">2017-01-24T22:07:18Z</dcterms:modified>
</cp:coreProperties>
</file>