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81" r:id="rId4"/>
    <p:sldId id="280" r:id="rId5"/>
    <p:sldId id="276" r:id="rId6"/>
    <p:sldId id="308" r:id="rId7"/>
    <p:sldId id="274" r:id="rId8"/>
    <p:sldId id="267" r:id="rId9"/>
    <p:sldId id="269" r:id="rId10"/>
    <p:sldId id="273" r:id="rId11"/>
    <p:sldId id="272" r:id="rId12"/>
    <p:sldId id="275" r:id="rId13"/>
    <p:sldId id="277" r:id="rId14"/>
    <p:sldId id="282" r:id="rId15"/>
    <p:sldId id="283" r:id="rId16"/>
    <p:sldId id="278" r:id="rId17"/>
    <p:sldId id="258" r:id="rId18"/>
    <p:sldId id="259" r:id="rId19"/>
    <p:sldId id="261" r:id="rId20"/>
    <p:sldId id="284" r:id="rId21"/>
    <p:sldId id="285" r:id="rId22"/>
    <p:sldId id="306" r:id="rId23"/>
    <p:sldId id="289" r:id="rId24"/>
    <p:sldId id="310" r:id="rId25"/>
    <p:sldId id="311" r:id="rId26"/>
    <p:sldId id="312" r:id="rId27"/>
    <p:sldId id="286" r:id="rId28"/>
    <p:sldId id="287" r:id="rId29"/>
    <p:sldId id="288" r:id="rId30"/>
    <p:sldId id="290" r:id="rId31"/>
    <p:sldId id="291" r:id="rId32"/>
    <p:sldId id="292" r:id="rId33"/>
    <p:sldId id="294" r:id="rId34"/>
    <p:sldId id="296" r:id="rId35"/>
    <p:sldId id="297" r:id="rId36"/>
    <p:sldId id="298" r:id="rId37"/>
    <p:sldId id="299" r:id="rId38"/>
    <p:sldId id="295" r:id="rId39"/>
    <p:sldId id="293" r:id="rId40"/>
    <p:sldId id="300" r:id="rId41"/>
    <p:sldId id="301" r:id="rId42"/>
    <p:sldId id="307" r:id="rId43"/>
    <p:sldId id="302" r:id="rId44"/>
    <p:sldId id="262" r:id="rId45"/>
    <p:sldId id="303" r:id="rId46"/>
    <p:sldId id="304" r:id="rId47"/>
    <p:sldId id="309" r:id="rId48"/>
    <p:sldId id="266" r:id="rId49"/>
    <p:sldId id="263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1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070A3-AC83-9A4A-B1A1-3D9CFF50D8C4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48C37-2606-794F-8D8F-DFF4F74C8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48C37-2606-794F-8D8F-DFF4F74C88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2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7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2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1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4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5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9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4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8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F7ACB-54D4-3349-A8CC-67DC01714C48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17BB-61E1-1041-A883-57C2BCD4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3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850" y="766609"/>
            <a:ext cx="7657349" cy="2833841"/>
          </a:xfrm>
        </p:spPr>
        <p:txBody>
          <a:bodyPr>
            <a:normAutofit/>
          </a:bodyPr>
          <a:lstStyle/>
          <a:p>
            <a:r>
              <a:rPr lang="en-US" sz="3600" dirty="0"/>
              <a:t>Pregnancy, Breastfeeding and Marijuana: Is Legalization Proof of Safety?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7363" y="4190404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2"/>
                </a:solidFill>
              </a:rPr>
              <a:t>Sonia Alvarado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Senior Teratogen Information Specialist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MotherToBaby CA</a:t>
            </a:r>
          </a:p>
        </p:txBody>
      </p:sp>
    </p:spTree>
    <p:extLst>
      <p:ext uri="{BB962C8B-B14F-4D97-AF65-F5344CB8AC3E}">
        <p14:creationId xmlns:p14="http://schemas.microsoft.com/office/powerpoint/2010/main" val="224720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 care and Cannabis</a:t>
            </a:r>
            <a:endParaRPr lang="en-US" dirty="0"/>
          </a:p>
        </p:txBody>
      </p:sp>
      <p:pic>
        <p:nvPicPr>
          <p:cNvPr id="6" name="Content Placeholder 5" descr="Goodwitch Lip Balm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11742"/>
          <a:stretch>
            <a:fillRect/>
          </a:stretch>
        </p:blipFill>
        <p:spPr>
          <a:xfrm>
            <a:off x="994914" y="1600200"/>
            <a:ext cx="7014300" cy="3857595"/>
          </a:xfrm>
        </p:spPr>
      </p:pic>
      <p:sp>
        <p:nvSpPr>
          <p:cNvPr id="7" name="TextBox 6"/>
          <p:cNvSpPr txBox="1"/>
          <p:nvPr/>
        </p:nvSpPr>
        <p:spPr>
          <a:xfrm>
            <a:off x="2905944" y="5858262"/>
            <a:ext cx="482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</a:t>
            </a:r>
            <a:r>
              <a:rPr lang="en-US" sz="1400" dirty="0"/>
              <a:t>:  http://www.refinery29.com/weed-lip-balm </a:t>
            </a:r>
          </a:p>
        </p:txBody>
      </p:sp>
    </p:spTree>
    <p:extLst>
      <p:ext uri="{BB962C8B-B14F-4D97-AF65-F5344CB8AC3E}">
        <p14:creationId xmlns:p14="http://schemas.microsoft.com/office/powerpoint/2010/main" val="334064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Cannabis chocolate</a:t>
            </a:r>
            <a:endParaRPr lang="en-US" dirty="0"/>
          </a:p>
        </p:txBody>
      </p:sp>
      <p:pic>
        <p:nvPicPr>
          <p:cNvPr id="5" name="Content Placeholder 4" descr="KIVA chocolates_cannabi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r="3003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5891974" y="6373149"/>
            <a:ext cx="2794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kivaconfections.com</a:t>
            </a:r>
            <a:r>
              <a:rPr lang="en-US" sz="1400" dirty="0"/>
              <a:t>/products/bars</a:t>
            </a:r>
          </a:p>
        </p:txBody>
      </p:sp>
    </p:spTree>
    <p:extLst>
      <p:ext uri="{BB962C8B-B14F-4D97-AF65-F5344CB8AC3E}">
        <p14:creationId xmlns:p14="http://schemas.microsoft.com/office/powerpoint/2010/main" val="39405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as a Job Producer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2020, cannabis market to create 250,000 jobs</a:t>
            </a:r>
          </a:p>
          <a:p>
            <a:pPr lvl="1"/>
            <a:r>
              <a:rPr lang="en-US" dirty="0" smtClean="0"/>
              <a:t>More than government, utilities or manufacturing</a:t>
            </a:r>
          </a:p>
          <a:p>
            <a:pPr lvl="2"/>
            <a:r>
              <a:rPr lang="en-US" dirty="0" smtClean="0"/>
              <a:t>Forbes, February 2017 article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28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as a Tax Base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84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Colorado collected over $500 million in taxes since 2014</a:t>
            </a:r>
          </a:p>
          <a:p>
            <a:pPr lvl="1"/>
            <a:r>
              <a:rPr lang="en-US" dirty="0" smtClean="0"/>
              <a:t>State, Retail and Excise taxes</a:t>
            </a:r>
          </a:p>
          <a:p>
            <a:r>
              <a:rPr lang="en-US" dirty="0" smtClean="0"/>
              <a:t>California </a:t>
            </a:r>
          </a:p>
          <a:p>
            <a:pPr lvl="1"/>
            <a:r>
              <a:rPr lang="en-US" dirty="0" smtClean="0"/>
              <a:t>Projection: 1 billion per year</a:t>
            </a:r>
          </a:p>
          <a:p>
            <a:endParaRPr lang="en-US" dirty="0"/>
          </a:p>
        </p:txBody>
      </p:sp>
      <p:pic>
        <p:nvPicPr>
          <p:cNvPr id="4" name="Picture 3" descr="TAX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63" y="3935805"/>
            <a:ext cx="3097536" cy="18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1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Societal Acceptance/Attitudes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062"/>
            <a:ext cx="8229600" cy="1729398"/>
          </a:xfrm>
        </p:spPr>
        <p:txBody>
          <a:bodyPr/>
          <a:lstStyle/>
          <a:p>
            <a:r>
              <a:rPr lang="en-US" dirty="0" smtClean="0"/>
              <a:t>Approximately 57% to &gt; 60% of adults in the U.S. are in favor recreational marijuana use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up or dow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77" y="4230046"/>
            <a:ext cx="3617922" cy="203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726" y="16127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Unintended Consequences of Legalization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5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Children: Unintentional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Hospital ER visits for unintentional exposure up by 30% since legalization</a:t>
            </a:r>
          </a:p>
          <a:p>
            <a:pPr lvl="1"/>
            <a:r>
              <a:rPr lang="en-US" dirty="0" smtClean="0"/>
              <a:t>Ingestion most frequent source of exposure</a:t>
            </a:r>
          </a:p>
          <a:p>
            <a:pPr lvl="1"/>
            <a:r>
              <a:rPr lang="en-US" dirty="0" smtClean="0"/>
              <a:t>Baked goods, candy</a:t>
            </a:r>
          </a:p>
          <a:p>
            <a:pPr lvl="1"/>
            <a:r>
              <a:rPr lang="en-US" dirty="0" smtClean="0"/>
              <a:t>Source: PEHSU (Pediatric Environmental Health Specialty Units)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7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Decriminalization and Pediatric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Studies find association between States with decriminalization and higher rates of ER visits for children from accidental exposure</a:t>
            </a:r>
          </a:p>
        </p:txBody>
      </p:sp>
    </p:spTree>
    <p:extLst>
      <p:ext uri="{BB962C8B-B14F-4D97-AF65-F5344CB8AC3E}">
        <p14:creationId xmlns:p14="http://schemas.microsoft.com/office/powerpoint/2010/main" val="61234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 in FDA regulation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ackaging problems</a:t>
            </a:r>
          </a:p>
          <a:p>
            <a:r>
              <a:rPr lang="en-US" dirty="0" smtClean="0"/>
              <a:t>US Consumer Product Safety Commission (CPSP) </a:t>
            </a:r>
          </a:p>
          <a:p>
            <a:r>
              <a:rPr lang="en-US" dirty="0" smtClean="0"/>
              <a:t>No more than 20% of 200 children can be able to open container within 10 minutes</a:t>
            </a:r>
          </a:p>
          <a:p>
            <a:r>
              <a:rPr lang="en-US" dirty="0" smtClean="0"/>
              <a:t>easy access for children lack of appropriate labeling </a:t>
            </a:r>
          </a:p>
          <a:p>
            <a:r>
              <a:rPr lang="en-US" dirty="0" smtClean="0"/>
              <a:t>warning labels on cannabis products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3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Pregnancy Exposure</a:t>
            </a:r>
            <a:endParaRPr lang="en-US" dirty="0"/>
          </a:p>
        </p:txBody>
      </p:sp>
      <p:pic>
        <p:nvPicPr>
          <p:cNvPr id="4" name="Content Placeholder 3" descr="freestocks-org-717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467300" y="6396032"/>
            <a:ext cx="221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Photo/</a:t>
            </a:r>
            <a:r>
              <a:rPr lang="en-US" sz="1400" dirty="0" err="1" smtClean="0"/>
              <a:t>Unsplash.com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75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conclusion of this </a:t>
            </a:r>
            <a:r>
              <a:rPr lang="en-US" dirty="0" smtClean="0"/>
              <a:t>activity: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articipants </a:t>
            </a:r>
            <a:r>
              <a:rPr lang="en-US" dirty="0"/>
              <a:t>will be able to identify concerns with marijuana use during </a:t>
            </a:r>
            <a:r>
              <a:rPr lang="en-US" dirty="0" smtClean="0"/>
              <a:t>pregnancy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articipants </a:t>
            </a:r>
            <a:r>
              <a:rPr lang="en-US" dirty="0"/>
              <a:t>will be able to identify concerns with marijuana use during breastfeeding.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articipants </a:t>
            </a:r>
            <a:r>
              <a:rPr lang="en-US" dirty="0"/>
              <a:t>will be able to describe the public health issues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4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learn about risks?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We learn about potential risks from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Studies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Pregnancy registries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FDA </a:t>
            </a:r>
          </a:p>
          <a:p>
            <a:r>
              <a:rPr lang="en-US" dirty="0" smtClean="0"/>
              <a:t>We don’t learn about risks from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Case reports</a:t>
            </a:r>
          </a:p>
          <a:p>
            <a:pPr lvl="1"/>
            <a:r>
              <a:rPr lang="en-US" dirty="0" smtClean="0">
                <a:solidFill>
                  <a:srgbClr val="C0504D"/>
                </a:solidFill>
              </a:rPr>
              <a:t>Medication label (A, B, C, D, X) /old outdated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0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Pregnancy Studies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65289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Human pregnancy</a:t>
            </a:r>
          </a:p>
          <a:p>
            <a:r>
              <a:rPr lang="en-US" dirty="0" smtClean="0"/>
              <a:t>Prospective (ideally)</a:t>
            </a:r>
          </a:p>
          <a:p>
            <a:r>
              <a:rPr lang="en-US" dirty="0" smtClean="0"/>
              <a:t>Numbers</a:t>
            </a:r>
          </a:p>
          <a:p>
            <a:r>
              <a:rPr lang="en-US" dirty="0" smtClean="0"/>
              <a:t>Accurate </a:t>
            </a:r>
          </a:p>
          <a:p>
            <a:pPr lvl="1"/>
            <a:r>
              <a:rPr lang="en-US" dirty="0" smtClean="0"/>
              <a:t>dose information</a:t>
            </a:r>
          </a:p>
          <a:p>
            <a:pPr lvl="1"/>
            <a:r>
              <a:rPr lang="en-US" dirty="0" smtClean="0"/>
              <a:t>Route (</a:t>
            </a:r>
            <a:r>
              <a:rPr lang="en-US" dirty="0" err="1" smtClean="0"/>
              <a:t>vaping</a:t>
            </a:r>
            <a:r>
              <a:rPr lang="en-US" dirty="0" smtClean="0"/>
              <a:t>, edible, smoked, topical)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Timing</a:t>
            </a:r>
          </a:p>
          <a:p>
            <a:r>
              <a:rPr lang="en-US" dirty="0" smtClean="0"/>
              <a:t>Neurodevelopment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6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</a:t>
            </a:r>
            <a:endParaRPr lang="en-US" dirty="0"/>
          </a:p>
        </p:txBody>
      </p:sp>
      <p:pic>
        <p:nvPicPr>
          <p:cNvPr id="4" name="Content Placeholder 3" descr="critical periods of developmen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1" b="6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47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Marijuana Use by Pregnant Women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Studies</a:t>
            </a:r>
          </a:p>
          <a:p>
            <a:pPr lvl="1"/>
            <a:r>
              <a:rPr lang="en-US" dirty="0" smtClean="0"/>
              <a:t>2002-2014, </a:t>
            </a:r>
            <a:r>
              <a:rPr lang="en-US" dirty="0" smtClean="0">
                <a:solidFill>
                  <a:srgbClr val="FF0000"/>
                </a:solidFill>
              </a:rPr>
              <a:t>past month use among pregnant women increased from 2.4 to 3.9%</a:t>
            </a:r>
          </a:p>
          <a:p>
            <a:pPr lvl="2"/>
            <a:r>
              <a:rPr lang="en-US" dirty="0" smtClean="0"/>
              <a:t>Tom Metz, MD 2017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15-28% </a:t>
            </a:r>
            <a:r>
              <a:rPr lang="en-US" dirty="0" smtClean="0"/>
              <a:t>in other reports (ACOG)</a:t>
            </a:r>
          </a:p>
          <a:p>
            <a:r>
              <a:rPr lang="en-US" dirty="0" smtClean="0"/>
              <a:t>Pregnant women use for nausea and anxiety</a:t>
            </a:r>
          </a:p>
          <a:p>
            <a:r>
              <a:rPr lang="en-US" dirty="0" smtClean="0"/>
              <a:t>Perception: less risky compared to prescription drugs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1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Pharmacokinetics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psychoactive cannabinoid is delta-9-tetrahydrocannabinol (THC)</a:t>
            </a:r>
          </a:p>
          <a:p>
            <a:r>
              <a:rPr lang="en-US" dirty="0" smtClean="0"/>
              <a:t>Half-life of about 8 days in fat deposits</a:t>
            </a:r>
          </a:p>
          <a:p>
            <a:r>
              <a:rPr lang="en-US" dirty="0" smtClean="0"/>
              <a:t>Can be detected in blood for up to 30 days before complete elimination</a:t>
            </a:r>
          </a:p>
          <a:p>
            <a:r>
              <a:rPr lang="en-US" dirty="0" smtClean="0"/>
              <a:t>Crosses placenta and concentrates in fetal compartment even after discontinuation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4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THC levels have increased 25-fold since 1970</a:t>
            </a:r>
          </a:p>
          <a:p>
            <a:r>
              <a:rPr lang="en-US" dirty="0" smtClean="0"/>
              <a:t>Smoking = rapid drug delivery and is preferred by recreational users</a:t>
            </a:r>
          </a:p>
          <a:p>
            <a:r>
              <a:rPr lang="en-US" dirty="0" smtClean="0"/>
              <a:t>In one study:</a:t>
            </a:r>
          </a:p>
          <a:p>
            <a:pPr lvl="1"/>
            <a:r>
              <a:rPr lang="en-US" dirty="0" smtClean="0"/>
              <a:t>(joint) Dose ranges 16 mg THC to 34 mg </a:t>
            </a:r>
          </a:p>
          <a:p>
            <a:pPr lvl="1"/>
            <a:r>
              <a:rPr lang="en-US" dirty="0" smtClean="0"/>
              <a:t>Doses in blood at peak reach 84 </a:t>
            </a:r>
            <a:r>
              <a:rPr lang="en-US" dirty="0" err="1" smtClean="0"/>
              <a:t>ng</a:t>
            </a:r>
            <a:r>
              <a:rPr lang="en-US" dirty="0" smtClean="0"/>
              <a:t>/mL to 162 </a:t>
            </a:r>
            <a:r>
              <a:rPr lang="en-US" dirty="0" err="1" smtClean="0"/>
              <a:t>ng</a:t>
            </a:r>
            <a:r>
              <a:rPr lang="en-US" dirty="0" smtClean="0"/>
              <a:t>/mL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2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Potency - Ingestion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84565"/>
          </a:xfrm>
        </p:spPr>
        <p:txBody>
          <a:bodyPr/>
          <a:lstStyle/>
          <a:p>
            <a:r>
              <a:rPr lang="en-US" dirty="0" smtClean="0"/>
              <a:t>Slower absorption</a:t>
            </a:r>
          </a:p>
          <a:p>
            <a:r>
              <a:rPr lang="en-US" dirty="0" smtClean="0"/>
              <a:t>Delayed peak THC concentrations</a:t>
            </a:r>
          </a:p>
          <a:p>
            <a:r>
              <a:rPr lang="en-US" dirty="0" smtClean="0"/>
              <a:t>Chocolate bars range 1 mg of THC to &gt;1200 mg of THC per bar</a:t>
            </a:r>
            <a:endParaRPr lang="en-US" dirty="0"/>
          </a:p>
        </p:txBody>
      </p:sp>
      <p:pic>
        <p:nvPicPr>
          <p:cNvPr id="4" name="Picture 3" descr="candy_lawsui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17" y="3755799"/>
            <a:ext cx="3355423" cy="2484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173" y="6327381"/>
            <a:ext cx="3237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www.ipbrief.net</a:t>
            </a:r>
            <a:r>
              <a:rPr lang="en-US" sz="1200" dirty="0"/>
              <a:t>/2014/06/14/9603/</a:t>
            </a:r>
          </a:p>
        </p:txBody>
      </p:sp>
    </p:spTree>
    <p:extLst>
      <p:ext uri="{BB962C8B-B14F-4D97-AF65-F5344CB8AC3E}">
        <p14:creationId xmlns:p14="http://schemas.microsoft.com/office/powerpoint/2010/main" val="321970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/>
              <a:t>Gastroschisis</a:t>
            </a:r>
            <a:endParaRPr lang="en-US" sz="2800" dirty="0" smtClean="0"/>
          </a:p>
          <a:p>
            <a:pPr lvl="1"/>
            <a:r>
              <a:rPr lang="en-US" sz="2400" dirty="0" smtClean="0"/>
              <a:t>Association reported with marijuana use </a:t>
            </a:r>
          </a:p>
          <a:p>
            <a:pPr lvl="1"/>
            <a:r>
              <a:rPr lang="en-US" sz="2400" dirty="0" smtClean="0"/>
              <a:t>Odds ratio of 3 (</a:t>
            </a:r>
            <a:r>
              <a:rPr lang="en-US" sz="2400" dirty="0" err="1" smtClean="0"/>
              <a:t>Torfs</a:t>
            </a:r>
            <a:r>
              <a:rPr lang="en-US" sz="2400" dirty="0" smtClean="0"/>
              <a:t> </a:t>
            </a:r>
            <a:r>
              <a:rPr lang="en-US" sz="2400" dirty="0"/>
              <a:t>CP, </a:t>
            </a:r>
            <a:r>
              <a:rPr lang="en-US" sz="2400" dirty="0" smtClean="0"/>
              <a:t>et </a:t>
            </a:r>
            <a:r>
              <a:rPr lang="en-US" sz="2400" dirty="0"/>
              <a:t>al</a:t>
            </a:r>
            <a:r>
              <a:rPr lang="en-US" sz="2400" dirty="0" smtClean="0"/>
              <a:t>: 1994)</a:t>
            </a:r>
            <a:endParaRPr lang="en-US" sz="2400" dirty="0"/>
          </a:p>
          <a:p>
            <a:pPr lvl="1"/>
            <a:r>
              <a:rPr lang="en-US" sz="2400" dirty="0"/>
              <a:t>Forrester MB, </a:t>
            </a:r>
            <a:r>
              <a:rPr lang="en-US" sz="2400" dirty="0" smtClean="0"/>
              <a:t>2006</a:t>
            </a:r>
          </a:p>
          <a:p>
            <a:pPr lvl="2"/>
            <a:r>
              <a:rPr lang="en-US" sz="2000" dirty="0" smtClean="0"/>
              <a:t>Not independently associated from maternal age</a:t>
            </a:r>
          </a:p>
          <a:p>
            <a:r>
              <a:rPr lang="en-US" sz="2800" dirty="0" smtClean="0"/>
              <a:t>VSD </a:t>
            </a:r>
          </a:p>
          <a:p>
            <a:pPr lvl="1"/>
            <a:r>
              <a:rPr lang="en-US" sz="2400" dirty="0" smtClean="0"/>
              <a:t>Marijuana use within 3 months of conception, </a:t>
            </a:r>
            <a:r>
              <a:rPr lang="en-US" sz="2000" dirty="0"/>
              <a:t>OR 1.9, 95% CI 1.3-2.8 </a:t>
            </a:r>
            <a:r>
              <a:rPr lang="en-US" sz="2000" dirty="0" smtClean="0"/>
              <a:t> (</a:t>
            </a:r>
            <a:r>
              <a:rPr lang="en-US" sz="2400" dirty="0" smtClean="0"/>
              <a:t>Williams </a:t>
            </a:r>
            <a:r>
              <a:rPr lang="en-US" sz="2400" dirty="0"/>
              <a:t>LJ, </a:t>
            </a:r>
            <a:r>
              <a:rPr lang="en-US" sz="2400" dirty="0" smtClean="0"/>
              <a:t>2004)</a:t>
            </a:r>
          </a:p>
          <a:p>
            <a:r>
              <a:rPr lang="en-US" sz="2800" dirty="0" smtClean="0"/>
              <a:t>NTD</a:t>
            </a:r>
          </a:p>
          <a:p>
            <a:pPr lvl="1"/>
            <a:r>
              <a:rPr lang="en-US" sz="2400" dirty="0" smtClean="0"/>
              <a:t>No association. Marijuana use reported within 3 months of conception (Shaw GM 2006)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468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Limitations to existing studies</a:t>
            </a:r>
          </a:p>
          <a:p>
            <a:pPr lvl="1"/>
            <a:r>
              <a:rPr lang="en-US" dirty="0" smtClean="0"/>
              <a:t>Recall 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Timing</a:t>
            </a:r>
          </a:p>
          <a:p>
            <a:pPr lvl="1"/>
            <a:r>
              <a:rPr lang="en-US" dirty="0" smtClean="0"/>
              <a:t>Tobacco use</a:t>
            </a:r>
          </a:p>
          <a:p>
            <a:pPr lvl="1"/>
            <a:r>
              <a:rPr lang="en-US" dirty="0" smtClean="0"/>
              <a:t>Alcohol/other drugs</a:t>
            </a:r>
          </a:p>
          <a:p>
            <a:r>
              <a:rPr lang="en-US" dirty="0" smtClean="0"/>
              <a:t>Limited data specific to smoked marijuana</a:t>
            </a:r>
          </a:p>
          <a:p>
            <a:r>
              <a:rPr lang="en-US" dirty="0" smtClean="0"/>
              <a:t>No data with edibles/topical/</a:t>
            </a:r>
            <a:r>
              <a:rPr lang="en-US" dirty="0" err="1" smtClean="0"/>
              <a:t>vaped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Effects: Birth Weight, Length,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Studies: Birth </a:t>
            </a:r>
            <a:r>
              <a:rPr lang="en-US" dirty="0"/>
              <a:t>weight/length </a:t>
            </a:r>
          </a:p>
          <a:p>
            <a:pPr lvl="1"/>
            <a:r>
              <a:rPr lang="en-US" dirty="0"/>
              <a:t>Lower birth weight, impaired fetal growth, reduced length, smaller head </a:t>
            </a:r>
            <a:r>
              <a:rPr lang="en-US" dirty="0" smtClean="0"/>
              <a:t>circumference</a:t>
            </a:r>
          </a:p>
          <a:p>
            <a:pPr lvl="1"/>
            <a:r>
              <a:rPr lang="en-US" dirty="0" smtClean="0"/>
              <a:t>Dose </a:t>
            </a:r>
            <a:r>
              <a:rPr lang="en-US" dirty="0"/>
              <a:t>response reported in one </a:t>
            </a:r>
            <a:r>
              <a:rPr lang="en-US" dirty="0" smtClean="0"/>
              <a:t>study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effect after adjustment for tobacco in one </a:t>
            </a:r>
            <a:r>
              <a:rPr lang="en-US" dirty="0" smtClean="0"/>
              <a:t>study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gestation length in</a:t>
            </a:r>
            <a:br>
              <a:rPr lang="en-US" dirty="0"/>
            </a:br>
            <a:r>
              <a:rPr lang="en-US" dirty="0"/>
              <a:t>A dose-response / smoking 6-50 marijuana cigarettes weekly. </a:t>
            </a:r>
          </a:p>
          <a:p>
            <a:pPr lvl="1"/>
            <a:r>
              <a:rPr lang="en-US" dirty="0" smtClean="0"/>
              <a:t>French Experience</a:t>
            </a:r>
          </a:p>
          <a:p>
            <a:pPr lvl="2"/>
            <a:r>
              <a:rPr lang="en-US" dirty="0" smtClean="0"/>
              <a:t>Cannabis </a:t>
            </a:r>
            <a:r>
              <a:rPr lang="en-US" dirty="0"/>
              <a:t>use during pregnancy in France in 2010. </a:t>
            </a:r>
            <a:endParaRPr lang="en-US" dirty="0" smtClean="0"/>
          </a:p>
          <a:p>
            <a:pPr lvl="3"/>
            <a:r>
              <a:rPr lang="en-US" dirty="0"/>
              <a:t>A</a:t>
            </a:r>
            <a:r>
              <a:rPr lang="en-US" dirty="0" smtClean="0"/>
              <a:t>ssociation </a:t>
            </a:r>
            <a:r>
              <a:rPr lang="en-US" dirty="0"/>
              <a:t>with preterm delivery, </a:t>
            </a:r>
            <a:r>
              <a:rPr lang="en-US" dirty="0" smtClean="0"/>
              <a:t>OR </a:t>
            </a:r>
            <a:r>
              <a:rPr lang="en-US" dirty="0"/>
              <a:t>2.15 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30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574" y="37645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MotherToBaby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MTB_HP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494"/>
          <a:stretch>
            <a:fillRect/>
          </a:stretch>
        </p:blipFill>
        <p:spPr>
          <a:xfrm>
            <a:off x="548726" y="1529228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363573" y="6165599"/>
            <a:ext cx="282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mothertobaby.org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5150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Mater Mothers Hospital, Brisbane Australia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Published 2012</a:t>
            </a:r>
          </a:p>
          <a:p>
            <a:pPr lvl="1"/>
            <a:r>
              <a:rPr lang="en-US" dirty="0" smtClean="0"/>
              <a:t>Standard interview at first appointment</a:t>
            </a:r>
          </a:p>
          <a:p>
            <a:pPr lvl="1"/>
            <a:r>
              <a:rPr lang="en-US" dirty="0" smtClean="0"/>
              <a:t>Data collected: 2000-2006</a:t>
            </a:r>
          </a:p>
          <a:p>
            <a:pPr lvl="1"/>
            <a:r>
              <a:rPr lang="en-US" dirty="0" smtClean="0"/>
              <a:t>25,073 total women</a:t>
            </a:r>
          </a:p>
          <a:p>
            <a:pPr lvl="2"/>
            <a:r>
              <a:rPr lang="en-US" dirty="0" smtClean="0"/>
              <a:t>24,874 completed interviews and delivered a baby</a:t>
            </a:r>
          </a:p>
          <a:p>
            <a:pPr lvl="2"/>
            <a:r>
              <a:rPr lang="en-US" dirty="0" smtClean="0"/>
              <a:t>Cannabis ever use 26.3%</a:t>
            </a:r>
          </a:p>
          <a:p>
            <a:pPr lvl="2"/>
            <a:r>
              <a:rPr lang="en-US" dirty="0" smtClean="0"/>
              <a:t>Cannabis prior to pregnancy 9.5% </a:t>
            </a:r>
          </a:p>
          <a:p>
            <a:pPr lvl="2"/>
            <a:r>
              <a:rPr lang="en-US" dirty="0" smtClean="0"/>
              <a:t>Cannabis during pregnancy 2.6%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4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 Mothers Hospital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 after adjusting for cigarette smoking and other drugs</a:t>
            </a:r>
          </a:p>
          <a:p>
            <a:pPr lvl="1"/>
            <a:r>
              <a:rPr lang="en-US" dirty="0"/>
              <a:t>low birth weight (OR 1.7, 95% CI 1.3-2.2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preterm </a:t>
            </a:r>
            <a:r>
              <a:rPr lang="en-US" dirty="0"/>
              <a:t>labor (OR 1.5, 95% CI 1.1-1.9), smallness for gestational age (OR 2.2, 95% CI 1.8-2.7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admission </a:t>
            </a:r>
            <a:r>
              <a:rPr lang="en-US" dirty="0"/>
              <a:t>to the neonatal intensive care unit (OR 2.0, 95% CI 1.7-2.4)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94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No Effects: Birth Weight, Length,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/>
              <a:t>Hatch EE, Bracken MB: Effect of marihuana use in pregnancy on fetal </a:t>
            </a:r>
            <a:r>
              <a:rPr lang="en-US" sz="2600" dirty="0" smtClean="0"/>
              <a:t>growth 1986</a:t>
            </a:r>
            <a:endParaRPr lang="en-US" sz="2600" dirty="0"/>
          </a:p>
          <a:p>
            <a:r>
              <a:rPr lang="en-US" sz="2600" dirty="0"/>
              <a:t> Fergusson DM, </a:t>
            </a:r>
            <a:r>
              <a:rPr lang="en-US" sz="2600" dirty="0" err="1"/>
              <a:t>Horwood</a:t>
            </a:r>
            <a:r>
              <a:rPr lang="en-US" sz="2600" dirty="0"/>
              <a:t> LJ, </a:t>
            </a:r>
            <a:r>
              <a:rPr lang="en-US" sz="2600" dirty="0" err="1"/>
              <a:t>Northstone</a:t>
            </a:r>
            <a:r>
              <a:rPr lang="en-US" sz="2600" dirty="0"/>
              <a:t> K: Maternal use of cannabis and pregnancy </a:t>
            </a:r>
            <a:r>
              <a:rPr lang="en-US" sz="2600" dirty="0" smtClean="0"/>
              <a:t>outcome 2002</a:t>
            </a:r>
            <a:endParaRPr lang="en-US" sz="2600" dirty="0"/>
          </a:p>
          <a:p>
            <a:r>
              <a:rPr lang="en-US" sz="2600" dirty="0"/>
              <a:t>Mark K, Desai A, </a:t>
            </a:r>
            <a:r>
              <a:rPr lang="en-US" sz="2600" dirty="0" err="1"/>
              <a:t>Terplan</a:t>
            </a:r>
            <a:r>
              <a:rPr lang="en-US" sz="2600" dirty="0"/>
              <a:t> M. </a:t>
            </a:r>
            <a:r>
              <a:rPr lang="en-US" sz="2600" dirty="0" smtClean="0"/>
              <a:t> </a:t>
            </a:r>
            <a:r>
              <a:rPr lang="en-US" sz="2600" dirty="0"/>
              <a:t>Marijuana use and pregnancy: prevalence, associated characteristics, and birth </a:t>
            </a:r>
            <a:r>
              <a:rPr lang="en-US" sz="2600" dirty="0" smtClean="0"/>
              <a:t>outcomes 2015</a:t>
            </a:r>
            <a:endParaRPr lang="en-US" sz="2600" dirty="0"/>
          </a:p>
          <a:p>
            <a:r>
              <a:rPr lang="en-US" sz="2600" dirty="0"/>
              <a:t>Witter FR, </a:t>
            </a:r>
            <a:r>
              <a:rPr lang="en-US" sz="2600" dirty="0" err="1"/>
              <a:t>Niebyl</a:t>
            </a:r>
            <a:r>
              <a:rPr lang="en-US" sz="2600" dirty="0"/>
              <a:t> JR: Marijuana use in pregnancy and pregnancy </a:t>
            </a:r>
            <a:r>
              <a:rPr lang="en-US" sz="2600" dirty="0" smtClean="0"/>
              <a:t>outcome 1990</a:t>
            </a:r>
          </a:p>
          <a:p>
            <a:r>
              <a:rPr lang="en-US" sz="2600" dirty="0" smtClean="0"/>
              <a:t>Limitations: </a:t>
            </a:r>
          </a:p>
          <a:p>
            <a:pPr lvl="2"/>
            <a:r>
              <a:rPr lang="en-US" sz="2200" dirty="0" smtClean="0"/>
              <a:t>no toxicology/urine screens</a:t>
            </a:r>
          </a:p>
          <a:p>
            <a:pPr lvl="2"/>
            <a:r>
              <a:rPr lang="en-US" sz="2200" dirty="0" smtClean="0"/>
              <a:t>retrospective </a:t>
            </a:r>
          </a:p>
          <a:p>
            <a:pPr lvl="2"/>
            <a:r>
              <a:rPr lang="en-US" sz="2200" dirty="0" smtClean="0"/>
              <a:t>recall</a:t>
            </a:r>
            <a:endParaRPr lang="en-US" sz="2200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9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Stillbirth and adverse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Eunice Kennedy Shriver National Institute of Child Health and Human Development Stillbirth Collaborative Research Network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opulation</a:t>
            </a:r>
            <a:r>
              <a:rPr lang="en-US" sz="2400" dirty="0"/>
              <a:t>-based case-control study of stillbirth (fetal death ≥ 20 weeks of gestation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Methods:</a:t>
            </a:r>
          </a:p>
          <a:p>
            <a:pPr lvl="1"/>
            <a:r>
              <a:rPr lang="en-US" sz="2000" dirty="0" smtClean="0"/>
              <a:t>Five regions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elivery </a:t>
            </a:r>
            <a:r>
              <a:rPr lang="en-US" sz="2000" dirty="0"/>
              <a:t>between March 2006 and September 2008 </a:t>
            </a:r>
          </a:p>
          <a:p>
            <a:pPr lvl="1"/>
            <a:r>
              <a:rPr lang="en-US" sz="2000" dirty="0" smtClean="0"/>
              <a:t>Controls: </a:t>
            </a:r>
            <a:r>
              <a:rPr lang="en-US" sz="2000" dirty="0" err="1" smtClean="0"/>
              <a:t>liveborn</a:t>
            </a:r>
            <a:r>
              <a:rPr lang="en-US" sz="2000" dirty="0" smtClean="0"/>
              <a:t> infants &lt;32 weeks and African American infants born at &gt;32 weeks or greater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4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Stillbirth and adverse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Methods:</a:t>
            </a:r>
          </a:p>
          <a:p>
            <a:pPr lvl="1"/>
            <a:r>
              <a:rPr lang="en-US" sz="2000" dirty="0"/>
              <a:t>F</a:t>
            </a:r>
            <a:r>
              <a:rPr lang="en-US" sz="2000" dirty="0" smtClean="0"/>
              <a:t>etal </a:t>
            </a:r>
            <a:r>
              <a:rPr lang="en-US" sz="2000" dirty="0"/>
              <a:t>postmortem examination 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lacental </a:t>
            </a:r>
            <a:r>
              <a:rPr lang="en-US" sz="2000" dirty="0"/>
              <a:t>pathology evaluation 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tandardized </a:t>
            </a:r>
            <a:r>
              <a:rPr lang="en-US" sz="2000" dirty="0"/>
              <a:t>maternal interview 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etailed </a:t>
            </a:r>
            <a:r>
              <a:rPr lang="en-US" sz="2000" dirty="0"/>
              <a:t>chart abstraction</a:t>
            </a:r>
          </a:p>
          <a:p>
            <a:pPr lvl="1"/>
            <a:r>
              <a:rPr lang="en-US" sz="2000" dirty="0" err="1"/>
              <a:t>Biospecimens</a:t>
            </a:r>
            <a:r>
              <a:rPr lang="en-US" sz="2000" dirty="0"/>
              <a:t> (maternal blood for serum and DNA, fetal blood from the umbilical cord (when available), placental tissue, and in cases, fetal tissue. 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9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Stillbirth and adverse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Results</a:t>
            </a:r>
          </a:p>
          <a:p>
            <a:r>
              <a:rPr lang="en-US" sz="2400" dirty="0" smtClean="0"/>
              <a:t>Two to Three-fold </a:t>
            </a:r>
            <a:r>
              <a:rPr lang="en-US" sz="2400" dirty="0"/>
              <a:t>increase in stillbirth in women with positive umbilical </a:t>
            </a:r>
            <a:r>
              <a:rPr lang="en-US" sz="2400" dirty="0" smtClean="0"/>
              <a:t>cord screening</a:t>
            </a:r>
          </a:p>
          <a:p>
            <a:pPr lvl="1"/>
            <a:r>
              <a:rPr lang="en-US" sz="2000" dirty="0" smtClean="0"/>
              <a:t>most </a:t>
            </a:r>
            <a:r>
              <a:rPr lang="en-US" sz="2000" dirty="0"/>
              <a:t>common drug detected was THCA, which was significantly associated with stillbirth (OR 2.34; 95% CI 1.13, 4.81). </a:t>
            </a:r>
          </a:p>
          <a:p>
            <a:pPr lvl="1"/>
            <a:r>
              <a:rPr lang="en-US" sz="2000" dirty="0"/>
              <a:t>The effect was at least partially confounded with the effects of cotinine. </a:t>
            </a:r>
          </a:p>
          <a:p>
            <a:r>
              <a:rPr lang="en-US" sz="2400" dirty="0"/>
              <a:t>H</a:t>
            </a:r>
            <a:r>
              <a:rPr lang="en-US" sz="2400" dirty="0" smtClean="0"/>
              <a:t>ydrocodone </a:t>
            </a:r>
            <a:r>
              <a:rPr lang="en-US" sz="2400" dirty="0"/>
              <a:t>and morphine trended towards an association with an increased odds of </a:t>
            </a:r>
            <a:r>
              <a:rPr lang="en-US" sz="2400" dirty="0" smtClean="0"/>
              <a:t>stillbirth</a:t>
            </a:r>
            <a:endParaRPr lang="en-US" sz="2400" dirty="0"/>
          </a:p>
          <a:p>
            <a:r>
              <a:rPr lang="en-US" sz="2400" dirty="0" smtClean="0"/>
              <a:t>Strong </a:t>
            </a:r>
            <a:r>
              <a:rPr lang="en-US" sz="2400" dirty="0"/>
              <a:t>association between maternal smoking and stillbirth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Stillbirth and adverse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Limitations: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ace</a:t>
            </a:r>
            <a:r>
              <a:rPr lang="en-US" sz="2000" dirty="0"/>
              <a:t>/ethnicity and gestational age from those whom samples were available for testing 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rug </a:t>
            </a:r>
            <a:r>
              <a:rPr lang="en-US" sz="2000" dirty="0"/>
              <a:t>use during pregnancy declines at term</a:t>
            </a:r>
          </a:p>
          <a:p>
            <a:pPr lvl="1"/>
            <a:r>
              <a:rPr lang="en-US" sz="2000" dirty="0" smtClean="0"/>
              <a:t>Timing</a:t>
            </a:r>
            <a:r>
              <a:rPr lang="en-US" sz="2000" dirty="0"/>
              <a:t>, did exposure occur before or after stillbirth </a:t>
            </a:r>
            <a:r>
              <a:rPr lang="en-US" sz="2000" dirty="0" smtClean="0"/>
              <a:t>?</a:t>
            </a:r>
            <a:endParaRPr lang="en-US" sz="2000" dirty="0"/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mall </a:t>
            </a:r>
            <a:r>
              <a:rPr lang="en-US" sz="2000" dirty="0"/>
              <a:t>number of women testing positive for individual drugs.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3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Stillbirth and adverse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Strengths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acially </a:t>
            </a:r>
            <a:r>
              <a:rPr lang="en-US" sz="2400" dirty="0"/>
              <a:t>and ethnically </a:t>
            </a:r>
            <a:r>
              <a:rPr lang="en-US" sz="2400" dirty="0" smtClean="0"/>
              <a:t>diverse group</a:t>
            </a:r>
            <a:endParaRPr lang="en-US" sz="2400" dirty="0"/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ll </a:t>
            </a:r>
            <a:r>
              <a:rPr lang="en-US" sz="2400" dirty="0"/>
              <a:t>participants were evaluated with a thorough standardized protocol </a:t>
            </a:r>
          </a:p>
          <a:p>
            <a:pPr lvl="1"/>
            <a:r>
              <a:rPr lang="en-US" sz="2400" dirty="0"/>
              <a:t>I</a:t>
            </a:r>
            <a:r>
              <a:rPr lang="en-US" sz="2400" dirty="0" smtClean="0"/>
              <a:t>ncluded </a:t>
            </a:r>
            <a:r>
              <a:rPr lang="en-US" sz="2400" dirty="0"/>
              <a:t>a maternal interview </a:t>
            </a:r>
            <a:endParaRPr lang="en-US" sz="2400" dirty="0" smtClean="0"/>
          </a:p>
          <a:p>
            <a:pPr lvl="1"/>
            <a:r>
              <a:rPr lang="en-US" sz="2400" dirty="0" smtClean="0"/>
              <a:t>Medical </a:t>
            </a:r>
            <a:r>
              <a:rPr lang="en-US" sz="2400" dirty="0"/>
              <a:t>record abstraction </a:t>
            </a:r>
            <a:endParaRPr lang="en-US" sz="2400" dirty="0" smtClean="0"/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elf</a:t>
            </a:r>
            <a:r>
              <a:rPr lang="en-US" sz="2400" dirty="0"/>
              <a:t>-reported substance </a:t>
            </a:r>
            <a:r>
              <a:rPr lang="en-US" sz="2400" dirty="0" smtClean="0"/>
              <a:t>abuse</a:t>
            </a:r>
            <a:r>
              <a:rPr lang="en-US" sz="2400" dirty="0"/>
              <a:t> c</a:t>
            </a:r>
            <a:r>
              <a:rPr lang="en-US" sz="2400" dirty="0" smtClean="0"/>
              <a:t>onfirmed </a:t>
            </a:r>
            <a:r>
              <a:rPr lang="en-US" sz="2400" dirty="0"/>
              <a:t>by analyses that were blinded to the clinical </a:t>
            </a:r>
            <a:r>
              <a:rPr lang="en-US" sz="2400" dirty="0" smtClean="0"/>
              <a:t>outcome</a:t>
            </a:r>
          </a:p>
          <a:p>
            <a:pPr lvl="1"/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2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Withdrawal and Toxicity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Unclear </a:t>
            </a:r>
          </a:p>
          <a:p>
            <a:r>
              <a:rPr lang="en-US" dirty="0" smtClean="0"/>
              <a:t>Lack of data</a:t>
            </a:r>
          </a:p>
          <a:p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tremulousness, altered visual response patterns to light stimulus, withdrawal-like crying, and alterations in neonatal sleep patterns were </a:t>
            </a:r>
            <a:r>
              <a:rPr lang="en-US" dirty="0" smtClean="0"/>
              <a:t>reported </a:t>
            </a:r>
          </a:p>
          <a:p>
            <a:pPr lvl="1"/>
            <a:r>
              <a:rPr lang="en-US" dirty="0"/>
              <a:t>Alcohol, Tobacco, and other Drugs may harm the </a:t>
            </a:r>
            <a:r>
              <a:rPr lang="en-US" dirty="0" smtClean="0"/>
              <a:t>unborn. Author: Cook</a:t>
            </a:r>
            <a:r>
              <a:rPr lang="en-US" dirty="0"/>
              <a:t>, Paddy Shannon; And Others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/>
              <a:t>Neurobehavioral outcomes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Two cohorts, prospectively followed since pregnancy enrollment (exposure)</a:t>
            </a:r>
          </a:p>
          <a:p>
            <a:r>
              <a:rPr lang="en-US" dirty="0" smtClean="0"/>
              <a:t>Canada (Ottawa)</a:t>
            </a:r>
          </a:p>
          <a:p>
            <a:r>
              <a:rPr lang="en-US" dirty="0" smtClean="0"/>
              <a:t>White middle class population</a:t>
            </a:r>
          </a:p>
          <a:p>
            <a:r>
              <a:rPr lang="en-US" dirty="0" smtClean="0"/>
              <a:t>US (Pittsburgh)</a:t>
            </a:r>
          </a:p>
          <a:p>
            <a:r>
              <a:rPr lang="en-US" dirty="0" smtClean="0"/>
              <a:t>½ white, ½ black, economically disadvantaged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3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Cannabis, Marijuana</a:t>
            </a:r>
            <a:endParaRPr lang="en-US" dirty="0"/>
          </a:p>
        </p:txBody>
      </p:sp>
      <p:pic>
        <p:nvPicPr>
          <p:cNvPr id="4" name="Content Placeholder 3" descr="Leafly_marijuana plan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233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Ottawa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1 and 2 </a:t>
            </a:r>
            <a:r>
              <a:rPr lang="en-US" dirty="0" err="1" smtClean="0"/>
              <a:t>yrs</a:t>
            </a:r>
            <a:r>
              <a:rPr lang="en-US" dirty="0" smtClean="0"/>
              <a:t>: Did </a:t>
            </a:r>
            <a:r>
              <a:rPr lang="en-US" dirty="0"/>
              <a:t>not have diminished mental, motor, language, visual responsiveness test scores </a:t>
            </a:r>
            <a:endParaRPr lang="en-US" dirty="0" smtClean="0"/>
          </a:p>
          <a:p>
            <a:r>
              <a:rPr lang="en-US" dirty="0" smtClean="0"/>
              <a:t>AT 4 </a:t>
            </a:r>
            <a:r>
              <a:rPr lang="en-US" dirty="0" err="1" smtClean="0"/>
              <a:t>yrs</a:t>
            </a:r>
            <a:r>
              <a:rPr lang="en-US" dirty="0" smtClean="0"/>
              <a:t>: Slower </a:t>
            </a:r>
            <a:r>
              <a:rPr lang="en-US" dirty="0"/>
              <a:t>than matched controls in their visual responsiveness </a:t>
            </a:r>
            <a:endParaRPr lang="en-US" dirty="0" smtClean="0"/>
          </a:p>
          <a:p>
            <a:r>
              <a:rPr lang="en-US" dirty="0" smtClean="0"/>
              <a:t>Possible </a:t>
            </a:r>
            <a:r>
              <a:rPr lang="en-US" dirty="0"/>
              <a:t>effects on executive functioning have been identified in the Ottawa cohort </a:t>
            </a:r>
          </a:p>
        </p:txBody>
      </p:sp>
    </p:spTree>
    <p:extLst>
      <p:ext uri="{BB962C8B-B14F-4D97-AF65-F5344CB8AC3E}">
        <p14:creationId xmlns:p14="http://schemas.microsoft.com/office/powerpoint/2010/main" val="221057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Pittsburgh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Children </a:t>
            </a:r>
            <a:r>
              <a:rPr lang="en-US" sz="2400" dirty="0" smtClean="0"/>
              <a:t>assessed </a:t>
            </a:r>
            <a:r>
              <a:rPr lang="en-US" sz="2400" dirty="0"/>
              <a:t>at birth, 8 and 18 months, and 3, 6, 10, 14, 16, and 22 years of age</a:t>
            </a:r>
          </a:p>
          <a:p>
            <a:r>
              <a:rPr lang="en-US" sz="2400" dirty="0"/>
              <a:t>At 3 and 6 years of age: poorer scores on some subscales of the Stanford-</a:t>
            </a:r>
            <a:r>
              <a:rPr lang="en-US" sz="2400" dirty="0" err="1"/>
              <a:t>Binet</a:t>
            </a:r>
            <a:r>
              <a:rPr lang="en-US" sz="2400" dirty="0"/>
              <a:t> IQ </a:t>
            </a:r>
            <a:r>
              <a:rPr lang="en-US" sz="2400" dirty="0" smtClean="0"/>
              <a:t>test</a:t>
            </a:r>
            <a:endParaRPr lang="en-US" sz="2400" dirty="0"/>
          </a:p>
          <a:p>
            <a:pPr lvl="1"/>
            <a:r>
              <a:rPr lang="en-US" sz="2400" dirty="0" smtClean="0"/>
              <a:t>preschool </a:t>
            </a:r>
            <a:r>
              <a:rPr lang="en-US" sz="2400" dirty="0"/>
              <a:t>attendance offset these effects in white children </a:t>
            </a:r>
          </a:p>
          <a:p>
            <a:r>
              <a:rPr lang="en-US" sz="2400" dirty="0"/>
              <a:t>At age 10, </a:t>
            </a:r>
            <a:r>
              <a:rPr lang="en-US" sz="2400" dirty="0" smtClean="0"/>
              <a:t>altered </a:t>
            </a:r>
            <a:r>
              <a:rPr lang="en-US" sz="2400" dirty="0"/>
              <a:t>behavioral evaluations related to inattention </a:t>
            </a:r>
          </a:p>
          <a:p>
            <a:r>
              <a:rPr lang="en-US" sz="2400" dirty="0"/>
              <a:t>Children </a:t>
            </a:r>
            <a:r>
              <a:rPr lang="en-US" sz="2400" dirty="0" smtClean="0"/>
              <a:t>anxiety and  </a:t>
            </a:r>
            <a:r>
              <a:rPr lang="en-US" sz="2400" dirty="0"/>
              <a:t>depression </a:t>
            </a:r>
            <a:r>
              <a:rPr lang="en-US" sz="2400" dirty="0" smtClean="0"/>
              <a:t>impacting school performance</a:t>
            </a:r>
          </a:p>
          <a:p>
            <a:r>
              <a:rPr lang="en-US" sz="2400" dirty="0" smtClean="0"/>
              <a:t>Dose-response: Greater use </a:t>
            </a:r>
            <a:r>
              <a:rPr lang="mr-IN" sz="2400" dirty="0" smtClean="0"/>
              <a:t>–</a:t>
            </a:r>
            <a:r>
              <a:rPr lang="en-US" sz="2400" dirty="0" smtClean="0"/>
              <a:t> adverse effects</a:t>
            </a:r>
          </a:p>
          <a:p>
            <a:r>
              <a:rPr lang="en-US" sz="2400" dirty="0" smtClean="0"/>
              <a:t>Age 22: Lower success tied to prior educational challenges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6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Summary/Pregnancy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Birth Defects? </a:t>
            </a:r>
            <a:endParaRPr lang="en-US" dirty="0"/>
          </a:p>
          <a:p>
            <a:pPr lvl="1"/>
            <a:r>
              <a:rPr lang="en-US" dirty="0" err="1" smtClean="0"/>
              <a:t>Unk</a:t>
            </a:r>
            <a:r>
              <a:rPr lang="en-US" dirty="0" smtClean="0"/>
              <a:t>, more studies needed</a:t>
            </a:r>
          </a:p>
          <a:p>
            <a:r>
              <a:rPr lang="en-US" dirty="0" smtClean="0"/>
              <a:t>Decreased fetal growth</a:t>
            </a:r>
          </a:p>
          <a:p>
            <a:r>
              <a:rPr lang="en-US" dirty="0" smtClean="0"/>
              <a:t>Decreased gestational age</a:t>
            </a:r>
          </a:p>
          <a:p>
            <a:r>
              <a:rPr lang="en-US" dirty="0" smtClean="0"/>
              <a:t>Decreased attentiveness</a:t>
            </a:r>
          </a:p>
          <a:p>
            <a:r>
              <a:rPr lang="en-US" dirty="0" smtClean="0"/>
              <a:t>Decreased executive functioning</a:t>
            </a:r>
          </a:p>
          <a:p>
            <a:r>
              <a:rPr lang="en-US" dirty="0" smtClean="0"/>
              <a:t>Stillbirth (possible)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1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Breastfeeding</a:t>
            </a:r>
            <a:endParaRPr lang="en-US" dirty="0"/>
          </a:p>
        </p:txBody>
      </p:sp>
      <p:pic>
        <p:nvPicPr>
          <p:cNvPr id="4" name="Content Placeholder 3" descr="leandro-cesar-santana-3288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880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689330" y="6327381"/>
            <a:ext cx="2997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Photo/</a:t>
            </a:r>
            <a:r>
              <a:rPr lang="en-US" sz="1600" dirty="0" err="1"/>
              <a:t>Unsplash.com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070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Considerations</a:t>
            </a:r>
          </a:p>
          <a:p>
            <a:pPr lvl="1"/>
            <a:r>
              <a:rPr lang="en-US" dirty="0" smtClean="0"/>
              <a:t>Age of the baby</a:t>
            </a:r>
          </a:p>
          <a:p>
            <a:pPr lvl="1"/>
            <a:r>
              <a:rPr lang="en-US" dirty="0" smtClean="0"/>
              <a:t>Prematurity</a:t>
            </a:r>
          </a:p>
          <a:p>
            <a:pPr lvl="1"/>
            <a:r>
              <a:rPr lang="en-US" dirty="0" smtClean="0"/>
              <a:t>Absorption into blood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37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Limited studies</a:t>
            </a:r>
          </a:p>
          <a:p>
            <a:pPr marL="0" indent="0">
              <a:buNone/>
            </a:pPr>
            <a:r>
              <a:rPr lang="en-US" dirty="0" smtClean="0"/>
              <a:t>Very small numbers, primarily </a:t>
            </a:r>
            <a:r>
              <a:rPr lang="en-US" dirty="0" smtClean="0">
                <a:solidFill>
                  <a:srgbClr val="FF0000"/>
                </a:solidFill>
              </a:rPr>
              <a:t>from random </a:t>
            </a:r>
            <a:r>
              <a:rPr lang="en-US" dirty="0" err="1" smtClean="0">
                <a:solidFill>
                  <a:srgbClr val="FF0000"/>
                </a:solidFill>
              </a:rPr>
              <a:t>breastmilk</a:t>
            </a:r>
            <a:r>
              <a:rPr lang="en-US" dirty="0" smtClean="0">
                <a:solidFill>
                  <a:srgbClr val="FF0000"/>
                </a:solidFill>
              </a:rPr>
              <a:t> screening </a:t>
            </a:r>
            <a:r>
              <a:rPr lang="en-US" dirty="0" smtClean="0"/>
              <a:t>and not studies</a:t>
            </a:r>
          </a:p>
          <a:p>
            <a:r>
              <a:rPr lang="en-US" dirty="0" err="1"/>
              <a:t>tetrahydrocannabinol</a:t>
            </a:r>
            <a:r>
              <a:rPr lang="en-US" dirty="0"/>
              <a:t> (THC) are excreted into </a:t>
            </a:r>
            <a:r>
              <a:rPr lang="en-US" dirty="0" err="1"/>
              <a:t>breastmilk</a:t>
            </a:r>
            <a:r>
              <a:rPr lang="en-US" dirty="0"/>
              <a:t> in small </a:t>
            </a:r>
            <a:r>
              <a:rPr lang="en-US" dirty="0" smtClean="0"/>
              <a:t>quantities</a:t>
            </a:r>
            <a:r>
              <a:rPr lang="en-US" dirty="0"/>
              <a:t> </a:t>
            </a:r>
          </a:p>
          <a:p>
            <a:r>
              <a:rPr lang="en-US" dirty="0" smtClean="0"/>
              <a:t>Concern regarding </a:t>
            </a:r>
            <a:r>
              <a:rPr lang="en-US" dirty="0"/>
              <a:t>marijuana's possible effects on neurotransmitters, nervous system development and </a:t>
            </a:r>
            <a:r>
              <a:rPr lang="en-US" dirty="0" err="1"/>
              <a:t>endocannabinoid</a:t>
            </a:r>
            <a:r>
              <a:rPr lang="en-US" dirty="0"/>
              <a:t>-related </a:t>
            </a:r>
            <a:r>
              <a:rPr lang="en-US" dirty="0" smtClean="0"/>
              <a:t>functions</a:t>
            </a:r>
            <a:endParaRPr lang="en-US" dirty="0"/>
          </a:p>
          <a:p>
            <a:r>
              <a:rPr lang="en-US" dirty="0"/>
              <a:t> One long-term study found that daily or near daily use might retard the breastfed infant's motor development, but not growth or intellectual development.(</a:t>
            </a:r>
            <a:r>
              <a:rPr lang="en-US" dirty="0" err="1"/>
              <a:t>Astley</a:t>
            </a:r>
            <a:r>
              <a:rPr lang="en-US" dirty="0"/>
              <a:t> and Little 1989)</a:t>
            </a:r>
          </a:p>
          <a:p>
            <a:r>
              <a:rPr lang="en-US" dirty="0"/>
              <a:t>Not associated with adverse affect the duration of </a:t>
            </a:r>
            <a:r>
              <a:rPr lang="en-US" dirty="0" smtClean="0"/>
              <a:t>lactation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7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Gaps in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Studies evaluating birth defect risk</a:t>
            </a:r>
          </a:p>
          <a:p>
            <a:r>
              <a:rPr lang="en-US" dirty="0" smtClean="0"/>
              <a:t>Studies evaluating complications, toxicity, withdrawal</a:t>
            </a:r>
          </a:p>
          <a:p>
            <a:r>
              <a:rPr lang="en-US" dirty="0" smtClean="0"/>
              <a:t>Neurodevelopmental</a:t>
            </a:r>
          </a:p>
          <a:p>
            <a:r>
              <a:rPr lang="en-US" dirty="0" smtClean="0"/>
              <a:t>Breastfeeding</a:t>
            </a:r>
          </a:p>
          <a:p>
            <a:r>
              <a:rPr lang="en-US" dirty="0" smtClean="0"/>
              <a:t>Beyond smoking </a:t>
            </a:r>
            <a:r>
              <a:rPr lang="mr-IN" dirty="0" smtClean="0"/>
              <a:t>–</a:t>
            </a:r>
            <a:r>
              <a:rPr lang="en-US" dirty="0" smtClean="0"/>
              <a:t> Topical, </a:t>
            </a:r>
            <a:r>
              <a:rPr lang="en-US" dirty="0" err="1" smtClean="0"/>
              <a:t>vaping</a:t>
            </a:r>
            <a:r>
              <a:rPr lang="en-US" dirty="0" smtClean="0"/>
              <a:t>, edibles</a:t>
            </a:r>
          </a:p>
        </p:txBody>
      </p:sp>
    </p:spTree>
    <p:extLst>
      <p:ext uri="{BB962C8B-B14F-4D97-AF65-F5344CB8AC3E}">
        <p14:creationId xmlns:p14="http://schemas.microsoft.com/office/powerpoint/2010/main" val="128464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Summary/Breastfeeding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Risk may be important, more data needed</a:t>
            </a:r>
          </a:p>
          <a:p>
            <a:r>
              <a:rPr lang="en-US" dirty="0" smtClean="0"/>
              <a:t>Education of mom’s vital</a:t>
            </a:r>
          </a:p>
          <a:p>
            <a:r>
              <a:rPr lang="en-US" dirty="0" smtClean="0"/>
              <a:t>Reinforcement of benefits of breastfeeding</a:t>
            </a:r>
          </a:p>
          <a:p>
            <a:r>
              <a:rPr lang="en-US" dirty="0" smtClean="0"/>
              <a:t>Compassionate listening to assess concerns from mom’s that use/desire to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6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Role of Health Care Providers ACOG Position October 2017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en-US" dirty="0"/>
              <a:t>The American College of Obstetricians and Gynecologists recommends the following:</a:t>
            </a:r>
          </a:p>
          <a:p>
            <a:pPr lvl="0" fontAlgn="base"/>
            <a:r>
              <a:rPr lang="en-US" dirty="0"/>
              <a:t>Before pregnancy and in early pregnancy, all women should be asked about their use of tobacco, alcohol, and other drugs, including marijuana and other medications used for nonmedical reasons.</a:t>
            </a:r>
          </a:p>
          <a:p>
            <a:pPr lvl="0" fontAlgn="base"/>
            <a:r>
              <a:rPr lang="en-US" dirty="0"/>
              <a:t>Women reporting marijuana use should be counseled about concerns regarding potential adverse health consequences of continued use during pregnancy.</a:t>
            </a:r>
          </a:p>
          <a:p>
            <a:pPr lvl="0" fontAlgn="base"/>
            <a:r>
              <a:rPr lang="en-US" dirty="0"/>
              <a:t>Women who are pregnant or contemplating pregnancy should be encouraged to discontinue marijuana use.</a:t>
            </a:r>
          </a:p>
          <a:p>
            <a:pPr lvl="0" fontAlgn="base"/>
            <a:r>
              <a:rPr lang="en-US" dirty="0"/>
              <a:t>Pregnant women or women contemplating pregnancy should be encouraged to discontinue use of marijuana for medicinal purposes in favor of an alternative therapy for which there are better pregnancy-specific safety data.</a:t>
            </a:r>
          </a:p>
          <a:p>
            <a:pPr lvl="0" fontAlgn="base"/>
            <a:r>
              <a:rPr lang="en-US" dirty="0"/>
              <a:t>There are insufficient data to evaluate the effects of marijuana use on infants during lactation and breastfeeding, and in the absence of such data, marijuana use is discouraged.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4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Public Health Implications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892"/>
            <a:ext cx="8229600" cy="46272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Educating Health Care Providers</a:t>
            </a:r>
          </a:p>
          <a:p>
            <a:r>
              <a:rPr lang="en-US" dirty="0" smtClean="0"/>
              <a:t>Educating the General Public</a:t>
            </a:r>
          </a:p>
          <a:p>
            <a:r>
              <a:rPr lang="en-US" dirty="0" smtClean="0"/>
              <a:t>Educating Families about Safety (in areas where it is legal)</a:t>
            </a:r>
          </a:p>
          <a:p>
            <a:r>
              <a:rPr lang="en-US" dirty="0" smtClean="0"/>
              <a:t> Monitoring Use by the Public</a:t>
            </a:r>
          </a:p>
          <a:p>
            <a:r>
              <a:rPr lang="en-US" dirty="0" smtClean="0"/>
              <a:t>Monitoring Accidental Exposures/Poisoning</a:t>
            </a:r>
          </a:p>
          <a:p>
            <a:r>
              <a:rPr lang="en-US" dirty="0" smtClean="0"/>
              <a:t>Monitoring Advertising/Packaging</a:t>
            </a:r>
          </a:p>
          <a:p>
            <a:r>
              <a:rPr lang="en-US" dirty="0" smtClean="0"/>
              <a:t>Contributing to Regulatory Laws</a:t>
            </a:r>
          </a:p>
          <a:p>
            <a:r>
              <a:rPr lang="en-US" dirty="0" smtClean="0"/>
              <a:t>Creating Networks and Partnerships </a:t>
            </a:r>
          </a:p>
          <a:p>
            <a:r>
              <a:rPr lang="en-US" dirty="0" smtClean="0"/>
              <a:t>Schools outreach worker networks government officials non-profits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8329277" cy="122425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Legalization in the U.S.</a:t>
            </a:r>
            <a:br>
              <a:rPr lang="en-US" sz="3600" dirty="0" smtClean="0"/>
            </a:br>
            <a:r>
              <a:rPr lang="en-US" sz="3600" dirty="0" smtClean="0"/>
              <a:t>29 States and the District of Colombia</a:t>
            </a:r>
            <a:endParaRPr lang="en-US" sz="3600" dirty="0"/>
          </a:p>
        </p:txBody>
      </p:sp>
      <p:pic>
        <p:nvPicPr>
          <p:cNvPr id="4" name="Picture 3" descr="Marijuana_map20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05" y="1608339"/>
            <a:ext cx="5981455" cy="4646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462" y="6361707"/>
            <a:ext cx="7814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www.governing.com</a:t>
            </a:r>
            <a:r>
              <a:rPr lang="en-US" sz="1200" dirty="0"/>
              <a:t>/</a:t>
            </a:r>
            <a:r>
              <a:rPr lang="en-US" sz="1200" dirty="0" err="1"/>
              <a:t>gov</a:t>
            </a:r>
            <a:r>
              <a:rPr lang="en-US" sz="1200" dirty="0"/>
              <a:t>-data/state-marijuana-laws-map-medical-</a:t>
            </a:r>
            <a:r>
              <a:rPr lang="en-US" sz="1200" dirty="0" err="1"/>
              <a:t>recreational.html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180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eg-rakozy-388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216929" y="511550"/>
            <a:ext cx="8745037" cy="4809427"/>
          </a:xfrm>
        </p:spPr>
      </p:pic>
      <p:sp>
        <p:nvSpPr>
          <p:cNvPr id="5" name="TextBox 4"/>
          <p:cNvSpPr txBox="1"/>
          <p:nvPr/>
        </p:nvSpPr>
        <p:spPr>
          <a:xfrm>
            <a:off x="3409336" y="5961240"/>
            <a:ext cx="48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by Greg </a:t>
            </a:r>
            <a:r>
              <a:rPr lang="en-US" dirty="0" err="1"/>
              <a:t>Rakozy</a:t>
            </a:r>
            <a:r>
              <a:rPr lang="en-US" dirty="0"/>
              <a:t> on </a:t>
            </a:r>
            <a:r>
              <a:rPr lang="en-US" dirty="0" err="1"/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9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and Marijuana Laws</a:t>
            </a:r>
            <a:endParaRPr lang="en-US" dirty="0"/>
          </a:p>
        </p:txBody>
      </p:sp>
      <p:pic>
        <p:nvPicPr>
          <p:cNvPr id="6" name="Content Placeholder 5" descr="CA Bear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722"/>
          <a:stretch>
            <a:fillRect/>
          </a:stretch>
        </p:blipFill>
        <p:spPr>
          <a:xfrm>
            <a:off x="3363149" y="1417638"/>
            <a:ext cx="2749408" cy="1512069"/>
          </a:xfrm>
        </p:spPr>
      </p:pic>
      <p:sp>
        <p:nvSpPr>
          <p:cNvPr id="7" name="TextBox 6"/>
          <p:cNvSpPr txBox="1"/>
          <p:nvPr/>
        </p:nvSpPr>
        <p:spPr>
          <a:xfrm>
            <a:off x="1407209" y="3421134"/>
            <a:ext cx="672714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 215 still in effect: A doctors note/recommendation allows an individual to buy marijuana at a dispensary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 is legal to posses under an ounce without a note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Legal to transport/donate to a friend (&lt;1 ounce)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Cannot obtain from dispensary without a note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Cultivate up to 9 plants per home</a:t>
            </a:r>
          </a:p>
          <a:p>
            <a:r>
              <a:rPr lang="en-US" dirty="0" smtClean="0"/>
              <a:t>Prop 64 takes effect January 1 2018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Adults, 21 and older, can buy marijuana for recreational use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5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Marijuana as a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39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North America Marijuana sales </a:t>
            </a:r>
          </a:p>
          <a:p>
            <a:r>
              <a:rPr lang="en-US" dirty="0" smtClean="0"/>
              <a:t>6.7 Billion in 2016</a:t>
            </a:r>
          </a:p>
          <a:p>
            <a:pPr lvl="1"/>
            <a:r>
              <a:rPr lang="en-US" dirty="0" smtClean="0"/>
              <a:t>Growth spurred by proliferation of products (edibles)</a:t>
            </a:r>
          </a:p>
          <a:p>
            <a:r>
              <a:rPr lang="en-US" dirty="0" smtClean="0"/>
              <a:t>Projected to top 20 Billion by 2021</a:t>
            </a:r>
          </a:p>
          <a:p>
            <a:pPr lvl="1"/>
            <a:r>
              <a:rPr lang="en-US" dirty="0" smtClean="0"/>
              <a:t>Forbes, January 2017 article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3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rb_cookboo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4" y="268753"/>
            <a:ext cx="5587462" cy="5587462"/>
          </a:xfrm>
          <a:prstGeom prst="rect">
            <a:avLst/>
          </a:prstGeom>
        </p:spPr>
      </p:pic>
      <p:pic>
        <p:nvPicPr>
          <p:cNvPr id="7" name="Picture 6" descr="HERB_Pric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15" y="3409708"/>
            <a:ext cx="4822172" cy="31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RIA_sexual enhancemen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 b="8576"/>
          <a:stretch>
            <a:fillRect/>
          </a:stretch>
        </p:blipFill>
        <p:spPr>
          <a:xfrm>
            <a:off x="548728" y="478893"/>
            <a:ext cx="4565278" cy="2510727"/>
          </a:xfrm>
        </p:spPr>
      </p:pic>
      <p:pic>
        <p:nvPicPr>
          <p:cNvPr id="5" name="Picture 4" descr="Marijuana tampon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47" y="3438125"/>
            <a:ext cx="4418980" cy="3271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4515" y="1284286"/>
            <a:ext cx="2185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Sexual enhancement products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325" y="4534464"/>
            <a:ext cx="3626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Cannabis </a:t>
            </a:r>
            <a:br>
              <a:rPr lang="en-US" dirty="0" smtClean="0">
                <a:solidFill>
                  <a:srgbClr val="1F497D"/>
                </a:solidFill>
              </a:rPr>
            </a:br>
            <a:r>
              <a:rPr lang="en-US" dirty="0" smtClean="0">
                <a:solidFill>
                  <a:srgbClr val="1F497D"/>
                </a:solidFill>
              </a:rPr>
              <a:t>“tampon”, actually suppository, for menstrual relief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188" y="6339922"/>
            <a:ext cx="34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foriapleasure.com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356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1891</Words>
  <Application>Microsoft Macintosh PowerPoint</Application>
  <PresentationFormat>On-screen Show (4:3)</PresentationFormat>
  <Paragraphs>283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Pregnancy, Breastfeeding and Marijuana: Is Legalization Proof of Safety?  </vt:lpstr>
      <vt:lpstr>Objectives</vt:lpstr>
      <vt:lpstr>MotherToBaby</vt:lpstr>
      <vt:lpstr>Cannabis, Marijuana</vt:lpstr>
      <vt:lpstr>Legalization in the U.S. 29 States and the District of Colombia</vt:lpstr>
      <vt:lpstr>California and Marijuana Laws</vt:lpstr>
      <vt:lpstr>Marijuana as a Business</vt:lpstr>
      <vt:lpstr>PowerPoint Presentation</vt:lpstr>
      <vt:lpstr>PowerPoint Presentation</vt:lpstr>
      <vt:lpstr>Skin care and Cannabis</vt:lpstr>
      <vt:lpstr>Cannabis chocolate</vt:lpstr>
      <vt:lpstr>Marijuana as a Job Producer</vt:lpstr>
      <vt:lpstr>Marijuana as a Tax Base </vt:lpstr>
      <vt:lpstr>Societal Acceptance/Attitudes</vt:lpstr>
      <vt:lpstr>Unintended Consequences of Legalization</vt:lpstr>
      <vt:lpstr>Children: Unintentional Exposure</vt:lpstr>
      <vt:lpstr>Decriminalization and Pediatric Population</vt:lpstr>
      <vt:lpstr>Lag in FDA regulation</vt:lpstr>
      <vt:lpstr>Pregnancy Exposure</vt:lpstr>
      <vt:lpstr>How do we learn about risks? </vt:lpstr>
      <vt:lpstr>Pregnancy Studies </vt:lpstr>
      <vt:lpstr>Timing</vt:lpstr>
      <vt:lpstr>Marijuana Use by Pregnant Women</vt:lpstr>
      <vt:lpstr>Pharmacokinetics</vt:lpstr>
      <vt:lpstr>Potency</vt:lpstr>
      <vt:lpstr>Potency - Ingestion</vt:lpstr>
      <vt:lpstr>Birth Defects</vt:lpstr>
      <vt:lpstr>Birth Defects</vt:lpstr>
      <vt:lpstr>Other Effects: Birth Weight, Length, Growth</vt:lpstr>
      <vt:lpstr>Mater Mothers Hospital, Brisbane Australia</vt:lpstr>
      <vt:lpstr>Mater Mothers Hospital cont’d</vt:lpstr>
      <vt:lpstr> No Effects: Birth Weight, Length, Growth</vt:lpstr>
      <vt:lpstr>Stillbirth and adverse outcome</vt:lpstr>
      <vt:lpstr>Stillbirth and adverse outcome</vt:lpstr>
      <vt:lpstr>Stillbirth and adverse outcome</vt:lpstr>
      <vt:lpstr>Stillbirth and adverse outcome</vt:lpstr>
      <vt:lpstr>Stillbirth and adverse outcome</vt:lpstr>
      <vt:lpstr> Withdrawal and Toxicity</vt:lpstr>
      <vt:lpstr> Neurobehavioral outcomes </vt:lpstr>
      <vt:lpstr>Ottawa Study</vt:lpstr>
      <vt:lpstr>Pittsburgh Study</vt:lpstr>
      <vt:lpstr>Summary/Pregnancy</vt:lpstr>
      <vt:lpstr>Breastfeeding</vt:lpstr>
      <vt:lpstr>Breastfeeding</vt:lpstr>
      <vt:lpstr>Breastfeeding</vt:lpstr>
      <vt:lpstr>Gaps in Data</vt:lpstr>
      <vt:lpstr>Summary/Breastfeeding</vt:lpstr>
      <vt:lpstr>The Role of Health Care Providers ACOG Position October 2017</vt:lpstr>
      <vt:lpstr>Public Health Implications</vt:lpstr>
      <vt:lpstr>PowerPoint Presentation</vt:lpstr>
    </vt:vector>
  </TitlesOfParts>
  <Company>University of CA, San Diego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Pregnancy, Breastfeeding and Marijuana: Is Legalization Proof of Safety? </dc:title>
  <dc:creator>Sonia Alvarado</dc:creator>
  <cp:lastModifiedBy>Sonia Alvarado</cp:lastModifiedBy>
  <cp:revision>64</cp:revision>
  <dcterms:created xsi:type="dcterms:W3CDTF">2017-09-14T16:40:04Z</dcterms:created>
  <dcterms:modified xsi:type="dcterms:W3CDTF">2017-09-26T03:08:51Z</dcterms:modified>
</cp:coreProperties>
</file>