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8"/>
  </p:notesMasterIdLst>
  <p:sldIdLst>
    <p:sldId id="256" r:id="rId2"/>
    <p:sldId id="261" r:id="rId3"/>
    <p:sldId id="318" r:id="rId4"/>
    <p:sldId id="319" r:id="rId5"/>
    <p:sldId id="320" r:id="rId6"/>
    <p:sldId id="321" r:id="rId7"/>
    <p:sldId id="355" r:id="rId8"/>
    <p:sldId id="358" r:id="rId9"/>
    <p:sldId id="333" r:id="rId10"/>
    <p:sldId id="360" r:id="rId11"/>
    <p:sldId id="359" r:id="rId12"/>
    <p:sldId id="262" r:id="rId13"/>
    <p:sldId id="263" r:id="rId14"/>
    <p:sldId id="264" r:id="rId15"/>
    <p:sldId id="265" r:id="rId16"/>
    <p:sldId id="357" r:id="rId17"/>
    <p:sldId id="354" r:id="rId18"/>
    <p:sldId id="314" r:id="rId19"/>
    <p:sldId id="342" r:id="rId20"/>
    <p:sldId id="315" r:id="rId21"/>
    <p:sldId id="330" r:id="rId22"/>
    <p:sldId id="331" r:id="rId23"/>
    <p:sldId id="287" r:id="rId24"/>
    <p:sldId id="308" r:id="rId25"/>
    <p:sldId id="345" r:id="rId26"/>
    <p:sldId id="363" r:id="rId27"/>
    <p:sldId id="361" r:id="rId28"/>
    <p:sldId id="351" r:id="rId29"/>
    <p:sldId id="364" r:id="rId30"/>
    <p:sldId id="352" r:id="rId31"/>
    <p:sldId id="349" r:id="rId32"/>
    <p:sldId id="335" r:id="rId33"/>
    <p:sldId id="337" r:id="rId34"/>
    <p:sldId id="303" r:id="rId35"/>
    <p:sldId id="336" r:id="rId36"/>
    <p:sldId id="280"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179" autoAdjust="0"/>
  </p:normalViewPr>
  <p:slideViewPr>
    <p:cSldViewPr snapToGrid="0" snapToObjects="1">
      <p:cViewPr varScale="1">
        <p:scale>
          <a:sx n="91" d="100"/>
          <a:sy n="91" d="100"/>
        </p:scale>
        <p:origin x="17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05A09E-EB89-404C-840E-F69E7230D00D}"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US"/>
        </a:p>
      </dgm:t>
    </dgm:pt>
    <dgm:pt modelId="{A44D3A32-AF21-F74F-ABB6-E8A1F41E0CDB}">
      <dgm:prSet phldrT="[Text]"/>
      <dgm:spPr/>
      <dgm:t>
        <a:bodyPr/>
        <a:lstStyle/>
        <a:p>
          <a:r>
            <a:rPr lang="en-US" dirty="0" smtClean="0"/>
            <a:t>Job Protection Leave	</a:t>
          </a:r>
          <a:endParaRPr lang="en-US" dirty="0"/>
        </a:p>
      </dgm:t>
    </dgm:pt>
    <dgm:pt modelId="{7EA71EF2-BF42-D14E-857A-B0C58F6ECC92}" type="parTrans" cxnId="{75982B7D-AB4D-354D-8FD4-2B3C877F2FB6}">
      <dgm:prSet/>
      <dgm:spPr/>
      <dgm:t>
        <a:bodyPr/>
        <a:lstStyle/>
        <a:p>
          <a:endParaRPr lang="en-US"/>
        </a:p>
      </dgm:t>
    </dgm:pt>
    <dgm:pt modelId="{B155E7F8-9276-E64E-8DE7-49B87271AE8C}" type="sibTrans" cxnId="{75982B7D-AB4D-354D-8FD4-2B3C877F2FB6}">
      <dgm:prSet/>
      <dgm:spPr/>
      <dgm:t>
        <a:bodyPr/>
        <a:lstStyle/>
        <a:p>
          <a:endParaRPr lang="en-US"/>
        </a:p>
      </dgm:t>
    </dgm:pt>
    <dgm:pt modelId="{05DA175B-2EC8-9143-B856-761422C046D9}">
      <dgm:prSet phldrT="[Text]"/>
      <dgm:spPr/>
      <dgm:t>
        <a:bodyPr/>
        <a:lstStyle/>
        <a:p>
          <a:r>
            <a:rPr lang="en-US" dirty="0" smtClean="0"/>
            <a:t>FMLA/PDL </a:t>
          </a:r>
          <a:endParaRPr lang="en-US" dirty="0"/>
        </a:p>
      </dgm:t>
    </dgm:pt>
    <dgm:pt modelId="{A889DC6A-7E31-994B-B89C-F651C2EC396B}" type="parTrans" cxnId="{BB29D8AC-B43D-EB43-A8D9-A094951015BD}">
      <dgm:prSet/>
      <dgm:spPr/>
      <dgm:t>
        <a:bodyPr/>
        <a:lstStyle/>
        <a:p>
          <a:endParaRPr lang="en-US"/>
        </a:p>
      </dgm:t>
    </dgm:pt>
    <dgm:pt modelId="{2969FADD-68C2-FD42-B420-7FB7ACE06654}" type="sibTrans" cxnId="{BB29D8AC-B43D-EB43-A8D9-A094951015BD}">
      <dgm:prSet/>
      <dgm:spPr/>
      <dgm:t>
        <a:bodyPr/>
        <a:lstStyle/>
        <a:p>
          <a:endParaRPr lang="en-US"/>
        </a:p>
      </dgm:t>
    </dgm:pt>
    <dgm:pt modelId="{DDDAC652-CF2C-DB40-9591-C0C4A16C29D0}">
      <dgm:prSet phldrT="[Text]"/>
      <dgm:spPr/>
      <dgm:t>
        <a:bodyPr/>
        <a:lstStyle/>
        <a:p>
          <a:r>
            <a:rPr lang="en-US" dirty="0" smtClean="0"/>
            <a:t>CFRA</a:t>
          </a:r>
          <a:endParaRPr lang="en-US" dirty="0"/>
        </a:p>
      </dgm:t>
    </dgm:pt>
    <dgm:pt modelId="{B3F6ABA2-A168-6C43-84C9-C937900D9A07}" type="parTrans" cxnId="{0F378E28-E511-2347-B089-5A0CF08127B9}">
      <dgm:prSet/>
      <dgm:spPr/>
      <dgm:t>
        <a:bodyPr/>
        <a:lstStyle/>
        <a:p>
          <a:endParaRPr lang="en-US"/>
        </a:p>
      </dgm:t>
    </dgm:pt>
    <dgm:pt modelId="{ACEC1595-C408-FD46-B9AC-297EDB738F0B}" type="sibTrans" cxnId="{0F378E28-E511-2347-B089-5A0CF08127B9}">
      <dgm:prSet/>
      <dgm:spPr/>
      <dgm:t>
        <a:bodyPr/>
        <a:lstStyle/>
        <a:p>
          <a:endParaRPr lang="en-US"/>
        </a:p>
      </dgm:t>
    </dgm:pt>
    <dgm:pt modelId="{AF06DA37-5AA3-8645-9742-D7BD2B08A7F2}">
      <dgm:prSet phldrT="[Text]"/>
      <dgm:spPr>
        <a:solidFill>
          <a:schemeClr val="accent2"/>
        </a:solidFill>
      </dgm:spPr>
      <dgm:t>
        <a:bodyPr/>
        <a:lstStyle/>
        <a:p>
          <a:r>
            <a:rPr lang="en-US" dirty="0" smtClean="0"/>
            <a:t>Wage Replacement Leave </a:t>
          </a:r>
          <a:endParaRPr lang="en-US" dirty="0"/>
        </a:p>
      </dgm:t>
    </dgm:pt>
    <dgm:pt modelId="{0620E920-7984-FD4A-A4DB-6D4E71997085}" type="parTrans" cxnId="{154DFA1C-E3EB-304A-8866-9D27DCF4226D}">
      <dgm:prSet/>
      <dgm:spPr/>
      <dgm:t>
        <a:bodyPr/>
        <a:lstStyle/>
        <a:p>
          <a:endParaRPr lang="en-US"/>
        </a:p>
      </dgm:t>
    </dgm:pt>
    <dgm:pt modelId="{76A7D0A9-02BF-E043-8D66-9DA5EC0B7001}" type="sibTrans" cxnId="{154DFA1C-E3EB-304A-8866-9D27DCF4226D}">
      <dgm:prSet/>
      <dgm:spPr/>
      <dgm:t>
        <a:bodyPr/>
        <a:lstStyle/>
        <a:p>
          <a:endParaRPr lang="en-US"/>
        </a:p>
      </dgm:t>
    </dgm:pt>
    <dgm:pt modelId="{56BE6D05-F420-3A47-B140-6CC58B49B377}">
      <dgm:prSet phldrT="[Text]"/>
      <dgm:spPr>
        <a:solidFill>
          <a:schemeClr val="accent4">
            <a:lumMod val="40000"/>
            <a:lumOff val="60000"/>
          </a:schemeClr>
        </a:solidFill>
      </dgm:spPr>
      <dgm:t>
        <a:bodyPr/>
        <a:lstStyle/>
        <a:p>
          <a:r>
            <a:rPr lang="en-US" dirty="0" smtClean="0"/>
            <a:t>PFL</a:t>
          </a:r>
          <a:endParaRPr lang="en-US" dirty="0"/>
        </a:p>
      </dgm:t>
    </dgm:pt>
    <dgm:pt modelId="{8CB8BF3B-19DB-444B-A91E-EF0E16E31B29}" type="sibTrans" cxnId="{41378534-6BFA-5744-8A38-3DC2B0D3C747}">
      <dgm:prSet/>
      <dgm:spPr/>
      <dgm:t>
        <a:bodyPr/>
        <a:lstStyle/>
        <a:p>
          <a:endParaRPr lang="en-US"/>
        </a:p>
      </dgm:t>
    </dgm:pt>
    <dgm:pt modelId="{C0B31E3B-CFAF-C24A-9C2F-BCECDF407C2A}" type="parTrans" cxnId="{41378534-6BFA-5744-8A38-3DC2B0D3C747}">
      <dgm:prSet/>
      <dgm:spPr/>
      <dgm:t>
        <a:bodyPr/>
        <a:lstStyle/>
        <a:p>
          <a:endParaRPr lang="en-US"/>
        </a:p>
      </dgm:t>
    </dgm:pt>
    <dgm:pt modelId="{7FCA1EAD-7181-A642-9FB0-A0A49784EDB1}">
      <dgm:prSet phldrT="[Text]"/>
      <dgm:spPr>
        <a:solidFill>
          <a:schemeClr val="accent4">
            <a:lumMod val="40000"/>
            <a:lumOff val="60000"/>
          </a:schemeClr>
        </a:solidFill>
      </dgm:spPr>
      <dgm:t>
        <a:bodyPr/>
        <a:lstStyle/>
        <a:p>
          <a:r>
            <a:rPr lang="en-US" dirty="0" smtClean="0"/>
            <a:t>SDI </a:t>
          </a:r>
          <a:endParaRPr lang="en-US" dirty="0"/>
        </a:p>
      </dgm:t>
    </dgm:pt>
    <dgm:pt modelId="{037FC960-20ED-CB44-953C-1A219DB10A6F}" type="sibTrans" cxnId="{95708C16-DDF3-EF41-9CAE-8366AA44C89C}">
      <dgm:prSet/>
      <dgm:spPr/>
      <dgm:t>
        <a:bodyPr/>
        <a:lstStyle/>
        <a:p>
          <a:endParaRPr lang="en-US"/>
        </a:p>
      </dgm:t>
    </dgm:pt>
    <dgm:pt modelId="{B3DC908C-EC09-2B40-A93D-4BD3B51A5C80}" type="parTrans" cxnId="{95708C16-DDF3-EF41-9CAE-8366AA44C89C}">
      <dgm:prSet/>
      <dgm:spPr/>
      <dgm:t>
        <a:bodyPr/>
        <a:lstStyle/>
        <a:p>
          <a:endParaRPr lang="en-US"/>
        </a:p>
      </dgm:t>
    </dgm:pt>
    <dgm:pt modelId="{34CA895F-DC97-394F-81FA-77ECD38388EC}" type="pres">
      <dgm:prSet presAssocID="{4405A09E-EB89-404C-840E-F69E7230D00D}" presName="Name0" presStyleCnt="0">
        <dgm:presLayoutVars>
          <dgm:dir/>
          <dgm:animLvl val="lvl"/>
          <dgm:resizeHandles val="exact"/>
        </dgm:presLayoutVars>
      </dgm:prSet>
      <dgm:spPr/>
      <dgm:t>
        <a:bodyPr/>
        <a:lstStyle/>
        <a:p>
          <a:endParaRPr lang="en-US"/>
        </a:p>
      </dgm:t>
    </dgm:pt>
    <dgm:pt modelId="{631C2FB5-7334-9847-B639-5C6E7767805F}" type="pres">
      <dgm:prSet presAssocID="{A44D3A32-AF21-F74F-ABB6-E8A1F41E0CDB}" presName="composite" presStyleCnt="0"/>
      <dgm:spPr/>
    </dgm:pt>
    <dgm:pt modelId="{48F9B981-9852-B744-845A-3D11E6CA8A16}" type="pres">
      <dgm:prSet presAssocID="{A44D3A32-AF21-F74F-ABB6-E8A1F41E0CDB}" presName="parTx" presStyleLbl="alignNode1" presStyleIdx="0" presStyleCnt="2">
        <dgm:presLayoutVars>
          <dgm:chMax val="0"/>
          <dgm:chPref val="0"/>
          <dgm:bulletEnabled val="1"/>
        </dgm:presLayoutVars>
      </dgm:prSet>
      <dgm:spPr/>
      <dgm:t>
        <a:bodyPr/>
        <a:lstStyle/>
        <a:p>
          <a:endParaRPr lang="en-US"/>
        </a:p>
      </dgm:t>
    </dgm:pt>
    <dgm:pt modelId="{43603C6F-5C17-4644-8646-E6A5863950BF}" type="pres">
      <dgm:prSet presAssocID="{A44D3A32-AF21-F74F-ABB6-E8A1F41E0CDB}" presName="desTx" presStyleLbl="alignAccFollowNode1" presStyleIdx="0" presStyleCnt="2">
        <dgm:presLayoutVars>
          <dgm:bulletEnabled val="1"/>
        </dgm:presLayoutVars>
      </dgm:prSet>
      <dgm:spPr/>
      <dgm:t>
        <a:bodyPr/>
        <a:lstStyle/>
        <a:p>
          <a:endParaRPr lang="en-US"/>
        </a:p>
      </dgm:t>
    </dgm:pt>
    <dgm:pt modelId="{F8D7A063-EA77-F047-8681-910F5681DBEB}" type="pres">
      <dgm:prSet presAssocID="{B155E7F8-9276-E64E-8DE7-49B87271AE8C}" presName="space" presStyleCnt="0"/>
      <dgm:spPr/>
    </dgm:pt>
    <dgm:pt modelId="{A7C5FC3E-507D-6548-97E2-4EFAC7748607}" type="pres">
      <dgm:prSet presAssocID="{AF06DA37-5AA3-8645-9742-D7BD2B08A7F2}" presName="composite" presStyleCnt="0"/>
      <dgm:spPr/>
    </dgm:pt>
    <dgm:pt modelId="{793496A8-3AC6-3442-ACD4-FD549F9581AC}" type="pres">
      <dgm:prSet presAssocID="{AF06DA37-5AA3-8645-9742-D7BD2B08A7F2}" presName="parTx" presStyleLbl="alignNode1" presStyleIdx="1" presStyleCnt="2">
        <dgm:presLayoutVars>
          <dgm:chMax val="0"/>
          <dgm:chPref val="0"/>
          <dgm:bulletEnabled val="1"/>
        </dgm:presLayoutVars>
      </dgm:prSet>
      <dgm:spPr/>
      <dgm:t>
        <a:bodyPr/>
        <a:lstStyle/>
        <a:p>
          <a:endParaRPr lang="en-US"/>
        </a:p>
      </dgm:t>
    </dgm:pt>
    <dgm:pt modelId="{97746C7E-84F9-FC42-846A-A6E31D44FCE7}" type="pres">
      <dgm:prSet presAssocID="{AF06DA37-5AA3-8645-9742-D7BD2B08A7F2}" presName="desTx" presStyleLbl="alignAccFollowNode1" presStyleIdx="1" presStyleCnt="2">
        <dgm:presLayoutVars>
          <dgm:bulletEnabled val="1"/>
        </dgm:presLayoutVars>
      </dgm:prSet>
      <dgm:spPr/>
      <dgm:t>
        <a:bodyPr/>
        <a:lstStyle/>
        <a:p>
          <a:endParaRPr lang="en-US"/>
        </a:p>
      </dgm:t>
    </dgm:pt>
  </dgm:ptLst>
  <dgm:cxnLst>
    <dgm:cxn modelId="{41378534-6BFA-5744-8A38-3DC2B0D3C747}" srcId="{AF06DA37-5AA3-8645-9742-D7BD2B08A7F2}" destId="{56BE6D05-F420-3A47-B140-6CC58B49B377}" srcOrd="1" destOrd="0" parTransId="{C0B31E3B-CFAF-C24A-9C2F-BCECDF407C2A}" sibTransId="{8CB8BF3B-19DB-444B-A91E-EF0E16E31B29}"/>
    <dgm:cxn modelId="{1CE63463-1891-A14A-A71A-E3C94781F87E}" type="presOf" srcId="{56BE6D05-F420-3A47-B140-6CC58B49B377}" destId="{97746C7E-84F9-FC42-846A-A6E31D44FCE7}" srcOrd="0" destOrd="1" presId="urn:microsoft.com/office/officeart/2005/8/layout/hList1"/>
    <dgm:cxn modelId="{75982B7D-AB4D-354D-8FD4-2B3C877F2FB6}" srcId="{4405A09E-EB89-404C-840E-F69E7230D00D}" destId="{A44D3A32-AF21-F74F-ABB6-E8A1F41E0CDB}" srcOrd="0" destOrd="0" parTransId="{7EA71EF2-BF42-D14E-857A-B0C58F6ECC92}" sibTransId="{B155E7F8-9276-E64E-8DE7-49B87271AE8C}"/>
    <dgm:cxn modelId="{154DFA1C-E3EB-304A-8866-9D27DCF4226D}" srcId="{4405A09E-EB89-404C-840E-F69E7230D00D}" destId="{AF06DA37-5AA3-8645-9742-D7BD2B08A7F2}" srcOrd="1" destOrd="0" parTransId="{0620E920-7984-FD4A-A4DB-6D4E71997085}" sibTransId="{76A7D0A9-02BF-E043-8D66-9DA5EC0B7001}"/>
    <dgm:cxn modelId="{723C32E2-3338-9F4A-85A2-9E81754C5A57}" type="presOf" srcId="{AF06DA37-5AA3-8645-9742-D7BD2B08A7F2}" destId="{793496A8-3AC6-3442-ACD4-FD549F9581AC}" srcOrd="0" destOrd="0" presId="urn:microsoft.com/office/officeart/2005/8/layout/hList1"/>
    <dgm:cxn modelId="{E592B7FB-3E7D-6848-AB41-376B09DF3976}" type="presOf" srcId="{4405A09E-EB89-404C-840E-F69E7230D00D}" destId="{34CA895F-DC97-394F-81FA-77ECD38388EC}" srcOrd="0" destOrd="0" presId="urn:microsoft.com/office/officeart/2005/8/layout/hList1"/>
    <dgm:cxn modelId="{0F378E28-E511-2347-B089-5A0CF08127B9}" srcId="{A44D3A32-AF21-F74F-ABB6-E8A1F41E0CDB}" destId="{DDDAC652-CF2C-DB40-9591-C0C4A16C29D0}" srcOrd="1" destOrd="0" parTransId="{B3F6ABA2-A168-6C43-84C9-C937900D9A07}" sibTransId="{ACEC1595-C408-FD46-B9AC-297EDB738F0B}"/>
    <dgm:cxn modelId="{81D2F598-78BA-B045-83C0-C35ABEFBF770}" type="presOf" srcId="{DDDAC652-CF2C-DB40-9591-C0C4A16C29D0}" destId="{43603C6F-5C17-4644-8646-E6A5863950BF}" srcOrd="0" destOrd="1" presId="urn:microsoft.com/office/officeart/2005/8/layout/hList1"/>
    <dgm:cxn modelId="{95708C16-DDF3-EF41-9CAE-8366AA44C89C}" srcId="{AF06DA37-5AA3-8645-9742-D7BD2B08A7F2}" destId="{7FCA1EAD-7181-A642-9FB0-A0A49784EDB1}" srcOrd="0" destOrd="0" parTransId="{B3DC908C-EC09-2B40-A93D-4BD3B51A5C80}" sibTransId="{037FC960-20ED-CB44-953C-1A219DB10A6F}"/>
    <dgm:cxn modelId="{08F7F8FD-8196-2B48-BF24-DD74ED7F59AB}" type="presOf" srcId="{A44D3A32-AF21-F74F-ABB6-E8A1F41E0CDB}" destId="{48F9B981-9852-B744-845A-3D11E6CA8A16}" srcOrd="0" destOrd="0" presId="urn:microsoft.com/office/officeart/2005/8/layout/hList1"/>
    <dgm:cxn modelId="{6E45376A-B3A5-8B44-9082-453B057AA5FE}" type="presOf" srcId="{7FCA1EAD-7181-A642-9FB0-A0A49784EDB1}" destId="{97746C7E-84F9-FC42-846A-A6E31D44FCE7}" srcOrd="0" destOrd="0" presId="urn:microsoft.com/office/officeart/2005/8/layout/hList1"/>
    <dgm:cxn modelId="{BB29D8AC-B43D-EB43-A8D9-A094951015BD}" srcId="{A44D3A32-AF21-F74F-ABB6-E8A1F41E0CDB}" destId="{05DA175B-2EC8-9143-B856-761422C046D9}" srcOrd="0" destOrd="0" parTransId="{A889DC6A-7E31-994B-B89C-F651C2EC396B}" sibTransId="{2969FADD-68C2-FD42-B420-7FB7ACE06654}"/>
    <dgm:cxn modelId="{8EF29421-5C61-1D41-88CE-11A6BF9C2DA6}" type="presOf" srcId="{05DA175B-2EC8-9143-B856-761422C046D9}" destId="{43603C6F-5C17-4644-8646-E6A5863950BF}" srcOrd="0" destOrd="0" presId="urn:microsoft.com/office/officeart/2005/8/layout/hList1"/>
    <dgm:cxn modelId="{20D885A7-1A0E-1142-9991-00DAB7956B25}" type="presParOf" srcId="{34CA895F-DC97-394F-81FA-77ECD38388EC}" destId="{631C2FB5-7334-9847-B639-5C6E7767805F}" srcOrd="0" destOrd="0" presId="urn:microsoft.com/office/officeart/2005/8/layout/hList1"/>
    <dgm:cxn modelId="{84046595-E5D5-AB4E-9E92-5D30AE59C670}" type="presParOf" srcId="{631C2FB5-7334-9847-B639-5C6E7767805F}" destId="{48F9B981-9852-B744-845A-3D11E6CA8A16}" srcOrd="0" destOrd="0" presId="urn:microsoft.com/office/officeart/2005/8/layout/hList1"/>
    <dgm:cxn modelId="{A399AAB2-188A-F84C-A7B4-8DB6D32CD635}" type="presParOf" srcId="{631C2FB5-7334-9847-B639-5C6E7767805F}" destId="{43603C6F-5C17-4644-8646-E6A5863950BF}" srcOrd="1" destOrd="0" presId="urn:microsoft.com/office/officeart/2005/8/layout/hList1"/>
    <dgm:cxn modelId="{9BFB2914-F283-E34D-8228-8EC41754F273}" type="presParOf" srcId="{34CA895F-DC97-394F-81FA-77ECD38388EC}" destId="{F8D7A063-EA77-F047-8681-910F5681DBEB}" srcOrd="1" destOrd="0" presId="urn:microsoft.com/office/officeart/2005/8/layout/hList1"/>
    <dgm:cxn modelId="{769208A7-1DAF-654A-AADE-825407A79D99}" type="presParOf" srcId="{34CA895F-DC97-394F-81FA-77ECD38388EC}" destId="{A7C5FC3E-507D-6548-97E2-4EFAC7748607}" srcOrd="2" destOrd="0" presId="urn:microsoft.com/office/officeart/2005/8/layout/hList1"/>
    <dgm:cxn modelId="{99593F0D-99F6-6F49-B07D-377645C6418B}" type="presParOf" srcId="{A7C5FC3E-507D-6548-97E2-4EFAC7748607}" destId="{793496A8-3AC6-3442-ACD4-FD549F9581AC}" srcOrd="0" destOrd="0" presId="urn:microsoft.com/office/officeart/2005/8/layout/hList1"/>
    <dgm:cxn modelId="{80F13AEA-B6CB-2A4E-BB6C-017B6BCD8E33}" type="presParOf" srcId="{A7C5FC3E-507D-6548-97E2-4EFAC7748607}" destId="{97746C7E-84F9-FC42-846A-A6E31D44FCE7}" srcOrd="1" destOrd="0" presId="urn:microsoft.com/office/officeart/2005/8/layout/h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F9B981-9852-B744-845A-3D11E6CA8A16}">
      <dsp:nvSpPr>
        <dsp:cNvPr id="0" name=""/>
        <dsp:cNvSpPr/>
      </dsp:nvSpPr>
      <dsp:spPr>
        <a:xfrm>
          <a:off x="39" y="935049"/>
          <a:ext cx="3809962" cy="1132420"/>
        </a:xfrm>
        <a:prstGeom prst="rect">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41808" tIns="138176" rIns="241808" bIns="138176" numCol="1" spcCol="1270" anchor="ctr" anchorCtr="0">
          <a:noAutofit/>
        </a:bodyPr>
        <a:lstStyle/>
        <a:p>
          <a:pPr lvl="0" algn="ctr" defTabSz="1511300">
            <a:lnSpc>
              <a:spcPct val="90000"/>
            </a:lnSpc>
            <a:spcBef>
              <a:spcPct val="0"/>
            </a:spcBef>
            <a:spcAft>
              <a:spcPct val="35000"/>
            </a:spcAft>
          </a:pPr>
          <a:r>
            <a:rPr lang="en-US" sz="3400" kern="1200" dirty="0" smtClean="0"/>
            <a:t>Job Protection Leave	</a:t>
          </a:r>
          <a:endParaRPr lang="en-US" sz="3400" kern="1200" dirty="0"/>
        </a:p>
      </dsp:txBody>
      <dsp:txXfrm>
        <a:off x="39" y="935049"/>
        <a:ext cx="3809962" cy="1132420"/>
      </dsp:txXfrm>
    </dsp:sp>
    <dsp:sp modelId="{43603C6F-5C17-4644-8646-E6A5863950BF}">
      <dsp:nvSpPr>
        <dsp:cNvPr id="0" name=""/>
        <dsp:cNvSpPr/>
      </dsp:nvSpPr>
      <dsp:spPr>
        <a:xfrm>
          <a:off x="39" y="2067470"/>
          <a:ext cx="3809962" cy="1493279"/>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181356" tIns="181356" rIns="241808" bIns="272034" numCol="1" spcCol="1270" anchor="t" anchorCtr="0">
          <a:noAutofit/>
        </a:bodyPr>
        <a:lstStyle/>
        <a:p>
          <a:pPr marL="285750" lvl="1" indent="-285750" algn="l" defTabSz="1511300">
            <a:lnSpc>
              <a:spcPct val="90000"/>
            </a:lnSpc>
            <a:spcBef>
              <a:spcPct val="0"/>
            </a:spcBef>
            <a:spcAft>
              <a:spcPct val="15000"/>
            </a:spcAft>
            <a:buChar char="•"/>
          </a:pPr>
          <a:r>
            <a:rPr lang="en-US" sz="3400" kern="1200" dirty="0" smtClean="0"/>
            <a:t>FMLA/PDL </a:t>
          </a:r>
          <a:endParaRPr lang="en-US" sz="3400" kern="1200" dirty="0"/>
        </a:p>
        <a:p>
          <a:pPr marL="285750" lvl="1" indent="-285750" algn="l" defTabSz="1511300">
            <a:lnSpc>
              <a:spcPct val="90000"/>
            </a:lnSpc>
            <a:spcBef>
              <a:spcPct val="0"/>
            </a:spcBef>
            <a:spcAft>
              <a:spcPct val="15000"/>
            </a:spcAft>
            <a:buChar char="•"/>
          </a:pPr>
          <a:r>
            <a:rPr lang="en-US" sz="3400" kern="1200" dirty="0" smtClean="0"/>
            <a:t>CFRA</a:t>
          </a:r>
          <a:endParaRPr lang="en-US" sz="3400" kern="1200" dirty="0"/>
        </a:p>
      </dsp:txBody>
      <dsp:txXfrm>
        <a:off x="39" y="2067470"/>
        <a:ext cx="3809962" cy="1493279"/>
      </dsp:txXfrm>
    </dsp:sp>
    <dsp:sp modelId="{793496A8-3AC6-3442-ACD4-FD549F9581AC}">
      <dsp:nvSpPr>
        <dsp:cNvPr id="0" name=""/>
        <dsp:cNvSpPr/>
      </dsp:nvSpPr>
      <dsp:spPr>
        <a:xfrm>
          <a:off x="4343397" y="935049"/>
          <a:ext cx="3809962" cy="1132420"/>
        </a:xfrm>
        <a:prstGeom prst="rect">
          <a:avLst/>
        </a:prstGeom>
        <a:solidFill>
          <a:schemeClr val="accent2"/>
        </a:solidFill>
        <a:ln w="10000" cap="flat"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41808" tIns="138176" rIns="241808" bIns="138176" numCol="1" spcCol="1270" anchor="ctr" anchorCtr="0">
          <a:noAutofit/>
        </a:bodyPr>
        <a:lstStyle/>
        <a:p>
          <a:pPr lvl="0" algn="ctr" defTabSz="1511300">
            <a:lnSpc>
              <a:spcPct val="90000"/>
            </a:lnSpc>
            <a:spcBef>
              <a:spcPct val="0"/>
            </a:spcBef>
            <a:spcAft>
              <a:spcPct val="35000"/>
            </a:spcAft>
          </a:pPr>
          <a:r>
            <a:rPr lang="en-US" sz="3400" kern="1200" dirty="0" smtClean="0"/>
            <a:t>Wage Replacement Leave </a:t>
          </a:r>
          <a:endParaRPr lang="en-US" sz="3400" kern="1200" dirty="0"/>
        </a:p>
      </dsp:txBody>
      <dsp:txXfrm>
        <a:off x="4343397" y="935049"/>
        <a:ext cx="3809962" cy="1132420"/>
      </dsp:txXfrm>
    </dsp:sp>
    <dsp:sp modelId="{97746C7E-84F9-FC42-846A-A6E31D44FCE7}">
      <dsp:nvSpPr>
        <dsp:cNvPr id="0" name=""/>
        <dsp:cNvSpPr/>
      </dsp:nvSpPr>
      <dsp:spPr>
        <a:xfrm>
          <a:off x="4343397" y="2067470"/>
          <a:ext cx="3809962" cy="1493279"/>
        </a:xfrm>
        <a:prstGeom prst="rect">
          <a:avLst/>
        </a:prstGeom>
        <a:solidFill>
          <a:schemeClr val="accent4">
            <a:lumMod val="40000"/>
            <a:lumOff val="6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181356" tIns="181356" rIns="241808" bIns="272034" numCol="1" spcCol="1270" anchor="t" anchorCtr="0">
          <a:noAutofit/>
        </a:bodyPr>
        <a:lstStyle/>
        <a:p>
          <a:pPr marL="285750" lvl="1" indent="-285750" algn="l" defTabSz="1511300">
            <a:lnSpc>
              <a:spcPct val="90000"/>
            </a:lnSpc>
            <a:spcBef>
              <a:spcPct val="0"/>
            </a:spcBef>
            <a:spcAft>
              <a:spcPct val="15000"/>
            </a:spcAft>
            <a:buChar char="•"/>
          </a:pPr>
          <a:r>
            <a:rPr lang="en-US" sz="3400" kern="1200" dirty="0" smtClean="0"/>
            <a:t>SDI </a:t>
          </a:r>
          <a:endParaRPr lang="en-US" sz="3400" kern="1200" dirty="0"/>
        </a:p>
        <a:p>
          <a:pPr marL="285750" lvl="1" indent="-285750" algn="l" defTabSz="1511300">
            <a:lnSpc>
              <a:spcPct val="90000"/>
            </a:lnSpc>
            <a:spcBef>
              <a:spcPct val="0"/>
            </a:spcBef>
            <a:spcAft>
              <a:spcPct val="15000"/>
            </a:spcAft>
            <a:buChar char="•"/>
          </a:pPr>
          <a:r>
            <a:rPr lang="en-US" sz="3400" kern="1200" dirty="0" smtClean="0"/>
            <a:t>PFL</a:t>
          </a:r>
          <a:endParaRPr lang="en-US" sz="3400" kern="1200" dirty="0"/>
        </a:p>
      </dsp:txBody>
      <dsp:txXfrm>
        <a:off x="4343397" y="2067470"/>
        <a:ext cx="3809962" cy="149327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793B3E-9868-1743-8188-8E355280E978}" type="datetimeFigureOut">
              <a:rPr lang="en-US" smtClean="0"/>
              <a:pPr/>
              <a:t>6/8/17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2823BC-F44F-4742-858B-FDBE02E83E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 </a:t>
            </a:r>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28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29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31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82823BC-F44F-4742-858B-FDBE02E83EF6}" type="slidenum">
              <a:rPr lang="en-US" smtClean="0"/>
              <a:pPr/>
              <a:t>35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 </a:t>
            </a:r>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E82823BC-F44F-4742-858B-FDBE02E83EF6}"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FA8BCA9-1DF4-6B4F-A54E-F2AAC243EDA1}" type="datetimeFigureOut">
              <a:rPr lang="en-US" smtClean="0"/>
              <a:pPr/>
              <a:t>6/8/17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88F8B69-C989-7443-9C94-CB55978D27C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A8BCA9-1DF4-6B4F-A54E-F2AAC243EDA1}" type="datetimeFigureOut">
              <a:rPr lang="en-US" smtClean="0"/>
              <a:pPr/>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F8B69-C989-7443-9C94-CB55978D27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FA8BCA9-1DF4-6B4F-A54E-F2AAC243EDA1}" type="datetimeFigureOut">
              <a:rPr lang="en-US" smtClean="0"/>
              <a:pPr/>
              <a:t>6/8/17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88F8B69-C989-7443-9C94-CB55978D27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FA8BCA9-1DF4-6B4F-A54E-F2AAC243EDA1}" type="datetimeFigureOut">
              <a:rPr lang="en-US" smtClean="0"/>
              <a:pPr/>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88F8B69-C989-7443-9C94-CB55978D27C3}"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FA8BCA9-1DF4-6B4F-A54E-F2AAC243EDA1}" type="datetimeFigureOut">
              <a:rPr lang="en-US" smtClean="0"/>
              <a:pPr/>
              <a:t>6/8/17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88F8B69-C989-7443-9C94-CB55978D27C3}"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FA8BCA9-1DF4-6B4F-A54E-F2AAC243EDA1}" type="datetimeFigureOut">
              <a:rPr lang="en-US" smtClean="0"/>
              <a:pPr/>
              <a:t>6/8/17</a:t>
            </a:fld>
            <a:endParaRPr lang="en-US"/>
          </a:p>
        </p:txBody>
      </p:sp>
      <p:sp>
        <p:nvSpPr>
          <p:cNvPr id="10" name="Slide Number Placeholder 9"/>
          <p:cNvSpPr>
            <a:spLocks noGrp="1"/>
          </p:cNvSpPr>
          <p:nvPr>
            <p:ph type="sldNum" sz="quarter" idx="16"/>
          </p:nvPr>
        </p:nvSpPr>
        <p:spPr/>
        <p:txBody>
          <a:bodyPr rtlCol="0"/>
          <a:lstStyle/>
          <a:p>
            <a:fld id="{088F8B69-C989-7443-9C94-CB55978D27C3}"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FA8BCA9-1DF4-6B4F-A54E-F2AAC243EDA1}" type="datetimeFigureOut">
              <a:rPr lang="en-US" smtClean="0"/>
              <a:pPr/>
              <a:t>6/8/17</a:t>
            </a:fld>
            <a:endParaRPr lang="en-US"/>
          </a:p>
        </p:txBody>
      </p:sp>
      <p:sp>
        <p:nvSpPr>
          <p:cNvPr id="12" name="Slide Number Placeholder 11"/>
          <p:cNvSpPr>
            <a:spLocks noGrp="1"/>
          </p:cNvSpPr>
          <p:nvPr>
            <p:ph type="sldNum" sz="quarter" idx="16"/>
          </p:nvPr>
        </p:nvSpPr>
        <p:spPr/>
        <p:txBody>
          <a:bodyPr rtlCol="0"/>
          <a:lstStyle/>
          <a:p>
            <a:fld id="{088F8B69-C989-7443-9C94-CB55978D27C3}"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A8BCA9-1DF4-6B4F-A54E-F2AAC243EDA1}" type="datetimeFigureOut">
              <a:rPr lang="en-US" smtClean="0"/>
              <a:pPr/>
              <a:t>6/8/17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88F8B69-C989-7443-9C94-CB55978D27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A8BCA9-1DF4-6B4F-A54E-F2AAC243EDA1}" type="datetimeFigureOut">
              <a:rPr lang="en-US" smtClean="0"/>
              <a:pPr/>
              <a:t>6/8/17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88F8B69-C989-7443-9C94-CB55978D27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FA8BCA9-1DF4-6B4F-A54E-F2AAC243EDA1}" type="datetimeFigureOut">
              <a:rPr lang="en-US" smtClean="0"/>
              <a:pPr/>
              <a:t>6/8/17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88F8B69-C989-7443-9C94-CB55978D27C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FA8BCA9-1DF4-6B4F-A54E-F2AAC243EDA1}" type="datetimeFigureOut">
              <a:rPr lang="en-US" smtClean="0"/>
              <a:pPr/>
              <a:t>6/8/17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88F8B69-C989-7443-9C94-CB55978D27C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FA8BCA9-1DF4-6B4F-A54E-F2AAC243EDA1}" type="datetimeFigureOut">
              <a:rPr lang="en-US" smtClean="0"/>
              <a:pPr/>
              <a:t>6/8/17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88F8B69-C989-7443-9C94-CB55978D27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breastfeedla.org/wp-content/uploads/2015/10/BFLA-School-District-Laws-1.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de.ca.gov/re/di/eo/genequitytitleix.as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legalaidatwork.org/wp-content/uploads/2017/02/Doctor-Letter-Supporting-Lactation-Accomodation-00438437-3.doc" TargetMode="External"/><Relationship Id="rId4" Type="http://schemas.openxmlformats.org/officeDocument/2006/relationships/hyperlink" Target="http://humanresources.umn.edu/sites/humanresources.umn.edu/files/wau030-04_talking_to_your_supervisor_about_lactation_needs.pdf" TargetMode="External"/><Relationship Id="rId5" Type="http://schemas.openxmlformats.org/officeDocument/2006/relationships/hyperlink" Target="https://legalaidatwork.org/do-it-yourself-sample-letters-toolkits-and-guides/"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familiesandwork.org/employer_lactation_toolkit_downloads/010214_TalkingAboutBreastfeeding.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legalaidatwork.org/factsheet/rights-for-breastfeeding-mothers-lactation-accommodation-and-discriminatio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legalaidatwork.org/factsheet/rights-for-breastfeeding-mothers-lactation-accommodation-and-discrimination/"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dfeh.ca.gov/resources/frequently-asked-questions/employment-faqs/pregnancy-disability-leave-faq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legalaidatwork.org/factsheet/taking-leave-from-work-pregnancy-prenatal-care-bonding-with-a-new-child/" TargetMode="External"/><Relationship Id="rId3" Type="http://schemas.openxmlformats.org/officeDocument/2006/relationships/hyperlink" Target="http://legalaidatwork.org/family-leave-tree/documentation/pregnancy.1.1.1.1.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legalaidatwork.org/family-leave-tree/documentation/pregnancy.1.1.1.1.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legalaidatwork.org/factsheet/paid-family-leave-benefits/"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ir.ca.gov/DLSE/ab1522.html" TargetMode="External"/><Relationship Id="rId3" Type="http://schemas.openxmlformats.org/officeDocument/2006/relationships/hyperlink" Target="http://www.foxrothschild.com/content/uploads/2016/06/California-State-and-City-Paid-Sick-Leave-Laws-Torner-September-2016.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dfeh.ca.gov/resources/frequently-asked-questions/employment-faqs/pregnancy-disability-leave-faqs/pdl-cfra-fmla-guide/" TargetMode="External"/><Relationship Id="rId4" Type="http://schemas.openxmlformats.org/officeDocument/2006/relationships/hyperlink" Target="https://legalaidatwork.org/wp-content/uploads/2017/02/Letter_Supporting_Pregnancy_Leave.doc" TargetMode="External"/><Relationship Id="rId5" Type="http://schemas.openxmlformats.org/officeDocument/2006/relationships/hyperlink" Target="https://legalaidatwork.org/factsheet/paid-family-leave-benefits/" TargetMode="External"/><Relationship Id="rId6" Type="http://schemas.openxmlformats.org/officeDocument/2006/relationships/hyperlink" Target="https://legalaidatwork.org/do-it-yourself-sample-letters-toolkits-and-guides/" TargetMode="External"/><Relationship Id="rId1" Type="http://schemas.openxmlformats.org/officeDocument/2006/relationships/slideLayout" Target="../slideLayouts/slideLayout2.xml"/><Relationship Id="rId2" Type="http://schemas.openxmlformats.org/officeDocument/2006/relationships/hyperlink" Target="http://legalaidatwork.org/pregnancy-leave-rights/"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legalaidatwork.org/factsheet/paid-family-leave-benefits/"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legalaidatwork.org/factsheet/rights-for-breastfeeding-mothers-lactation-accommodation-and-discrimin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Lactation Accommodations and Family/Medical Leave: A Legal Landscape </a:t>
            </a:r>
            <a:endParaRPr lang="en-US" dirty="0"/>
          </a:p>
        </p:txBody>
      </p:sp>
      <p:sp>
        <p:nvSpPr>
          <p:cNvPr id="3" name="Subtitle 2"/>
          <p:cNvSpPr>
            <a:spLocks noGrp="1"/>
          </p:cNvSpPr>
          <p:nvPr>
            <p:ph type="subTitle" idx="1"/>
          </p:nvPr>
        </p:nvSpPr>
        <p:spPr/>
        <p:txBody>
          <a:bodyPr>
            <a:noAutofit/>
          </a:bodyPr>
          <a:lstStyle/>
          <a:p>
            <a:r>
              <a:rPr lang="en-US" sz="1900" dirty="0" smtClean="0"/>
              <a:t>Ruth Dawson, Staff Attorney | Monica Ramsy, Legal Intern </a:t>
            </a:r>
          </a:p>
          <a:p>
            <a:r>
              <a:rPr lang="en-US" sz="1900" dirty="0" smtClean="0"/>
              <a:t>ACLU of Southern California </a:t>
            </a:r>
            <a:endParaRPr lang="en-US" sz="19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000" dirty="0" smtClean="0"/>
              <a:t>Unruh Civil Rights Act </a:t>
            </a:r>
            <a:endParaRPr lang="en-US" sz="4000" dirty="0"/>
          </a:p>
        </p:txBody>
      </p:sp>
      <p:sp>
        <p:nvSpPr>
          <p:cNvPr id="3" name="Content Placeholder 2"/>
          <p:cNvSpPr>
            <a:spLocks noGrp="1"/>
          </p:cNvSpPr>
          <p:nvPr>
            <p:ph sz="quarter" idx="1"/>
          </p:nvPr>
        </p:nvSpPr>
        <p:spPr/>
        <p:txBody>
          <a:bodyPr/>
          <a:lstStyle/>
          <a:p>
            <a:r>
              <a:rPr lang="en-US" sz="2500" dirty="0" smtClean="0"/>
              <a:t>Prohibits sex discrimination in public accommodations (including schools)</a:t>
            </a:r>
          </a:p>
          <a:p>
            <a:r>
              <a:rPr lang="en-US" sz="2500" dirty="0" smtClean="0"/>
              <a:t>Defines sex to include pregnancy, childbirth, or medical conditions related to pregnancy or childbirth.</a:t>
            </a:r>
          </a:p>
          <a:p>
            <a:pPr>
              <a:buNone/>
            </a:pPr>
            <a:endParaRPr lang="en-US" dirty="0" smtClean="0"/>
          </a:p>
          <a:p>
            <a:pPr>
              <a:buNone/>
            </a:pPr>
            <a:r>
              <a:rPr lang="en-US" sz="1800" i="1" dirty="0" smtClean="0"/>
              <a:t>Source: </a:t>
            </a:r>
            <a:r>
              <a:rPr lang="en-US" sz="1800" dirty="0" smtClean="0"/>
              <a:t>Cal. Civil Code § § 51(b), (e)(5) </a:t>
            </a:r>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sz="3200" dirty="0" smtClean="0"/>
              <a:t>Worksite Lactation Accommodation Law: An Overview</a:t>
            </a:r>
            <a:endParaRPr lang="en-US" sz="3200" dirty="0"/>
          </a:p>
        </p:txBody>
      </p:sp>
      <p:pic>
        <p:nvPicPr>
          <p:cNvPr id="4" name="Content Placeholder 3" descr="2015_Lactation-Law-Comparison-Final-REVISED.jpg"/>
          <p:cNvPicPr>
            <a:picLocks noGrp="1" noChangeAspect="1"/>
          </p:cNvPicPr>
          <p:nvPr>
            <p:ph sz="quarter" idx="1"/>
          </p:nvPr>
        </p:nvPicPr>
        <p:blipFill>
          <a:blip r:embed="rId2"/>
          <a:srcRect l="3183" t="2562" r="7090" b="4344"/>
          <a:stretch>
            <a:fillRect/>
          </a:stretch>
        </p:blipFill>
        <p:spPr>
          <a:xfrm>
            <a:off x="457200" y="1413245"/>
            <a:ext cx="7551242" cy="5444755"/>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000" dirty="0" smtClean="0"/>
              <a:t>Lactation Accommodation in Schools </a:t>
            </a:r>
            <a:endParaRPr lang="en-US" sz="4000" dirty="0"/>
          </a:p>
        </p:txBody>
      </p:sp>
      <p:sp>
        <p:nvSpPr>
          <p:cNvPr id="3" name="Content Placeholder 2"/>
          <p:cNvSpPr>
            <a:spLocks noGrp="1"/>
          </p:cNvSpPr>
          <p:nvPr>
            <p:ph sz="quarter" idx="1"/>
          </p:nvPr>
        </p:nvSpPr>
        <p:spPr>
          <a:xfrm>
            <a:off x="207340" y="1606787"/>
            <a:ext cx="8773056" cy="5033173"/>
          </a:xfrm>
        </p:spPr>
        <p:txBody>
          <a:bodyPr>
            <a:normAutofit fontScale="92500" lnSpcReduction="10000"/>
          </a:bodyPr>
          <a:lstStyle/>
          <a:p>
            <a:r>
              <a:rPr lang="en-US" sz="2400" dirty="0" smtClean="0"/>
              <a:t>CA state law (corresponds with Title IX): </a:t>
            </a:r>
          </a:p>
          <a:p>
            <a:pPr lvl="1"/>
            <a:r>
              <a:rPr lang="en-US" sz="2400" dirty="0" smtClean="0"/>
              <a:t> </a:t>
            </a:r>
            <a:r>
              <a:rPr lang="en-US" sz="2400" dirty="0"/>
              <a:t>If a school provides reasonable accommodations to students with temporary medical conditions, must do the same for breastfeeding students.</a:t>
            </a:r>
            <a:r>
              <a:rPr lang="en-US" sz="2400" dirty="0" smtClean="0"/>
              <a:t> </a:t>
            </a:r>
            <a:endParaRPr lang="en-US" sz="2400" dirty="0"/>
          </a:p>
          <a:p>
            <a:pPr lvl="1"/>
            <a:r>
              <a:rPr lang="en-US" sz="2400" dirty="0" smtClean="0"/>
              <a:t>Accommodations </a:t>
            </a:r>
            <a:r>
              <a:rPr lang="en-US" sz="2400" dirty="0"/>
              <a:t>must be made for breastfeeding </a:t>
            </a:r>
            <a:r>
              <a:rPr lang="en-US" sz="2400" dirty="0" smtClean="0"/>
              <a:t>employees</a:t>
            </a:r>
          </a:p>
          <a:p>
            <a:pPr lvl="2"/>
            <a:r>
              <a:rPr lang="en-US" sz="2400" dirty="0" smtClean="0"/>
              <a:t>Employees are </a:t>
            </a:r>
            <a:r>
              <a:rPr lang="en-US" sz="2400" dirty="0"/>
              <a:t>also protected from any retaliation for taking breaks to breastfeed and pump.</a:t>
            </a:r>
            <a:r>
              <a:rPr lang="en-US" sz="2400" dirty="0" smtClean="0"/>
              <a:t> </a:t>
            </a:r>
          </a:p>
          <a:p>
            <a:pPr lvl="1"/>
            <a:r>
              <a:rPr lang="en-US" sz="2400" dirty="0" smtClean="0"/>
              <a:t>Treating </a:t>
            </a:r>
            <a:r>
              <a:rPr lang="en-US" sz="2400" dirty="0"/>
              <a:t>lactating student, employee, or parent/guardian differently or denying reasonable accommodations is sex discrimination.</a:t>
            </a:r>
            <a:r>
              <a:rPr lang="en-US" sz="2400" dirty="0" smtClean="0"/>
              <a:t> </a:t>
            </a:r>
          </a:p>
          <a:p>
            <a:pPr>
              <a:buNone/>
            </a:pPr>
            <a:endParaRPr lang="en-US" sz="1946" i="1" dirty="0" smtClean="0"/>
          </a:p>
          <a:p>
            <a:pPr>
              <a:buNone/>
            </a:pPr>
            <a:r>
              <a:rPr lang="en-US" sz="1946" i="1" dirty="0" smtClean="0"/>
              <a:t>Sources: </a:t>
            </a:r>
            <a:r>
              <a:rPr lang="en-US" sz="1946" dirty="0" smtClean="0"/>
              <a:t>Cal. Ed. Code §§ 201, 220, 222</a:t>
            </a:r>
            <a:endParaRPr lang="en-US" sz="1946" i="1" dirty="0" smtClean="0"/>
          </a:p>
          <a:p>
            <a:pPr>
              <a:buNone/>
            </a:pPr>
            <a:r>
              <a:rPr lang="en-US" sz="1946" i="1" dirty="0" smtClean="0"/>
              <a:t>For </a:t>
            </a:r>
            <a:r>
              <a:rPr lang="en-US" sz="1946" i="1" dirty="0"/>
              <a:t>more information about discrimination and accommodations laws for pregnant students and employees in schools, see</a:t>
            </a:r>
            <a:r>
              <a:rPr lang="en-US" sz="1946" i="1" dirty="0" smtClean="0"/>
              <a:t>: </a:t>
            </a:r>
            <a:r>
              <a:rPr lang="en-US" sz="1946" dirty="0" smtClean="0">
                <a:hlinkClick r:id="rId3"/>
              </a:rPr>
              <a:t>http://breastfeedla.org/wp-content/uploads/2015/10/BFLA-School-District-Laws-1.pdf</a:t>
            </a:r>
            <a:r>
              <a:rPr lang="en-US" sz="1946" i="1" dirty="0" smtClean="0"/>
              <a:t>. </a:t>
            </a:r>
            <a:endParaRPr lang="en-US" sz="1946"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000" dirty="0" smtClean="0"/>
              <a:t>Lactation Accommodation in Schools</a:t>
            </a:r>
            <a:endParaRPr lang="en-US" sz="4000" dirty="0"/>
          </a:p>
        </p:txBody>
      </p:sp>
      <p:sp>
        <p:nvSpPr>
          <p:cNvPr id="3" name="Content Placeholder 2"/>
          <p:cNvSpPr>
            <a:spLocks noGrp="1"/>
          </p:cNvSpPr>
          <p:nvPr>
            <p:ph sz="quarter" idx="1"/>
          </p:nvPr>
        </p:nvSpPr>
        <p:spPr>
          <a:xfrm>
            <a:off x="0" y="1600200"/>
            <a:ext cx="9144000" cy="5257800"/>
          </a:xfrm>
        </p:spPr>
        <p:txBody>
          <a:bodyPr>
            <a:normAutofit/>
          </a:bodyPr>
          <a:lstStyle/>
          <a:p>
            <a:pPr>
              <a:buNone/>
            </a:pPr>
            <a:r>
              <a:rPr lang="en-US" b="1" dirty="0" smtClean="0"/>
              <a:t>TITLE </a:t>
            </a:r>
            <a:r>
              <a:rPr lang="en-US" b="1" dirty="0"/>
              <a:t>IX Coordinator</a:t>
            </a:r>
            <a:r>
              <a:rPr lang="en-US" b="1" dirty="0" smtClean="0"/>
              <a:t> </a:t>
            </a:r>
          </a:p>
          <a:p>
            <a:pPr>
              <a:buNone/>
            </a:pPr>
            <a:r>
              <a:rPr lang="en-US" dirty="0" smtClean="0"/>
              <a:t>Schools </a:t>
            </a:r>
            <a:r>
              <a:rPr lang="en-US" dirty="0"/>
              <a:t>must also:</a:t>
            </a:r>
            <a:r>
              <a:rPr lang="en-US" dirty="0" smtClean="0"/>
              <a:t> </a:t>
            </a:r>
          </a:p>
          <a:p>
            <a:r>
              <a:rPr lang="en-US" dirty="0" smtClean="0"/>
              <a:t>Designate </a:t>
            </a:r>
            <a:r>
              <a:rPr lang="en-US" dirty="0"/>
              <a:t>at least one person to be their Title IX Coordinator</a:t>
            </a:r>
            <a:r>
              <a:rPr lang="en-US" dirty="0" smtClean="0"/>
              <a:t> </a:t>
            </a:r>
          </a:p>
          <a:p>
            <a:r>
              <a:rPr lang="en-US" dirty="0" smtClean="0"/>
              <a:t>Notify </a:t>
            </a:r>
            <a:r>
              <a:rPr lang="en-US" dirty="0"/>
              <a:t>students how to contact their Title IX Coordinator</a:t>
            </a:r>
            <a:r>
              <a:rPr lang="en-US" dirty="0" smtClean="0"/>
              <a:t> </a:t>
            </a:r>
          </a:p>
          <a:p>
            <a:r>
              <a:rPr lang="en-US" dirty="0" smtClean="0"/>
              <a:t>Adopt </a:t>
            </a:r>
            <a:r>
              <a:rPr lang="en-US" dirty="0"/>
              <a:t>and publish grievance procedures to be followed if a Title IX issue arises</a:t>
            </a:r>
            <a:r>
              <a:rPr lang="en-US" dirty="0" smtClean="0"/>
              <a:t>.</a:t>
            </a:r>
          </a:p>
          <a:p>
            <a:endParaRPr lang="en-US" dirty="0" smtClean="0"/>
          </a:p>
          <a:p>
            <a:pPr>
              <a:buNone/>
            </a:pPr>
            <a:r>
              <a:rPr lang="en-US" sz="1800" i="1" dirty="0" smtClean="0"/>
              <a:t>Sources</a:t>
            </a:r>
            <a:r>
              <a:rPr lang="en-US" sz="1800" dirty="0" smtClean="0"/>
              <a:t>: 14 CFR 1253.135(a); California Department of Education, "Gender Equity and Discrimination Laws in California Public Schools", </a:t>
            </a:r>
            <a:r>
              <a:rPr lang="en-US" sz="1800" dirty="0" smtClean="0">
                <a:hlinkClick r:id="rId2"/>
              </a:rPr>
              <a:t>http://www.cde.ca.gov/re/di/eo/genequitytitleix.asp.</a:t>
            </a:r>
            <a:endParaRPr lang="en-US" sz="18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000" dirty="0" smtClean="0"/>
              <a:t>Lactation Accommodation in Schools</a:t>
            </a:r>
            <a:endParaRPr lang="en-US" sz="4000" dirty="0"/>
          </a:p>
        </p:txBody>
      </p:sp>
      <p:sp>
        <p:nvSpPr>
          <p:cNvPr id="3" name="Content Placeholder 2"/>
          <p:cNvSpPr>
            <a:spLocks noGrp="1"/>
          </p:cNvSpPr>
          <p:nvPr>
            <p:ph sz="quarter" idx="1"/>
          </p:nvPr>
        </p:nvSpPr>
        <p:spPr>
          <a:xfrm>
            <a:off x="194381" y="1606787"/>
            <a:ext cx="8786015" cy="5066562"/>
          </a:xfrm>
        </p:spPr>
        <p:txBody>
          <a:bodyPr>
            <a:normAutofit/>
          </a:bodyPr>
          <a:lstStyle/>
          <a:p>
            <a:r>
              <a:rPr lang="en-US" sz="2400" dirty="0" smtClean="0"/>
              <a:t>All </a:t>
            </a:r>
            <a:r>
              <a:rPr lang="en-US" sz="2400" dirty="0"/>
              <a:t>public or charter schools with at least one student who is lactating must:</a:t>
            </a:r>
            <a:r>
              <a:rPr lang="en-US" sz="2400" dirty="0" smtClean="0"/>
              <a:t> </a:t>
            </a:r>
          </a:p>
          <a:p>
            <a:pPr lvl="1"/>
            <a:r>
              <a:rPr lang="en-US" sz="2400" dirty="0" smtClean="0"/>
              <a:t>Provide </a:t>
            </a:r>
            <a:r>
              <a:rPr lang="en-US" sz="2400" dirty="0"/>
              <a:t>a private, secure room—other than a restroom—to deal with any needs associated with breastfeeding or expressing milk</a:t>
            </a:r>
            <a:r>
              <a:rPr lang="en-US" sz="2400" dirty="0" smtClean="0"/>
              <a:t> </a:t>
            </a:r>
          </a:p>
          <a:p>
            <a:pPr lvl="1"/>
            <a:r>
              <a:rPr lang="en-US" sz="2400" dirty="0" smtClean="0"/>
              <a:t>Allow </a:t>
            </a:r>
            <a:r>
              <a:rPr lang="en-US" sz="2400" dirty="0"/>
              <a:t>lactating students to bring any equipment used to express breast milk to school, including a breast pump</a:t>
            </a:r>
            <a:r>
              <a:rPr lang="en-US" sz="2400" dirty="0" smtClean="0"/>
              <a:t> </a:t>
            </a:r>
          </a:p>
          <a:p>
            <a:pPr lvl="1"/>
            <a:r>
              <a:rPr lang="en-US" sz="2400" dirty="0" smtClean="0"/>
              <a:t>Provide </a:t>
            </a:r>
            <a:r>
              <a:rPr lang="en-US" sz="2400" dirty="0"/>
              <a:t>access to a power source for that equipment</a:t>
            </a:r>
            <a:r>
              <a:rPr lang="en-US" sz="2400" dirty="0" smtClean="0"/>
              <a:t> </a:t>
            </a:r>
          </a:p>
          <a:p>
            <a:pPr lvl="1"/>
            <a:r>
              <a:rPr lang="en-US" sz="2400" dirty="0" smtClean="0"/>
              <a:t>Provide </a:t>
            </a:r>
            <a:r>
              <a:rPr lang="en-US" sz="2400" dirty="0"/>
              <a:t>a place to safely store expressed milk</a:t>
            </a:r>
            <a:r>
              <a:rPr lang="en-US" sz="2400" dirty="0" smtClean="0"/>
              <a:t> </a:t>
            </a:r>
          </a:p>
          <a:p>
            <a:pPr lvl="1">
              <a:buNone/>
            </a:pPr>
            <a:endParaRPr lang="en-US" dirty="0"/>
          </a:p>
          <a:p>
            <a:pPr>
              <a:buNone/>
            </a:pPr>
            <a:r>
              <a:rPr lang="en-US" sz="1800" i="1" dirty="0" smtClean="0"/>
              <a:t>Sources</a:t>
            </a:r>
            <a:r>
              <a:rPr lang="en-US" sz="1800" i="1" dirty="0"/>
              <a:t>: 29 U.S.C. § 207(r); Cal. Educ. Code § 222; Cal. Labor Code §§ 1030-31; ACLU of Cal., </a:t>
            </a:r>
            <a:r>
              <a:rPr lang="en-US" sz="1800" i="1" dirty="0" err="1"/>
              <a:t>BreastfeedLA</a:t>
            </a:r>
            <a:r>
              <a:rPr lang="en-US" sz="1800" i="1" dirty="0"/>
              <a:t> &amp; Cal. Women’s Law Center, ABC’s of Breastfeeding in Los Angeles County School Districts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000" dirty="0" smtClean="0"/>
              <a:t>Lactation Accommodation in Schools </a:t>
            </a:r>
            <a:endParaRPr lang="en-US" sz="4000" dirty="0"/>
          </a:p>
        </p:txBody>
      </p:sp>
      <p:sp>
        <p:nvSpPr>
          <p:cNvPr id="3" name="Content Placeholder 2"/>
          <p:cNvSpPr>
            <a:spLocks noGrp="1"/>
          </p:cNvSpPr>
          <p:nvPr>
            <p:ph sz="quarter" idx="1"/>
          </p:nvPr>
        </p:nvSpPr>
        <p:spPr>
          <a:xfrm>
            <a:off x="612648" y="1593829"/>
            <a:ext cx="8074152" cy="4532334"/>
          </a:xfrm>
        </p:spPr>
        <p:txBody>
          <a:bodyPr>
            <a:normAutofit/>
          </a:bodyPr>
          <a:lstStyle/>
          <a:p>
            <a:pPr>
              <a:buNone/>
            </a:pPr>
            <a:r>
              <a:rPr lang="en-US" sz="2400" dirty="0" smtClean="0"/>
              <a:t>✓</a:t>
            </a:r>
            <a:r>
              <a:rPr lang="en-US" sz="2400" dirty="0"/>
              <a:t>Provide students with reasonable time or time away from the classroom to accommodate their lactation schedule</a:t>
            </a:r>
            <a:r>
              <a:rPr lang="en-US" sz="2400" dirty="0" smtClean="0"/>
              <a:t> </a:t>
            </a:r>
          </a:p>
          <a:p>
            <a:pPr>
              <a:buNone/>
            </a:pPr>
            <a:r>
              <a:rPr lang="en-US" sz="2400" dirty="0" smtClean="0"/>
              <a:t>✓</a:t>
            </a:r>
            <a:r>
              <a:rPr lang="en-US" sz="2400" dirty="0"/>
              <a:t>Ensure students do not incur an academic penalty for any such breaks they may </a:t>
            </a:r>
            <a:r>
              <a:rPr lang="en-US" sz="2400" dirty="0" smtClean="0"/>
              <a:t>require</a:t>
            </a:r>
          </a:p>
          <a:p>
            <a:pPr>
              <a:buNone/>
            </a:pPr>
            <a:r>
              <a:rPr lang="en-US" sz="2400" dirty="0" smtClean="0"/>
              <a:t>✓</a:t>
            </a:r>
            <a:r>
              <a:rPr lang="en-US" sz="2400" dirty="0"/>
              <a:t>Ensure students have the ability to make up any work missed during these </a:t>
            </a:r>
            <a:r>
              <a:rPr lang="en-US" sz="2400" dirty="0" smtClean="0"/>
              <a:t>breaks</a:t>
            </a:r>
          </a:p>
          <a:p>
            <a:pPr>
              <a:buNone/>
            </a:pPr>
            <a:endParaRPr lang="en-US" dirty="0" smtClean="0"/>
          </a:p>
          <a:p>
            <a:pPr>
              <a:buNone/>
            </a:pPr>
            <a:r>
              <a:rPr lang="en-US" sz="1800" i="1" dirty="0" smtClean="0"/>
              <a:t> </a:t>
            </a:r>
            <a:r>
              <a:rPr lang="en-US" sz="1800" i="1" dirty="0"/>
              <a:t>Sources: 29 U.S.C. § 207(r); Cal. Educ. Code § 222; Cal. Labor Code §§ 1030-31; ACLU of Cal., </a:t>
            </a:r>
            <a:r>
              <a:rPr lang="en-US" sz="1800" i="1" dirty="0" err="1"/>
              <a:t>BreastfeedLA</a:t>
            </a:r>
            <a:r>
              <a:rPr lang="en-US" sz="1800" i="1" dirty="0"/>
              <a:t> &amp; Cal. Women’s Law Center, ABC’s of Breastfeeding in Los Angeles County School Districts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31006"/>
          </a:xfrm>
        </p:spPr>
        <p:txBody>
          <a:bodyPr>
            <a:noAutofit/>
          </a:bodyPr>
          <a:lstStyle/>
          <a:p>
            <a:pPr algn="ctr"/>
            <a:r>
              <a:rPr lang="en-US" sz="2800" dirty="0" smtClean="0"/>
              <a:t>Lactation Accommodation in Schools – Complaint Filing Process</a:t>
            </a:r>
            <a:endParaRPr lang="en-US" sz="2800" dirty="0"/>
          </a:p>
        </p:txBody>
      </p:sp>
      <p:sp>
        <p:nvSpPr>
          <p:cNvPr id="3" name="Content Placeholder 2"/>
          <p:cNvSpPr>
            <a:spLocks noGrp="1"/>
          </p:cNvSpPr>
          <p:nvPr>
            <p:ph sz="quarter" idx="1"/>
          </p:nvPr>
        </p:nvSpPr>
        <p:spPr>
          <a:xfrm>
            <a:off x="-1" y="1600200"/>
            <a:ext cx="8967437" cy="5257800"/>
          </a:xfrm>
        </p:spPr>
        <p:txBody>
          <a:bodyPr>
            <a:normAutofit/>
          </a:bodyPr>
          <a:lstStyle/>
          <a:p>
            <a:r>
              <a:rPr lang="en-US" sz="2400" dirty="0" smtClean="0"/>
              <a:t>Title </a:t>
            </a:r>
            <a:r>
              <a:rPr lang="en-US" sz="2400" dirty="0"/>
              <a:t>IX and CA Uniform Complaint Procedures</a:t>
            </a:r>
            <a:r>
              <a:rPr lang="en-US" sz="2400" dirty="0" smtClean="0"/>
              <a:t> are available </a:t>
            </a:r>
            <a:endParaRPr lang="en-US" sz="2400" dirty="0"/>
          </a:p>
          <a:p>
            <a:r>
              <a:rPr lang="en-US" sz="2400" dirty="0" smtClean="0"/>
              <a:t>Accept </a:t>
            </a:r>
            <a:r>
              <a:rPr lang="en-US" sz="2400" dirty="0"/>
              <a:t>and investigate complaints of noncompliance under the Uniform Complaint Procedure, which requires schools to investigate complaints and issue a decision within 60 school days</a:t>
            </a:r>
            <a:r>
              <a:rPr lang="en-US" sz="2400" dirty="0" smtClean="0"/>
              <a:t> </a:t>
            </a:r>
          </a:p>
          <a:p>
            <a:r>
              <a:rPr lang="en-US" sz="2400" dirty="0" smtClean="0"/>
              <a:t>Decisions </a:t>
            </a:r>
            <a:r>
              <a:rPr lang="en-US" sz="2400" dirty="0"/>
              <a:t>may be appealed to CDE, which must issue a final, written decision within 60 days of filing</a:t>
            </a:r>
            <a:r>
              <a:rPr lang="en-US" sz="2400" dirty="0" smtClean="0"/>
              <a:t> </a:t>
            </a:r>
          </a:p>
          <a:p>
            <a:pPr>
              <a:buNone/>
            </a:pPr>
            <a:endParaRPr lang="en-US" dirty="0"/>
          </a:p>
          <a:p>
            <a:pPr>
              <a:buNone/>
            </a:pPr>
            <a:r>
              <a:rPr lang="en-US" sz="1800" i="1" dirty="0" smtClean="0"/>
              <a:t>Sources</a:t>
            </a:r>
            <a:r>
              <a:rPr lang="en-US" sz="1800" i="1" dirty="0"/>
              <a:t>: Cal. Educ. Code § 222; </a:t>
            </a:r>
            <a:r>
              <a:rPr lang="en-US" sz="1800" i="1" dirty="0" err="1"/>
              <a:t>BreastfeedLA</a:t>
            </a:r>
            <a:r>
              <a:rPr lang="en-US" sz="1800" i="1" dirty="0"/>
              <a:t> &amp; Cal. Women’s Law Center, ABC’s of Breastfeeding in Los Angeles County School Districts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r>
            <a:br>
              <a:rPr lang="en-US" dirty="0" smtClean="0"/>
            </a:br>
            <a:r>
              <a:rPr lang="en-US" dirty="0" smtClean="0"/>
              <a:t>State Law Penalties for Violations</a:t>
            </a:r>
            <a:br>
              <a:rPr lang="en-US" dirty="0" smtClean="0"/>
            </a:br>
            <a:endParaRPr lang="en-US" dirty="0"/>
          </a:p>
        </p:txBody>
      </p:sp>
      <p:sp>
        <p:nvSpPr>
          <p:cNvPr id="3" name="Content Placeholder 2"/>
          <p:cNvSpPr>
            <a:spLocks noGrp="1"/>
          </p:cNvSpPr>
          <p:nvPr>
            <p:ph sz="quarter" idx="1"/>
          </p:nvPr>
        </p:nvSpPr>
        <p:spPr>
          <a:xfrm>
            <a:off x="0" y="1600200"/>
            <a:ext cx="9144000" cy="4813990"/>
          </a:xfrm>
        </p:spPr>
        <p:txBody>
          <a:bodyPr>
            <a:normAutofit/>
          </a:bodyPr>
          <a:lstStyle/>
          <a:p>
            <a:r>
              <a:rPr lang="en-US" sz="2400" dirty="0" smtClean="0"/>
              <a:t>Labor Code § 1033</a:t>
            </a:r>
          </a:p>
          <a:p>
            <a:pPr lvl="1"/>
            <a:r>
              <a:rPr lang="en-US" sz="2400" dirty="0" smtClean="0"/>
              <a:t>Failing to provide a lactation break</a:t>
            </a:r>
          </a:p>
          <a:p>
            <a:pPr lvl="2"/>
            <a:r>
              <a:rPr lang="en-US" sz="2400" dirty="0"/>
              <a:t>E</a:t>
            </a:r>
            <a:r>
              <a:rPr lang="en-US" sz="2400" dirty="0" smtClean="0"/>
              <a:t>ach violation has a penalty of $100</a:t>
            </a:r>
          </a:p>
          <a:p>
            <a:endParaRPr lang="en-US" sz="2400" dirty="0" smtClean="0"/>
          </a:p>
          <a:p>
            <a:r>
              <a:rPr lang="en-US" sz="2400" dirty="0" smtClean="0"/>
              <a:t>Discrimination</a:t>
            </a:r>
          </a:p>
          <a:p>
            <a:pPr lvl="1"/>
            <a:r>
              <a:rPr lang="en-US" sz="2400" dirty="0" smtClean="0"/>
              <a:t>Compensatory damages, money for lost wages, unpaid wages, medical costs</a:t>
            </a:r>
          </a:p>
          <a:p>
            <a:pPr lvl="1"/>
            <a:r>
              <a:rPr lang="en-US" sz="2400" dirty="0" smtClean="0"/>
              <a:t>Punitive damages</a:t>
            </a:r>
          </a:p>
          <a:p>
            <a:pPr lvl="1"/>
            <a:r>
              <a:rPr lang="en-US" sz="2400" dirty="0" smtClean="0"/>
              <a:t>Legal expenses</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r>
            <a:br>
              <a:rPr lang="en-US" dirty="0" smtClean="0"/>
            </a:br>
            <a:r>
              <a:rPr lang="en-US" dirty="0" smtClean="0"/>
              <a:t>Asking for Accommodations</a:t>
            </a:r>
            <a:br>
              <a:rPr lang="en-US" dirty="0" smtClean="0"/>
            </a:br>
            <a:endParaRPr lang="en-US" dirty="0"/>
          </a:p>
        </p:txBody>
      </p:sp>
      <p:sp>
        <p:nvSpPr>
          <p:cNvPr id="3" name="Content Placeholder 2"/>
          <p:cNvSpPr>
            <a:spLocks noGrp="1"/>
          </p:cNvSpPr>
          <p:nvPr>
            <p:ph sz="quarter" idx="1"/>
          </p:nvPr>
        </p:nvSpPr>
        <p:spPr>
          <a:xfrm>
            <a:off x="0" y="1600200"/>
            <a:ext cx="9144000" cy="5257800"/>
          </a:xfrm>
        </p:spPr>
        <p:txBody>
          <a:bodyPr>
            <a:normAutofit fontScale="32500" lnSpcReduction="20000"/>
          </a:bodyPr>
          <a:lstStyle/>
          <a:p>
            <a:r>
              <a:rPr lang="en-US" sz="6462" dirty="0" smtClean="0"/>
              <a:t>Talk to supervisor about your intention to pump breast milk while at work before going on leave.</a:t>
            </a:r>
          </a:p>
          <a:p>
            <a:pPr lvl="1"/>
            <a:r>
              <a:rPr lang="en-US" sz="6462" dirty="0" smtClean="0"/>
              <a:t>This timeline provides your supervisor with time to identify an appropriate location to pump and to think with you about how to best incorporate time for pumping into your work day.</a:t>
            </a:r>
          </a:p>
          <a:p>
            <a:pPr lvl="1">
              <a:buNone/>
            </a:pPr>
            <a:endParaRPr lang="en-US" sz="6462" dirty="0" smtClean="0"/>
          </a:p>
          <a:p>
            <a:r>
              <a:rPr lang="en-US" sz="6462" dirty="0" smtClean="0"/>
              <a:t>Provide this sample “Doctor Support for Lactation Accommodation” letter to your healthcare provider to supplement your lactation accommodation request </a:t>
            </a:r>
          </a:p>
          <a:p>
            <a:pPr lvl="1"/>
            <a:r>
              <a:rPr lang="en-US" sz="6462" dirty="0" smtClean="0">
                <a:hlinkClick r:id="rId3"/>
              </a:rPr>
              <a:t>https://legalaidatwork.org/wp-content/uploads/2017/02/Doctor-Letter-Supporting-Lactation-Accomodation-00438437-3.doc</a:t>
            </a:r>
            <a:r>
              <a:rPr lang="en-US" sz="6462" dirty="0" smtClean="0"/>
              <a:t> </a:t>
            </a:r>
          </a:p>
          <a:p>
            <a:pPr lvl="1">
              <a:buNone/>
            </a:pPr>
            <a:endParaRPr lang="en-US" sz="2400" dirty="0" smtClean="0"/>
          </a:p>
          <a:p>
            <a:pPr lvl="1">
              <a:buNone/>
            </a:pPr>
            <a:endParaRPr lang="en-US" sz="2400" dirty="0" smtClean="0"/>
          </a:p>
          <a:p>
            <a:pPr>
              <a:buNone/>
            </a:pPr>
            <a:r>
              <a:rPr lang="en-US" sz="5231" i="1" dirty="0" smtClean="0"/>
              <a:t>Sources: </a:t>
            </a:r>
          </a:p>
          <a:p>
            <a:pPr lvl="1">
              <a:buNone/>
            </a:pPr>
            <a:r>
              <a:rPr lang="en-US" sz="5231" i="1" dirty="0" smtClean="0"/>
              <a:t>University of Minnesota Lactation Advocacy Committee, “Talking to Your Supervisor about Lactation Needs”</a:t>
            </a:r>
            <a:r>
              <a:rPr lang="en-US" sz="5231" dirty="0" smtClean="0"/>
              <a:t>,</a:t>
            </a:r>
            <a:r>
              <a:rPr lang="en-US" sz="5231" i="1" dirty="0" smtClean="0"/>
              <a:t> </a:t>
            </a:r>
            <a:r>
              <a:rPr lang="en-US" sz="5231" dirty="0" smtClean="0">
                <a:hlinkClick r:id="rId4"/>
              </a:rPr>
              <a:t>http://humanresources.umn.edu/sites/humanresources.umn.edu/files/wau030-04_talking_to_your_supervisor_about_lactation_needs.pdf</a:t>
            </a:r>
            <a:r>
              <a:rPr lang="en-US" sz="5231" dirty="0" smtClean="0"/>
              <a:t>; </a:t>
            </a:r>
          </a:p>
          <a:p>
            <a:pPr lvl="1">
              <a:buNone/>
            </a:pPr>
            <a:r>
              <a:rPr lang="en-US" sz="5231" dirty="0" smtClean="0"/>
              <a:t>Legal Aid at Work, </a:t>
            </a:r>
            <a:r>
              <a:rPr lang="en-US" sz="5231" i="1" dirty="0" smtClean="0"/>
              <a:t>DO-IT-YOURSELF: SAMPLE LETTERS, TOOLKITS, AND GUIDES, </a:t>
            </a:r>
            <a:r>
              <a:rPr lang="en-US" sz="5231" i="1" dirty="0" smtClean="0">
                <a:hlinkClick r:id="rId5"/>
              </a:rPr>
              <a:t>https://legalaidatwork.org/do-it-yourself-sample-letters-toolkits-and-guides/</a:t>
            </a:r>
            <a:endParaRPr lang="en-US" sz="5231" dirty="0" smtClean="0"/>
          </a:p>
          <a:p>
            <a:pPr lvl="1">
              <a:buNone/>
            </a:pPr>
            <a:r>
              <a:rPr lang="en-US" sz="2400" dirty="0" smtClean="0"/>
              <a:t>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3000" dirty="0" smtClean="0"/>
              <a:t>Asking for Accommodations: Anticipating Frequently Asked Questions</a:t>
            </a:r>
            <a:endParaRPr lang="en-US" sz="3000" dirty="0"/>
          </a:p>
        </p:txBody>
      </p:sp>
      <p:graphicFrame>
        <p:nvGraphicFramePr>
          <p:cNvPr id="4" name="Content Placeholder 3"/>
          <p:cNvGraphicFramePr>
            <a:graphicFrameLocks noGrp="1"/>
          </p:cNvGraphicFramePr>
          <p:nvPr>
            <p:ph sz="quarter" idx="1"/>
          </p:nvPr>
        </p:nvGraphicFramePr>
        <p:xfrm>
          <a:off x="0" y="1219199"/>
          <a:ext cx="9143999" cy="6067908"/>
        </p:xfrm>
        <a:graphic>
          <a:graphicData uri="http://schemas.openxmlformats.org/drawingml/2006/table">
            <a:tbl>
              <a:tblPr firstRow="1" bandRow="1">
                <a:tableStyleId>{5C22544A-7EE6-4342-B048-85BDC9FD1C3A}</a:tableStyleId>
              </a:tblPr>
              <a:tblGrid>
                <a:gridCol w="1796058"/>
                <a:gridCol w="7347941"/>
              </a:tblGrid>
              <a:tr h="334328">
                <a:tc>
                  <a:txBody>
                    <a:bodyPr/>
                    <a:lstStyle/>
                    <a:p>
                      <a:r>
                        <a:rPr lang="en-US" dirty="0" smtClean="0"/>
                        <a:t>Questions</a:t>
                      </a:r>
                      <a:endParaRPr lang="en-US" dirty="0"/>
                    </a:p>
                  </a:txBody>
                  <a:tcPr/>
                </a:tc>
                <a:tc>
                  <a:txBody>
                    <a:bodyPr/>
                    <a:lstStyle/>
                    <a:p>
                      <a:r>
                        <a:rPr lang="en-US" dirty="0" smtClean="0"/>
                        <a:t>Answers</a:t>
                      </a:r>
                      <a:endParaRPr lang="en-US" dirty="0"/>
                    </a:p>
                  </a:txBody>
                  <a:tcPr/>
                </a:tc>
              </a:tr>
              <a:tr h="1622224">
                <a:tc>
                  <a:txBody>
                    <a:bodyPr/>
                    <a:lstStyle/>
                    <a:p>
                      <a:r>
                        <a:rPr lang="en-US" dirty="0" smtClean="0"/>
                        <a:t>Why is it so important that you breastfeed? </a:t>
                      </a:r>
                    </a:p>
                    <a:p>
                      <a:endParaRPr lang="en-US" dirty="0" smtClean="0"/>
                    </a:p>
                    <a:p>
                      <a:endParaRPr lang="en-US" dirty="0" smtClean="0"/>
                    </a:p>
                    <a:p>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By breastfeeding my baby, I am doing the best for my baby, myself and my employer. Mothers of breastfed babies often miss work less because their babies are sick less. When employees and their families are healthy, their employers have lower medical costs. And now, workplace support for nursing mothers is required by federal law.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a:txBody>
                  <a:tcPr/>
                </a:tc>
              </a:tr>
              <a:tr h="1233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much time off do you need to pump? </a:t>
                      </a:r>
                    </a:p>
                    <a:p>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The same amount of time every employee takes for breaks, about twenty minutes every three hours. Federal law requires employers to let nonexempt nursing mothers take the breaks they need to pump milk for a year after their babies are born. </a:t>
                      </a:r>
                    </a:p>
                    <a:p>
                      <a:endParaRPr lang="en-US" dirty="0"/>
                    </a:p>
                  </a:txBody>
                  <a:tcPr/>
                </a:tc>
              </a:tr>
              <a:tr h="1224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Why can’t you use the women’s restroom to pump?</a:t>
                      </a:r>
                    </a:p>
                    <a:p>
                      <a:endParaRPr lang="en-US" dirty="0"/>
                    </a:p>
                  </a:txBody>
                  <a:tcPr/>
                </a:tc>
                <a:tc>
                  <a:txBody>
                    <a:bodyPr/>
                    <a:lstStyle/>
                    <a:p>
                      <a:r>
                        <a:rPr kumimoji="0" lang="en-US" sz="1800" kern="1200" dirty="0" smtClean="0">
                          <a:solidFill>
                            <a:schemeClr val="dk1"/>
                          </a:solidFill>
                          <a:latin typeface="+mn-lt"/>
                          <a:ea typeface="+mn-ea"/>
                          <a:cs typeface="+mn-cs"/>
                        </a:rPr>
                        <a:t>Because I am preparing food for my baby, and require a sanitary place in which to do so. Federal law also requires employers to provide a place for nursing mothers to pump that is not a bathroom.</a:t>
                      </a:r>
                      <a:endParaRPr lang="en-US" dirty="0"/>
                    </a:p>
                  </a:txBody>
                  <a:tcPr/>
                </a:tc>
              </a:tr>
              <a:tr h="1002497">
                <a:tc gridSpan="2">
                  <a:txBody>
                    <a:bodyPr/>
                    <a:lstStyle/>
                    <a:p>
                      <a:r>
                        <a:rPr lang="en-US" sz="1600" i="1" dirty="0" smtClean="0"/>
                        <a:t>Source</a:t>
                      </a:r>
                      <a:r>
                        <a:rPr lang="en-US" sz="1600" dirty="0" smtClean="0"/>
                        <a:t>:</a:t>
                      </a:r>
                      <a:r>
                        <a:rPr lang="en-US" sz="1600" baseline="0" dirty="0" smtClean="0"/>
                        <a:t> Families at Work Institute,</a:t>
                      </a:r>
                      <a:r>
                        <a:rPr lang="en-US" sz="1600" dirty="0" smtClean="0"/>
                        <a:t> “Talking about Breastfeeding”, </a:t>
                      </a:r>
                      <a:r>
                        <a:rPr lang="en-US" sz="1600" dirty="0" smtClean="0">
                          <a:hlinkClick r:id="rId3"/>
                        </a:rPr>
                        <a:t>http://familiesandwork.org/employer_lactation_toolkit_downloads/010214_TalkingAboutBreastfeeding.pdf</a:t>
                      </a:r>
                      <a:r>
                        <a:rPr lang="en-US" sz="1600" dirty="0" smtClean="0"/>
                        <a:t>. </a:t>
                      </a:r>
                      <a:endParaRPr lang="en-US" sz="1600" dirty="0"/>
                    </a:p>
                  </a:txBody>
                  <a:tcP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p:txBody>
          <a:bodyPr/>
          <a:lstStyle/>
          <a:p>
            <a:endParaRPr lang="en-US"/>
          </a:p>
        </p:txBody>
      </p:sp>
      <p:sp>
        <p:nvSpPr>
          <p:cNvPr id="6" name="Title 5"/>
          <p:cNvSpPr>
            <a:spLocks noGrp="1"/>
          </p:cNvSpPr>
          <p:nvPr>
            <p:ph type="title"/>
          </p:nvPr>
        </p:nvSpPr>
        <p:spPr/>
        <p:txBody>
          <a:bodyPr>
            <a:normAutofit fontScale="90000"/>
          </a:bodyPr>
          <a:lstStyle/>
          <a:p>
            <a:r>
              <a:rPr lang="en-US" dirty="0" smtClean="0"/>
              <a:t/>
            </a:r>
            <a:br>
              <a:rPr lang="en-US" dirty="0" smtClean="0"/>
            </a:br>
            <a:r>
              <a:rPr lang="en-US" dirty="0" smtClean="0"/>
              <a:t>Lactation Accommodations</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r>
            <a:br>
              <a:rPr lang="en-US" dirty="0" smtClean="0"/>
            </a:br>
            <a:r>
              <a:rPr lang="en-US" dirty="0" smtClean="0"/>
              <a:t>	How to Handle Violations</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Resolve the dispute with your employer</a:t>
            </a:r>
          </a:p>
          <a:p>
            <a:endParaRPr lang="en-US" dirty="0" smtClean="0"/>
          </a:p>
          <a:p>
            <a:r>
              <a:rPr lang="en-US" dirty="0" smtClean="0"/>
              <a:t>File a complaint with an administrative agency</a:t>
            </a:r>
          </a:p>
          <a:p>
            <a:endParaRPr lang="en-US" dirty="0" smtClean="0"/>
          </a:p>
          <a:p>
            <a:r>
              <a:rPr lang="en-US" dirty="0" smtClean="0"/>
              <a:t>File a civil lawsuit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3600" dirty="0" smtClean="0"/>
              <a:t>Filing a Complaint with an Administrative Agency</a:t>
            </a:r>
            <a:endParaRPr lang="en-US" sz="3600" dirty="0"/>
          </a:p>
        </p:txBody>
      </p:sp>
      <p:sp>
        <p:nvSpPr>
          <p:cNvPr id="3" name="Content Placeholder 2"/>
          <p:cNvSpPr>
            <a:spLocks noGrp="1"/>
          </p:cNvSpPr>
          <p:nvPr>
            <p:ph sz="quarter" idx="1"/>
          </p:nvPr>
        </p:nvSpPr>
        <p:spPr>
          <a:xfrm>
            <a:off x="0" y="1029368"/>
            <a:ext cx="9144000" cy="5828632"/>
          </a:xfrm>
        </p:spPr>
        <p:txBody>
          <a:bodyPr>
            <a:noAutofit/>
          </a:bodyPr>
          <a:lstStyle/>
          <a:p>
            <a:endParaRPr lang="en-US" sz="2300" dirty="0" smtClean="0"/>
          </a:p>
          <a:p>
            <a:pPr>
              <a:buNone/>
            </a:pPr>
            <a:r>
              <a:rPr lang="en-US" sz="2100" dirty="0" smtClean="0"/>
              <a:t>Options for filing a complaint:</a:t>
            </a:r>
          </a:p>
          <a:p>
            <a:r>
              <a:rPr lang="en-US" sz="2100" dirty="0" smtClean="0"/>
              <a:t>The </a:t>
            </a:r>
            <a:r>
              <a:rPr lang="en-US" sz="2100" dirty="0"/>
              <a:t>California Division of Labor Standards </a:t>
            </a:r>
            <a:r>
              <a:rPr lang="en-US" sz="2100" dirty="0" smtClean="0"/>
              <a:t>Enforcement </a:t>
            </a:r>
            <a:r>
              <a:rPr lang="en-US" sz="2100" dirty="0"/>
              <a:t>(DLSE</a:t>
            </a:r>
            <a:r>
              <a:rPr lang="en-US" sz="2100" dirty="0" smtClean="0"/>
              <a:t>)</a:t>
            </a:r>
          </a:p>
          <a:p>
            <a:r>
              <a:rPr lang="en-US" sz="2100" dirty="0" smtClean="0"/>
              <a:t>Department of Labor (if employees are covered </a:t>
            </a:r>
            <a:r>
              <a:rPr lang="en-US" sz="2100" dirty="0"/>
              <a:t>by section 7 of the Fair Labor Standards </a:t>
            </a:r>
            <a:r>
              <a:rPr lang="en-US" sz="2100" dirty="0" smtClean="0"/>
              <a:t>Act) </a:t>
            </a:r>
          </a:p>
          <a:p>
            <a:r>
              <a:rPr lang="en-US" sz="2100" dirty="0" smtClean="0"/>
              <a:t>Department of Fair Employment and Housing (DFEH)</a:t>
            </a:r>
          </a:p>
          <a:p>
            <a:pPr lvl="1"/>
            <a:r>
              <a:rPr lang="en-US" sz="2000" dirty="0" smtClean="0"/>
              <a:t>Failure </a:t>
            </a:r>
            <a:r>
              <a:rPr lang="en-US" sz="2000" dirty="0"/>
              <a:t>to provide lactation accommodations is</a:t>
            </a:r>
            <a:r>
              <a:rPr lang="en-US" sz="2000" dirty="0" smtClean="0"/>
              <a:t> unlawful </a:t>
            </a:r>
            <a:r>
              <a:rPr lang="en-US" sz="2000" dirty="0"/>
              <a:t>under</a:t>
            </a:r>
            <a:r>
              <a:rPr lang="en-US" sz="2000" dirty="0" smtClean="0"/>
              <a:t> FEHA</a:t>
            </a:r>
          </a:p>
          <a:p>
            <a:endParaRPr lang="en-US" sz="2100" dirty="0" smtClean="0"/>
          </a:p>
          <a:p>
            <a:pPr>
              <a:buNone/>
            </a:pPr>
            <a:r>
              <a:rPr lang="en-US" sz="2100" dirty="0" smtClean="0"/>
              <a:t>Complaints </a:t>
            </a:r>
            <a:r>
              <a:rPr lang="en-US" sz="2100" dirty="0"/>
              <a:t>must be made within one year</a:t>
            </a:r>
            <a:r>
              <a:rPr lang="en-US" sz="2100" dirty="0" smtClean="0"/>
              <a:t>. If employees </a:t>
            </a:r>
            <a:r>
              <a:rPr lang="en-US" sz="2100" dirty="0"/>
              <a:t>have questions about</a:t>
            </a:r>
            <a:r>
              <a:rPr lang="en-US" sz="2100" dirty="0" smtClean="0"/>
              <a:t> lactation </a:t>
            </a:r>
            <a:r>
              <a:rPr lang="en-US" sz="2100" dirty="0"/>
              <a:t>accommodations at work,</a:t>
            </a:r>
            <a:r>
              <a:rPr lang="en-US" sz="2100" dirty="0" smtClean="0"/>
              <a:t> they can contact Legal Aid at Work through: </a:t>
            </a:r>
          </a:p>
          <a:p>
            <a:pPr lvl="1"/>
            <a:r>
              <a:rPr lang="en-US" sz="2100" dirty="0" smtClean="0"/>
              <a:t>Work </a:t>
            </a:r>
            <a:r>
              <a:rPr lang="en-US" sz="2100" dirty="0"/>
              <a:t>&amp; Family Program</a:t>
            </a:r>
            <a:r>
              <a:rPr lang="en-US" sz="2100" dirty="0" smtClean="0"/>
              <a:t> </a:t>
            </a:r>
          </a:p>
          <a:p>
            <a:pPr lvl="1"/>
            <a:r>
              <a:rPr lang="en-US" sz="2100" dirty="0" smtClean="0"/>
              <a:t>(</a:t>
            </a:r>
            <a:r>
              <a:rPr lang="en-US" sz="2100" dirty="0"/>
              <a:t>800) 880-</a:t>
            </a:r>
            <a:r>
              <a:rPr lang="en-US" sz="2100" dirty="0" smtClean="0"/>
              <a:t>8047 helpline</a:t>
            </a:r>
            <a:endParaRPr lang="en-US" sz="2100" i="1" dirty="0" smtClean="0"/>
          </a:p>
          <a:p>
            <a:pPr>
              <a:buNone/>
            </a:pPr>
            <a:r>
              <a:rPr lang="en-US" sz="1700" i="1" dirty="0" smtClean="0"/>
              <a:t>Source: </a:t>
            </a:r>
            <a:r>
              <a:rPr lang="en-US" sz="1700" dirty="0" smtClean="0"/>
              <a:t>Legal Aid at Work, “Rights for Breastfeeding Mothers: Lactation Accommodation and Discrimination”, </a:t>
            </a:r>
            <a:r>
              <a:rPr lang="en-US" sz="1700" dirty="0" smtClean="0">
                <a:hlinkClick r:id="rId3"/>
              </a:rPr>
              <a:t>https://legalaidatwork.org/factsheet/rights-for-breastfeeding-mothers-lactation-accommodation-and-discrimination/</a:t>
            </a:r>
            <a:r>
              <a:rPr lang="en-US" sz="1600" dirty="0" smtClean="0">
                <a:hlinkClick r:id="rId3"/>
              </a:rPr>
              <a:t>.</a:t>
            </a:r>
            <a:endParaRPr lang="en-US" sz="1600" dirty="0" smtClean="0"/>
          </a:p>
          <a:p>
            <a:pPr lvl="1"/>
            <a:endParaRPr 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3700" dirty="0" smtClean="0"/>
              <a:t>Filing Lactation-Based Discrimination Claims  </a:t>
            </a:r>
            <a:endParaRPr lang="en-US" sz="3700" dirty="0"/>
          </a:p>
        </p:txBody>
      </p:sp>
      <p:sp>
        <p:nvSpPr>
          <p:cNvPr id="3" name="Content Placeholder 2"/>
          <p:cNvSpPr>
            <a:spLocks noGrp="1"/>
          </p:cNvSpPr>
          <p:nvPr>
            <p:ph sz="quarter" idx="1"/>
          </p:nvPr>
        </p:nvSpPr>
        <p:spPr>
          <a:xfrm>
            <a:off x="0" y="1600200"/>
            <a:ext cx="9144000" cy="5257800"/>
          </a:xfrm>
        </p:spPr>
        <p:txBody>
          <a:bodyPr>
            <a:normAutofit fontScale="70000" lnSpcReduction="20000"/>
          </a:bodyPr>
          <a:lstStyle/>
          <a:p>
            <a:r>
              <a:rPr lang="en-US" sz="3143" dirty="0" smtClean="0"/>
              <a:t>Maintain </a:t>
            </a:r>
            <a:r>
              <a:rPr lang="en-US" sz="3143" dirty="0"/>
              <a:t>a detailed record of all acts of discrimination with the names of all witnesses</a:t>
            </a:r>
            <a:r>
              <a:rPr lang="en-US" sz="3143" dirty="0" smtClean="0"/>
              <a:t>.</a:t>
            </a:r>
          </a:p>
          <a:p>
            <a:pPr>
              <a:buNone/>
            </a:pPr>
            <a:endParaRPr lang="en-US" sz="3143" dirty="0" smtClean="0"/>
          </a:p>
          <a:p>
            <a:r>
              <a:rPr lang="en-US" sz="3143" dirty="0" smtClean="0"/>
              <a:t>File </a:t>
            </a:r>
            <a:r>
              <a:rPr lang="en-US" sz="3143" dirty="0"/>
              <a:t>a complaint with the Department of Fair Employment and Housing (no later than one year after the earliest discriminatory act)</a:t>
            </a:r>
            <a:r>
              <a:rPr lang="en-US" sz="3143" dirty="0" smtClean="0"/>
              <a:t>.</a:t>
            </a:r>
          </a:p>
          <a:p>
            <a:pPr>
              <a:buNone/>
            </a:pPr>
            <a:endParaRPr lang="en-US" sz="3143" dirty="0" smtClean="0"/>
          </a:p>
          <a:p>
            <a:r>
              <a:rPr lang="en-US" sz="3143" dirty="0" smtClean="0"/>
              <a:t>Be </a:t>
            </a:r>
            <a:r>
              <a:rPr lang="en-US" sz="3143" dirty="0"/>
              <a:t>sure to name as defendants all responsible parties.</a:t>
            </a:r>
            <a:r>
              <a:rPr lang="en-US" sz="3143" dirty="0" smtClean="0"/>
              <a:t> </a:t>
            </a:r>
          </a:p>
          <a:p>
            <a:pPr lvl="1"/>
            <a:r>
              <a:rPr lang="en-US" sz="3143" dirty="0" smtClean="0"/>
              <a:t>For </a:t>
            </a:r>
            <a:r>
              <a:rPr lang="en-US" sz="3143" dirty="0"/>
              <a:t>example: the company, the harassing parties, your </a:t>
            </a:r>
            <a:r>
              <a:rPr lang="en-US" sz="3143" dirty="0" err="1"/>
              <a:t>supervisor(s</a:t>
            </a:r>
            <a:r>
              <a:rPr lang="en-US" sz="3143" dirty="0"/>
              <a:t>), etc</a:t>
            </a:r>
            <a:r>
              <a:rPr lang="en-US" sz="3143" dirty="0" smtClean="0"/>
              <a:t>.</a:t>
            </a:r>
          </a:p>
          <a:p>
            <a:pPr lvl="1">
              <a:buNone/>
            </a:pPr>
            <a:endParaRPr lang="en-US" sz="3143" dirty="0" smtClean="0"/>
          </a:p>
          <a:p>
            <a:r>
              <a:rPr lang="en-US" sz="3143" dirty="0" smtClean="0"/>
              <a:t>Contact </a:t>
            </a:r>
            <a:r>
              <a:rPr lang="en-US" sz="3143" dirty="0"/>
              <a:t>an attorney or</a:t>
            </a:r>
            <a:r>
              <a:rPr lang="en-US" sz="3143" dirty="0" smtClean="0"/>
              <a:t> Legal Aid at Work’s “Work and Family Helpline” (</a:t>
            </a:r>
            <a:r>
              <a:rPr lang="en-US" sz="2400" b="1" dirty="0" smtClean="0"/>
              <a:t>415.593.0033) </a:t>
            </a:r>
            <a:endParaRPr lang="en-US" sz="3143" dirty="0" smtClean="0"/>
          </a:p>
          <a:p>
            <a:pPr>
              <a:buNone/>
            </a:pPr>
            <a:endParaRPr lang="en-US" sz="2400" dirty="0" smtClean="0"/>
          </a:p>
          <a:p>
            <a:pPr>
              <a:buNone/>
            </a:pPr>
            <a:endParaRPr lang="en-US" sz="2400" dirty="0" smtClean="0"/>
          </a:p>
          <a:p>
            <a:pPr marL="320040" lvl="1" indent="-320040">
              <a:spcBef>
                <a:spcPts val="700"/>
              </a:spcBef>
              <a:buClr>
                <a:schemeClr val="accent2"/>
              </a:buClr>
              <a:buSzPct val="60000"/>
              <a:buNone/>
            </a:pPr>
            <a:r>
              <a:rPr lang="en-US" sz="2429" i="1" dirty="0" smtClean="0"/>
              <a:t>Source: </a:t>
            </a:r>
            <a:r>
              <a:rPr lang="en-US" sz="2429" dirty="0" smtClean="0"/>
              <a:t>Legal Aid at Work, “Rights for Breastfeeding Mothers: Lactation Accommodation and Discrimination”, </a:t>
            </a:r>
            <a:r>
              <a:rPr lang="en-US" sz="2429" dirty="0" smtClean="0">
                <a:hlinkClick r:id="rId3"/>
              </a:rPr>
              <a:t>https://legalaidatwork.org/factsheet/rights-for-breastfeeding-mothers-lactation-accommodation-and-discrimination/.</a:t>
            </a:r>
            <a:endParaRPr lang="en-US" sz="2429" dirty="0" smtClean="0"/>
          </a:p>
          <a:p>
            <a:pPr>
              <a:buNone/>
            </a:pP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299505" cy="1197714"/>
          </a:xfrm>
        </p:spPr>
        <p:txBody>
          <a:bodyPr>
            <a:noAutofit/>
          </a:bodyPr>
          <a:lstStyle/>
          <a:p>
            <a:pPr algn="ctr"/>
            <a:r>
              <a:rPr lang="en-US" sz="3900" dirty="0" smtClean="0"/>
              <a:t>Other situations where lactation accommodation issues may arise…</a:t>
            </a:r>
            <a:endParaRPr lang="en-US" sz="3900" dirty="0"/>
          </a:p>
        </p:txBody>
      </p:sp>
      <p:sp>
        <p:nvSpPr>
          <p:cNvPr id="3" name="Content Placeholder 2"/>
          <p:cNvSpPr>
            <a:spLocks noGrp="1"/>
          </p:cNvSpPr>
          <p:nvPr>
            <p:ph sz="quarter" idx="1"/>
          </p:nvPr>
        </p:nvSpPr>
        <p:spPr/>
        <p:txBody>
          <a:bodyPr/>
          <a:lstStyle/>
          <a:p>
            <a:r>
              <a:rPr lang="en-US" dirty="0" smtClean="0"/>
              <a:t>Incarcerated individuals </a:t>
            </a:r>
          </a:p>
          <a:p>
            <a:r>
              <a:rPr lang="en-US" dirty="0" smtClean="0"/>
              <a:t>Individuals participating in court-mandated community service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Family/Medical Leave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r>
            <a:br>
              <a:rPr lang="en-US" dirty="0" smtClean="0"/>
            </a:br>
            <a:r>
              <a:rPr lang="en-US" dirty="0" smtClean="0"/>
              <a:t>Leave &amp; Breastfeeding – CA State Law</a:t>
            </a:r>
            <a:br>
              <a:rPr lang="en-US" dirty="0" smtClean="0"/>
            </a:b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r>
              <a:rPr lang="en-US" b="1" dirty="0" smtClean="0"/>
              <a:t>Cal. </a:t>
            </a:r>
            <a:r>
              <a:rPr lang="en-US" b="1" dirty="0" err="1" smtClean="0"/>
              <a:t>Gov’t</a:t>
            </a:r>
            <a:r>
              <a:rPr lang="en-US" b="1" dirty="0" smtClean="0"/>
              <a:t> Code § 12945:</a:t>
            </a:r>
          </a:p>
          <a:p>
            <a:pPr lvl="1"/>
            <a:r>
              <a:rPr lang="en-US" dirty="0" smtClean="0"/>
              <a:t> Employers cannot prevent employees disabled by pregnancy, childbirth, or a related medical condition from taking leaves of a "reasonable period of time" (up to 4 months) </a:t>
            </a:r>
          </a:p>
          <a:p>
            <a:pPr lvl="2"/>
            <a:r>
              <a:rPr lang="en-US" dirty="0" smtClean="0"/>
              <a:t>Regardless of whether breastfeeding or not</a:t>
            </a:r>
          </a:p>
          <a:p>
            <a:r>
              <a:rPr lang="en-US" dirty="0" smtClean="0"/>
              <a:t>Lactation is not a disabling condition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pPr algn="ctr"/>
            <a:r>
              <a:rPr lang="en-US" dirty="0" smtClean="0"/>
              <a:t>Two Major Types of Leave</a:t>
            </a:r>
            <a:endParaRPr lang="en-US" dirty="0"/>
          </a:p>
        </p:txBody>
      </p:sp>
      <p:graphicFrame>
        <p:nvGraphicFramePr>
          <p:cNvPr id="6" name="Content Placeholder 5"/>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Paid leave and job-protected leave do not necessarily overlap! </a:t>
            </a:r>
            <a:endParaRPr lang="en-US" dirty="0"/>
          </a:p>
        </p:txBody>
      </p:sp>
      <p:pic>
        <p:nvPicPr>
          <p:cNvPr id="4" name="Content Placeholder 3" descr="Pregnancy-Timeline-FMLA-CFRA-SDI-PFL.jpg"/>
          <p:cNvPicPr>
            <a:picLocks noGrp="1" noChangeAspect="1"/>
          </p:cNvPicPr>
          <p:nvPr>
            <p:ph sz="quarter" idx="1"/>
          </p:nvPr>
        </p:nvPicPr>
        <p:blipFill>
          <a:blip r:embed="rId2"/>
          <a:srcRect l="-20253" r="-20253"/>
          <a:stretch>
            <a:fillRect/>
          </a:stretch>
        </p:blipFill>
        <p:spPr>
          <a:xfrm>
            <a:off x="0" y="1675910"/>
            <a:ext cx="9144000" cy="5182090"/>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r>
            <a:br>
              <a:rPr lang="en-US" dirty="0" smtClean="0"/>
            </a:br>
            <a:r>
              <a:rPr lang="en-US" dirty="0" smtClean="0"/>
              <a:t>Job Protection (Federal Law): </a:t>
            </a:r>
            <a:br>
              <a:rPr lang="en-US" dirty="0" smtClean="0"/>
            </a:br>
            <a:r>
              <a:rPr lang="en-US" dirty="0" smtClean="0"/>
              <a:t>Family Medical Leave Act (FMLA) of 1993</a:t>
            </a:r>
            <a:r>
              <a:rPr lang="en-US" b="1" u="sng" dirty="0" smtClean="0"/>
              <a:t/>
            </a:r>
            <a:br>
              <a:rPr lang="en-US" b="1" u="sng" dirty="0" smtClean="0"/>
            </a:br>
            <a:endParaRPr lang="en-US" dirty="0"/>
          </a:p>
        </p:txBody>
      </p:sp>
      <p:sp>
        <p:nvSpPr>
          <p:cNvPr id="3" name="Content Placeholder 2"/>
          <p:cNvSpPr>
            <a:spLocks noGrp="1"/>
          </p:cNvSpPr>
          <p:nvPr>
            <p:ph sz="quarter" idx="1"/>
          </p:nvPr>
        </p:nvSpPr>
        <p:spPr>
          <a:xfrm>
            <a:off x="0" y="1544042"/>
            <a:ext cx="8656989" cy="5069349"/>
          </a:xfrm>
        </p:spPr>
        <p:txBody>
          <a:bodyPr anchor="t">
            <a:normAutofit/>
          </a:bodyPr>
          <a:lstStyle/>
          <a:p>
            <a:r>
              <a:rPr lang="en-US" sz="2400" dirty="0" smtClean="0"/>
              <a:t>Federal law that gives employees the ability to take time off from work to care for a family member with job protection</a:t>
            </a:r>
          </a:p>
          <a:p>
            <a:pPr lvl="1"/>
            <a:r>
              <a:rPr lang="en-US" sz="2400" dirty="0" smtClean="0"/>
              <a:t>Employees are entitled to up to 12 unpaid work weeks in a 12 month period</a:t>
            </a:r>
          </a:p>
          <a:p>
            <a:pPr lvl="1"/>
            <a:r>
              <a:rPr lang="en-US" sz="2400" dirty="0" smtClean="0"/>
              <a:t>Can take FMLA all at once or intermittently</a:t>
            </a:r>
          </a:p>
          <a:p>
            <a:r>
              <a:rPr lang="en-US" sz="2400" dirty="0" smtClean="0"/>
              <a:t>Unpaid</a:t>
            </a:r>
          </a:p>
          <a:p>
            <a:r>
              <a:rPr lang="en-US" sz="2400" dirty="0" smtClean="0"/>
              <a:t>Will run concurrently with PDL if an employee is PDL-eligible</a:t>
            </a:r>
          </a:p>
          <a:p>
            <a:pPr>
              <a:buNone/>
            </a:pPr>
            <a:endParaRPr lang="en-US" dirty="0" smtClean="0"/>
          </a:p>
          <a:p>
            <a:pPr>
              <a:buNone/>
            </a:pPr>
            <a:endParaRPr lang="en-US" sz="1800" i="1" dirty="0" smtClean="0"/>
          </a:p>
          <a:p>
            <a:pPr>
              <a:buNone/>
            </a:pPr>
            <a:r>
              <a:rPr lang="en-US" sz="1800" i="1" dirty="0" smtClean="0"/>
              <a:t>Source: </a:t>
            </a:r>
            <a:r>
              <a:rPr lang="en-US" sz="1800" dirty="0" smtClean="0"/>
              <a:t>29 U.S.C. § 2601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Job Protection (State Law): </a:t>
            </a:r>
            <a:br>
              <a:rPr lang="en-US" dirty="0" smtClean="0"/>
            </a:br>
            <a:r>
              <a:rPr lang="en-US" dirty="0" smtClean="0"/>
              <a:t>Pregnancy Disability Leave (PDL)</a:t>
            </a:r>
            <a:endParaRPr lang="en-US" dirty="0"/>
          </a:p>
        </p:txBody>
      </p:sp>
      <p:sp>
        <p:nvSpPr>
          <p:cNvPr id="3" name="Content Placeholder 2"/>
          <p:cNvSpPr>
            <a:spLocks noGrp="1"/>
          </p:cNvSpPr>
          <p:nvPr>
            <p:ph sz="quarter" idx="1"/>
          </p:nvPr>
        </p:nvSpPr>
        <p:spPr>
          <a:xfrm>
            <a:off x="0" y="1541996"/>
            <a:ext cx="9143999" cy="5316003"/>
          </a:xfrm>
        </p:spPr>
        <p:txBody>
          <a:bodyPr>
            <a:normAutofit fontScale="92500" lnSpcReduction="20000"/>
          </a:bodyPr>
          <a:lstStyle/>
          <a:p>
            <a:r>
              <a:rPr lang="en-US" sz="2378" dirty="0" smtClean="0"/>
              <a:t>An employee is entitled to </a:t>
            </a:r>
            <a:r>
              <a:rPr lang="en-US" sz="2378" dirty="0"/>
              <a:t>take unpaid</a:t>
            </a:r>
            <a:r>
              <a:rPr lang="en-US" sz="2378" dirty="0" smtClean="0"/>
              <a:t> PDL so long as: </a:t>
            </a:r>
          </a:p>
          <a:p>
            <a:pPr marL="914400" lvl="1" indent="-514350">
              <a:buFont typeface="+mj-lt"/>
              <a:buAutoNum type="arabicPeriod"/>
            </a:pPr>
            <a:r>
              <a:rPr lang="en-US" sz="2378" dirty="0" smtClean="0"/>
              <a:t>They are </a:t>
            </a:r>
            <a:r>
              <a:rPr lang="en-US" sz="2378" dirty="0"/>
              <a:t>disabled due to pregnancy, childbirth or related medical conditions</a:t>
            </a:r>
            <a:r>
              <a:rPr lang="en-US" sz="2378" dirty="0" smtClean="0"/>
              <a:t>; and </a:t>
            </a:r>
          </a:p>
          <a:p>
            <a:pPr marL="914400" lvl="1" indent="-514350">
              <a:buFont typeface="+mj-lt"/>
              <a:buAutoNum type="arabicPeriod"/>
            </a:pPr>
            <a:r>
              <a:rPr lang="en-US" sz="2378" dirty="0" smtClean="0"/>
              <a:t>Their employer </a:t>
            </a:r>
            <a:r>
              <a:rPr lang="en-US" sz="2378" dirty="0"/>
              <a:t>employs at </a:t>
            </a:r>
            <a:r>
              <a:rPr lang="en-US" sz="2378" dirty="0" smtClean="0"/>
              <a:t>least 5 employees.  </a:t>
            </a:r>
          </a:p>
          <a:p>
            <a:pPr marL="914400" lvl="1" indent="-514350">
              <a:buNone/>
            </a:pPr>
            <a:endParaRPr lang="en-US" sz="2378" dirty="0" smtClean="0"/>
          </a:p>
          <a:p>
            <a:pPr marL="514350" indent="-514350"/>
            <a:r>
              <a:rPr lang="en-US" sz="2378" dirty="0" smtClean="0"/>
              <a:t>Typical duration (10-12 weeks): 4 weeks before childbirth + either 6 weeks after a vaginal delivery or 8 weeks after a C-section delivery</a:t>
            </a:r>
          </a:p>
          <a:p>
            <a:pPr marL="834390" lvl="1" indent="-514350"/>
            <a:r>
              <a:rPr lang="en-US" sz="2378" dirty="0" smtClean="0"/>
              <a:t>Employees can receive a maximum of 4 months of PDL for serious pregnancy-related conditions </a:t>
            </a:r>
          </a:p>
          <a:p>
            <a:pPr marL="834390" lvl="1" indent="-514350">
              <a:buNone/>
            </a:pPr>
            <a:endParaRPr lang="en-US" sz="2378" dirty="0" smtClean="0"/>
          </a:p>
          <a:p>
            <a:pPr marL="514350" indent="-514350"/>
            <a:r>
              <a:rPr lang="en-US" sz="2378" dirty="0" smtClean="0"/>
              <a:t>If an individual is </a:t>
            </a:r>
            <a:r>
              <a:rPr lang="en-US" sz="2378" dirty="0"/>
              <a:t>eligible for time off under</a:t>
            </a:r>
            <a:r>
              <a:rPr lang="en-US" sz="2378" dirty="0" smtClean="0"/>
              <a:t> FMLA, PDL </a:t>
            </a:r>
            <a:r>
              <a:rPr lang="en-US" sz="2378" dirty="0"/>
              <a:t>leave will run at the same time as</a:t>
            </a:r>
            <a:r>
              <a:rPr lang="en-US" sz="2378" dirty="0" smtClean="0"/>
              <a:t> FMLA leave</a:t>
            </a:r>
          </a:p>
          <a:p>
            <a:pPr marL="514350" indent="-514350">
              <a:buNone/>
            </a:pPr>
            <a:endParaRPr lang="en-US" sz="2270" dirty="0" smtClean="0"/>
          </a:p>
          <a:p>
            <a:pPr marL="514350" indent="-514350">
              <a:buNone/>
            </a:pPr>
            <a:r>
              <a:rPr lang="en-US" sz="1838" i="1" dirty="0" smtClean="0"/>
              <a:t>Source:</a:t>
            </a:r>
            <a:r>
              <a:rPr lang="en-US" sz="1838" dirty="0" smtClean="0"/>
              <a:t> </a:t>
            </a:r>
            <a:r>
              <a:rPr lang="en-US" sz="1838" i="1" dirty="0" smtClean="0"/>
              <a:t>Cal. Code </a:t>
            </a:r>
            <a:r>
              <a:rPr lang="en-US" sz="1838" i="1" dirty="0" err="1" smtClean="0"/>
              <a:t>Regs</a:t>
            </a:r>
            <a:r>
              <a:rPr lang="en-US" sz="1838" i="1" dirty="0" smtClean="0"/>
              <a:t>. tit. 2, §§ 11035, 11037, 11042</a:t>
            </a:r>
          </a:p>
          <a:p>
            <a:pPr marL="514350" indent="-514350">
              <a:buNone/>
            </a:pPr>
            <a:r>
              <a:rPr lang="en-US" sz="1838" i="1" dirty="0" smtClean="0"/>
              <a:t>For more information</a:t>
            </a:r>
            <a:r>
              <a:rPr lang="en-US" sz="1838" dirty="0" smtClean="0"/>
              <a:t>: </a:t>
            </a:r>
            <a:r>
              <a:rPr lang="en-US" sz="1838" dirty="0" err="1" smtClean="0">
                <a:hlinkClick r:id="rId3"/>
              </a:rPr>
              <a:t>https://www.dfeh.ca.gov/resources/frequently-asked-questions/employment-faqs/pregnancy-disability-leave-faqs/</a:t>
            </a:r>
            <a:r>
              <a:rPr lang="en-US" sz="1838" dirty="0" err="1" smtClean="0"/>
              <a:t>.</a:t>
            </a:r>
            <a:r>
              <a:rPr lang="en-US" sz="1838" dirty="0" smtClean="0"/>
              <a:t> </a:t>
            </a:r>
          </a:p>
          <a:p>
            <a:pPr marL="514350" indent="-514350">
              <a:buNone/>
            </a:pPr>
            <a:endParaRPr lang="en-US" sz="1946" dirty="0" smtClean="0"/>
          </a:p>
          <a:p>
            <a:pPr marL="514350" indent="-514350"/>
            <a:endParaRPr lang="en-US" i="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
            <a:ext cx="9144000" cy="1358369"/>
          </a:xfrm>
        </p:spPr>
        <p:txBody>
          <a:bodyPr>
            <a:noAutofit/>
          </a:bodyPr>
          <a:lstStyle/>
          <a:p>
            <a:pPr algn="ctr"/>
            <a:r>
              <a:rPr lang="en-US" sz="3600" dirty="0" smtClean="0"/>
              <a:t/>
            </a:r>
            <a:br>
              <a:rPr lang="en-US" sz="3600" dirty="0" smtClean="0"/>
            </a:br>
            <a:r>
              <a:rPr lang="en-US" sz="3600" dirty="0" smtClean="0"/>
              <a:t>Federal Laws Protecting Breastfeeding Employees</a:t>
            </a:r>
            <a:br>
              <a:rPr lang="en-US" sz="3600" dirty="0" smtClean="0"/>
            </a:br>
            <a:endParaRPr lang="en-US" sz="3600" dirty="0"/>
          </a:p>
        </p:txBody>
      </p:sp>
      <p:sp>
        <p:nvSpPr>
          <p:cNvPr id="6" name="Content Placeholder 5"/>
          <p:cNvSpPr>
            <a:spLocks noGrp="1"/>
          </p:cNvSpPr>
          <p:nvPr>
            <p:ph sz="quarter" idx="1"/>
          </p:nvPr>
        </p:nvSpPr>
        <p:spPr/>
        <p:txBody>
          <a:bodyPr/>
          <a:lstStyle/>
          <a:p>
            <a:r>
              <a:rPr lang="en-US" dirty="0" smtClean="0"/>
              <a:t>Title VII</a:t>
            </a:r>
          </a:p>
          <a:p>
            <a:r>
              <a:rPr lang="en-US" dirty="0" smtClean="0"/>
              <a:t>Title IX</a:t>
            </a:r>
          </a:p>
          <a:p>
            <a:r>
              <a:rPr lang="en-US" dirty="0" smtClean="0"/>
              <a:t>Affordable </a:t>
            </a:r>
            <a:r>
              <a:rPr lang="en-US" dirty="0"/>
              <a:t>Care Act (ACA)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8988290" cy="1241006"/>
          </a:xfrm>
        </p:spPr>
        <p:txBody>
          <a:bodyPr>
            <a:normAutofit fontScale="90000"/>
          </a:bodyPr>
          <a:lstStyle/>
          <a:p>
            <a:pPr algn="ctr"/>
            <a:r>
              <a:rPr lang="en-US" dirty="0" smtClean="0"/>
              <a:t>Job Protection (State Law): </a:t>
            </a:r>
            <a:br>
              <a:rPr lang="en-US" dirty="0" smtClean="0"/>
            </a:br>
            <a:r>
              <a:rPr lang="en-US" dirty="0" smtClean="0"/>
              <a:t>California Family Rights Act (CFRA) </a:t>
            </a:r>
            <a:endParaRPr lang="en-US" dirty="0"/>
          </a:p>
        </p:txBody>
      </p:sp>
      <p:sp>
        <p:nvSpPr>
          <p:cNvPr id="3" name="Content Placeholder 2"/>
          <p:cNvSpPr>
            <a:spLocks noGrp="1"/>
          </p:cNvSpPr>
          <p:nvPr>
            <p:ph sz="quarter" idx="1"/>
          </p:nvPr>
        </p:nvSpPr>
        <p:spPr>
          <a:xfrm>
            <a:off x="2" y="1457460"/>
            <a:ext cx="8988290" cy="5400540"/>
          </a:xfrm>
        </p:spPr>
        <p:txBody>
          <a:bodyPr>
            <a:normAutofit fontScale="92500" lnSpcReduction="20000"/>
          </a:bodyPr>
          <a:lstStyle/>
          <a:p>
            <a:r>
              <a:rPr lang="en-US" sz="2706" dirty="0" smtClean="0"/>
              <a:t>State law that provides job-protected bonding leave for up to 12 weeks after disability leave has ended. </a:t>
            </a:r>
          </a:p>
          <a:p>
            <a:r>
              <a:rPr lang="en-US" sz="2706" dirty="0" smtClean="0"/>
              <a:t>Pregnant employees may take PDL for the time they are disabled and then CFRA leave for bonding with their child.</a:t>
            </a:r>
          </a:p>
          <a:p>
            <a:pPr lvl="1"/>
            <a:r>
              <a:rPr lang="en-US" sz="2406" dirty="0" smtClean="0"/>
              <a:t>Employees are also eligible for bonding leave under FMLA, but if a CA employee takes PDL, FMLA will not provide any additional bonding leave (the only available bonding leave would then be through CFRA)</a:t>
            </a:r>
          </a:p>
          <a:p>
            <a:r>
              <a:rPr lang="en-US" sz="2706" dirty="0" smtClean="0"/>
              <a:t>There are many details involved in accessing bonding leave (see sources below!) </a:t>
            </a:r>
          </a:p>
          <a:p>
            <a:pPr marL="514350" indent="-514350"/>
            <a:endParaRPr lang="en-US" sz="3200" dirty="0" smtClean="0"/>
          </a:p>
          <a:p>
            <a:pPr marL="514350" indent="-514350">
              <a:buNone/>
            </a:pPr>
            <a:r>
              <a:rPr lang="en-US" sz="2000" i="1" dirty="0" smtClean="0"/>
              <a:t>Sources</a:t>
            </a:r>
            <a:r>
              <a:rPr lang="en-US" sz="2000" dirty="0" smtClean="0"/>
              <a:t>: Legal Aid at Work, </a:t>
            </a:r>
            <a:r>
              <a:rPr lang="en-US" sz="2000" i="1" dirty="0" smtClean="0"/>
              <a:t>Taking Leave From Work: Pregnancy / Prenatal Care / Bonding with a New Child, </a:t>
            </a:r>
            <a:r>
              <a:rPr lang="en-US" sz="2000" i="1" dirty="0" smtClean="0">
                <a:hlinkClick r:id="rId2"/>
              </a:rPr>
              <a:t>https://legalaidatwork.org/factsheet/taking-leave-from-work-pregnancy-prenatal-care-bonding-with-a-new-child/</a:t>
            </a:r>
            <a:r>
              <a:rPr lang="en-US" sz="2000" dirty="0" smtClean="0"/>
              <a:t> ;</a:t>
            </a:r>
          </a:p>
          <a:p>
            <a:pPr marL="514350" indent="-514350">
              <a:buNone/>
            </a:pPr>
            <a:r>
              <a:rPr lang="en-US" sz="2000" i="1" dirty="0" smtClean="0"/>
              <a:t> </a:t>
            </a:r>
            <a:r>
              <a:rPr lang="en-US" sz="2000" dirty="0" smtClean="0"/>
              <a:t>Legal Aid Society – Employment Law Center</a:t>
            </a:r>
            <a:r>
              <a:rPr lang="en-US" sz="2000" i="1" dirty="0" smtClean="0"/>
              <a:t>, </a:t>
            </a:r>
            <a:r>
              <a:rPr lang="en-US" sz="2000" dirty="0" smtClean="0"/>
              <a:t>“I’m Pregnant: What are my rights to time off from work?”, </a:t>
            </a:r>
            <a:r>
              <a:rPr lang="en-US" sz="2000" i="1" dirty="0" smtClean="0">
                <a:hlinkClick r:id="rId3"/>
              </a:rPr>
              <a:t>http://legalaidatwork.org/family-leave-tree/documentation/pregnancy.1.1.1.1.pdf</a:t>
            </a:r>
            <a:r>
              <a:rPr lang="en-US" sz="2000" i="1" dirty="0" smtClean="0"/>
              <a:t> </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Wage Replacement: State Disability Insurance (SDI)</a:t>
            </a:r>
            <a:endParaRPr lang="en-US" dirty="0"/>
          </a:p>
        </p:txBody>
      </p:sp>
      <p:sp>
        <p:nvSpPr>
          <p:cNvPr id="3" name="Content Placeholder 2"/>
          <p:cNvSpPr>
            <a:spLocks noGrp="1"/>
          </p:cNvSpPr>
          <p:nvPr>
            <p:ph sz="quarter" idx="1"/>
          </p:nvPr>
        </p:nvSpPr>
        <p:spPr>
          <a:xfrm>
            <a:off x="0" y="1600199"/>
            <a:ext cx="9144000" cy="4910221"/>
          </a:xfrm>
        </p:spPr>
        <p:txBody>
          <a:bodyPr>
            <a:normAutofit/>
          </a:bodyPr>
          <a:lstStyle/>
          <a:p>
            <a:r>
              <a:rPr lang="en-US" sz="2400" dirty="0" smtClean="0"/>
              <a:t>If an employee is unable to work or is working less because of pregnancy, childbirth, or related conditions, SDI can provide a portion of weekly wages</a:t>
            </a:r>
          </a:p>
          <a:p>
            <a:pPr lvl="1"/>
            <a:r>
              <a:rPr lang="en-US" sz="2400" dirty="0" smtClean="0"/>
              <a:t>Apply for State Disability Insurance at </a:t>
            </a:r>
            <a:r>
              <a:rPr lang="en-US" sz="2400" dirty="0" err="1" smtClean="0"/>
              <a:t>www.edd.ca.gov</a:t>
            </a:r>
            <a:r>
              <a:rPr lang="en-US" sz="2400" dirty="0" smtClean="0"/>
              <a:t>. </a:t>
            </a:r>
          </a:p>
          <a:p>
            <a:pPr>
              <a:buNone/>
            </a:pPr>
            <a:endParaRPr lang="en-US" sz="2400" dirty="0" smtClean="0"/>
          </a:p>
          <a:p>
            <a:r>
              <a:rPr lang="en-US" sz="2400" dirty="0" smtClean="0"/>
              <a:t>Is not job-protected unless the employee is also eligible for PDL, FMLA, or other leave. </a:t>
            </a:r>
          </a:p>
          <a:p>
            <a:endParaRPr lang="en-US" sz="2200" dirty="0" smtClean="0"/>
          </a:p>
          <a:p>
            <a:endParaRPr lang="en-US" sz="2200" dirty="0" smtClean="0"/>
          </a:p>
          <a:p>
            <a:pPr>
              <a:buNone/>
            </a:pPr>
            <a:r>
              <a:rPr lang="en-US" sz="1800" dirty="0" smtClean="0"/>
              <a:t>Sources: Cal. </a:t>
            </a:r>
            <a:r>
              <a:rPr lang="en-US" sz="1800" dirty="0" err="1" smtClean="0"/>
              <a:t>Unemp</a:t>
            </a:r>
            <a:r>
              <a:rPr lang="en-US" sz="1800" dirty="0" smtClean="0"/>
              <a:t>. Ins. Code § 2655; Legal Aid Society – Employment Law Center</a:t>
            </a:r>
            <a:r>
              <a:rPr lang="en-US" sz="1800" i="1" dirty="0" smtClean="0"/>
              <a:t>, </a:t>
            </a:r>
            <a:r>
              <a:rPr lang="en-US" sz="1800" dirty="0" smtClean="0"/>
              <a:t>“I’m Pregnant: What are my rights to time off from work?”, </a:t>
            </a:r>
            <a:r>
              <a:rPr lang="en-US" sz="1800" i="1" dirty="0" smtClean="0">
                <a:hlinkClick r:id="rId3"/>
              </a:rPr>
              <a:t>http://legalaidatwork.org/family-leave-tree/documentation/pregnancy.1.1.1.1.pdf</a:t>
            </a:r>
            <a:endParaRPr lang="en-US" sz="1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Wage Replacement: The California Paid Family Leave Act (PFL)</a:t>
            </a:r>
            <a:endParaRPr lang="en-US" dirty="0"/>
          </a:p>
        </p:txBody>
      </p:sp>
      <p:sp>
        <p:nvSpPr>
          <p:cNvPr id="3" name="Content Placeholder 2"/>
          <p:cNvSpPr>
            <a:spLocks noGrp="1"/>
          </p:cNvSpPr>
          <p:nvPr>
            <p:ph sz="quarter" idx="1"/>
          </p:nvPr>
        </p:nvSpPr>
        <p:spPr>
          <a:xfrm>
            <a:off x="0" y="1451291"/>
            <a:ext cx="9144000" cy="5638800"/>
          </a:xfrm>
        </p:spPr>
        <p:txBody>
          <a:bodyPr>
            <a:normAutofit/>
          </a:bodyPr>
          <a:lstStyle/>
          <a:p>
            <a:r>
              <a:rPr lang="en-US" sz="2400" dirty="0" smtClean="0"/>
              <a:t>Provides </a:t>
            </a:r>
            <a:r>
              <a:rPr lang="en-US" sz="2400" dirty="0"/>
              <a:t>up to</a:t>
            </a:r>
            <a:r>
              <a:rPr lang="en-US" sz="2400" dirty="0" smtClean="0"/>
              <a:t> 6 weeks of </a:t>
            </a:r>
            <a:r>
              <a:rPr lang="en-US" sz="2400" dirty="0"/>
              <a:t>partial pay for employees</a:t>
            </a:r>
            <a:r>
              <a:rPr lang="en-US" sz="2400" dirty="0" smtClean="0"/>
              <a:t> to bond </a:t>
            </a:r>
            <a:r>
              <a:rPr lang="en-US" sz="2400" dirty="0"/>
              <a:t>with a newborn baby or newly adopted</a:t>
            </a:r>
            <a:r>
              <a:rPr lang="en-US" sz="2400" dirty="0" smtClean="0"/>
              <a:t> child</a:t>
            </a:r>
          </a:p>
          <a:p>
            <a:pPr lvl="1"/>
            <a:r>
              <a:rPr lang="en-US" sz="2400" dirty="0" smtClean="0"/>
              <a:t>Each parent is eligible for PFL</a:t>
            </a:r>
          </a:p>
          <a:p>
            <a:pPr lvl="1"/>
            <a:r>
              <a:rPr lang="en-US" sz="2400" dirty="0" smtClean="0"/>
              <a:t>The 6 weeks of leave need not be taken all at once</a:t>
            </a:r>
            <a:r>
              <a:rPr lang="en-US" sz="2400" b="1" dirty="0" smtClean="0"/>
              <a:t>.</a:t>
            </a:r>
            <a:endParaRPr lang="en-US" sz="2400" dirty="0" smtClean="0"/>
          </a:p>
          <a:p>
            <a:pPr lvl="1"/>
            <a:r>
              <a:rPr lang="en-US" sz="2400" dirty="0" smtClean="0"/>
              <a:t>Limited </a:t>
            </a:r>
            <a:r>
              <a:rPr lang="en-US" sz="2400" dirty="0"/>
              <a:t>to the first year after a child is born or placed </a:t>
            </a:r>
            <a:r>
              <a:rPr lang="en-US" sz="2400" dirty="0" smtClean="0"/>
              <a:t>with family</a:t>
            </a:r>
          </a:p>
          <a:p>
            <a:r>
              <a:rPr lang="en-US" sz="2400" dirty="0" smtClean="0"/>
              <a:t>All employees in California who pay into SDI qualify for PFL </a:t>
            </a:r>
          </a:p>
          <a:p>
            <a:pPr lvl="1"/>
            <a:r>
              <a:rPr lang="en-US" sz="2400" dirty="0" smtClean="0"/>
              <a:t>Applies to employees working for employers of all sizes. </a:t>
            </a:r>
          </a:p>
          <a:p>
            <a:r>
              <a:rPr lang="en-US" sz="2400" dirty="0" smtClean="0"/>
              <a:t>Does not protect employees’ jobs.</a:t>
            </a:r>
          </a:p>
          <a:p>
            <a:pPr>
              <a:buNone/>
            </a:pPr>
            <a:endParaRPr lang="en-US" sz="2200" i="1" dirty="0" smtClean="0"/>
          </a:p>
          <a:p>
            <a:pPr>
              <a:buNone/>
            </a:pPr>
            <a:r>
              <a:rPr lang="en-US" sz="1800" i="1" dirty="0" smtClean="0"/>
              <a:t>Source</a:t>
            </a:r>
            <a:r>
              <a:rPr lang="en-US" sz="1800" dirty="0" smtClean="0"/>
              <a:t>: Legal Aid at Work, </a:t>
            </a:r>
            <a:r>
              <a:rPr lang="en-US" sz="1800" i="1" dirty="0" smtClean="0"/>
              <a:t>Paid Family Leave Benefits</a:t>
            </a:r>
            <a:r>
              <a:rPr lang="en-US" sz="1800" dirty="0" smtClean="0"/>
              <a:t>, </a:t>
            </a:r>
            <a:r>
              <a:rPr lang="en-US" sz="1800" dirty="0" smtClean="0">
                <a:hlinkClick r:id="rId3"/>
              </a:rPr>
              <a:t>https://legalaidatwork.org/factsheet/paid-family-leave-benefits/ </a:t>
            </a:r>
            <a:endParaRPr lang="en-US" sz="1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Paid Sick Leave</a:t>
            </a: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r>
              <a:rPr lang="en-US" sz="2400" dirty="0" smtClean="0"/>
              <a:t>CA state law guarantees </a:t>
            </a:r>
            <a:r>
              <a:rPr lang="en-US" sz="2400" dirty="0"/>
              <a:t>earned sick </a:t>
            </a:r>
            <a:r>
              <a:rPr lang="en-US" sz="2400" dirty="0" smtClean="0"/>
              <a:t>days for up to 3 sick days per year of employment </a:t>
            </a:r>
          </a:p>
          <a:p>
            <a:r>
              <a:rPr lang="en-US" sz="2400" dirty="0" smtClean="0"/>
              <a:t>Applies to almost all employees</a:t>
            </a:r>
          </a:p>
          <a:p>
            <a:pPr lvl="1"/>
            <a:r>
              <a:rPr lang="en-US" sz="2100" dirty="0" smtClean="0"/>
              <a:t>Regardless of size of employer</a:t>
            </a:r>
          </a:p>
          <a:p>
            <a:pPr lvl="1"/>
            <a:r>
              <a:rPr lang="en-US" sz="2100" dirty="0" smtClean="0"/>
              <a:t>Includes part-time and temporary employees</a:t>
            </a:r>
          </a:p>
          <a:p>
            <a:r>
              <a:rPr lang="en-US" sz="2400" dirty="0" smtClean="0"/>
              <a:t>Some municipalities have better laws:</a:t>
            </a:r>
          </a:p>
          <a:p>
            <a:pPr lvl="1"/>
            <a:r>
              <a:rPr lang="en-US" sz="2400" dirty="0" smtClean="0"/>
              <a:t>Los Angeles (6 days), San Diego (5 days) </a:t>
            </a:r>
          </a:p>
          <a:p>
            <a:pPr lvl="1">
              <a:buNone/>
            </a:pPr>
            <a:endParaRPr lang="en-US" sz="2400" dirty="0" smtClean="0"/>
          </a:p>
          <a:p>
            <a:pPr>
              <a:buNone/>
            </a:pPr>
            <a:r>
              <a:rPr lang="en-US" sz="1800" dirty="0" smtClean="0"/>
              <a:t>Sources: California Department of Industrial Relations, </a:t>
            </a:r>
            <a:r>
              <a:rPr lang="en-US" sz="1800" i="1" dirty="0" smtClean="0"/>
              <a:t>Healthy Workplace Healthy Family Act of 2014 (AB 1522), </a:t>
            </a:r>
            <a:r>
              <a:rPr lang="en-US" sz="1800" i="1" dirty="0" smtClean="0">
                <a:hlinkClick r:id="rId2"/>
              </a:rPr>
              <a:t>https://www.dir.ca.gov/DLSE/ab1522.html</a:t>
            </a:r>
            <a:r>
              <a:rPr lang="en-US" sz="1800" dirty="0" smtClean="0"/>
              <a:t>; "California State and City Paid Sick Leave Laws", </a:t>
            </a:r>
            <a:r>
              <a:rPr lang="en-US" sz="1800" dirty="0" smtClean="0">
                <a:hlinkClick r:id="rId3"/>
              </a:rPr>
              <a:t>http://www.foxrothschild.com/content/uploads/2016/06/California-State-and-City-Paid-Sick-Leave-Laws-Torner-September-2016.pdf. </a:t>
            </a:r>
            <a:endParaRPr lang="en-US" sz="1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Guaranteeing Leave Rights </a:t>
            </a:r>
            <a:endParaRPr lang="en-US" dirty="0"/>
          </a:p>
        </p:txBody>
      </p:sp>
      <p:sp>
        <p:nvSpPr>
          <p:cNvPr id="3" name="Content Placeholder 2"/>
          <p:cNvSpPr>
            <a:spLocks noGrp="1"/>
          </p:cNvSpPr>
          <p:nvPr>
            <p:ph sz="quarter" idx="1"/>
          </p:nvPr>
        </p:nvSpPr>
        <p:spPr>
          <a:xfrm>
            <a:off x="0" y="1600200"/>
            <a:ext cx="9144000" cy="5257800"/>
          </a:xfrm>
        </p:spPr>
        <p:txBody>
          <a:bodyPr>
            <a:normAutofit fontScale="25000" lnSpcReduction="20000"/>
          </a:bodyPr>
          <a:lstStyle/>
          <a:p>
            <a:r>
              <a:rPr lang="en-US" sz="8000" dirty="0" smtClean="0"/>
              <a:t>Use this interactive questionnaire to determine eligibility for pregnancy leave:</a:t>
            </a:r>
          </a:p>
          <a:p>
            <a:pPr lvl="1"/>
            <a:r>
              <a:rPr lang="en-US" sz="7200" dirty="0" smtClean="0">
                <a:hlinkClick r:id="rId2"/>
              </a:rPr>
              <a:t>http://legalaidatwork.org/pregnancy-leave-rights/</a:t>
            </a:r>
            <a:r>
              <a:rPr lang="en-US" sz="7200" dirty="0" smtClean="0"/>
              <a:t> </a:t>
            </a:r>
          </a:p>
          <a:p>
            <a:r>
              <a:rPr lang="en-US" sz="8000" dirty="0" smtClean="0"/>
              <a:t>Use this chart to determine eligibility for CFRA, FMLA and PDL:</a:t>
            </a:r>
          </a:p>
          <a:p>
            <a:pPr lvl="1"/>
            <a:r>
              <a:rPr lang="en-US" sz="7200" dirty="0" smtClean="0">
                <a:hlinkClick r:id="rId3"/>
              </a:rPr>
              <a:t>http://www.dfeh.ca.gov/resources/frequently-asked-questions/employment-faqs/pregnancy-disability-leave-faqs/pdl-cfra-fmla-guide/</a:t>
            </a:r>
            <a:r>
              <a:rPr lang="en-US" sz="7200" dirty="0" smtClean="0"/>
              <a:t> </a:t>
            </a:r>
          </a:p>
          <a:p>
            <a:r>
              <a:rPr lang="en-US" sz="8000" dirty="0" smtClean="0"/>
              <a:t>Provide this “Health Care Provider Support of Pregnancy Leave” sample letter to your healthcare provider to supplement your request for pregnancy leave:</a:t>
            </a:r>
          </a:p>
          <a:p>
            <a:pPr lvl="1"/>
            <a:r>
              <a:rPr lang="en-US" sz="7200" dirty="0" smtClean="0">
                <a:hlinkClick r:id="rId4"/>
              </a:rPr>
              <a:t>https://legalaidatwork.org/wp-content/uploads/2017/02/Letter_Supporting_Pregnancy_Leave.doc</a:t>
            </a:r>
            <a:r>
              <a:rPr lang="en-US" sz="7200" dirty="0" smtClean="0"/>
              <a:t> </a:t>
            </a:r>
          </a:p>
          <a:p>
            <a:pPr lvl="1">
              <a:buNone/>
            </a:pPr>
            <a:endParaRPr lang="en-US" sz="8000" dirty="0" smtClean="0"/>
          </a:p>
          <a:p>
            <a:r>
              <a:rPr lang="en-US" sz="8000" dirty="0" smtClean="0"/>
              <a:t>Direct any questions regarding employment rights or benefits to: </a:t>
            </a:r>
          </a:p>
          <a:p>
            <a:pPr lvl="1"/>
            <a:r>
              <a:rPr lang="en-US" sz="8000" dirty="0" smtClean="0"/>
              <a:t>Legal Aid at Work, Work &amp; Family Project (1.415.593.0033) </a:t>
            </a:r>
          </a:p>
          <a:p>
            <a:pPr lvl="1"/>
            <a:r>
              <a:rPr lang="en-US" sz="8000" dirty="0" smtClean="0"/>
              <a:t>Employment Development Department (EDD) (1.877.BE.THERE)</a:t>
            </a:r>
          </a:p>
          <a:p>
            <a:pPr lvl="1">
              <a:buNone/>
            </a:pPr>
            <a:endParaRPr lang="en-US" sz="8000" i="1" dirty="0" smtClean="0">
              <a:latin typeface="Tw Cen MT (Body)"/>
              <a:cs typeface="Tw Cen MT (Body)"/>
            </a:endParaRPr>
          </a:p>
          <a:p>
            <a:pPr>
              <a:buNone/>
            </a:pPr>
            <a:r>
              <a:rPr lang="en-US" sz="6800" i="1" dirty="0" smtClean="0">
                <a:latin typeface="Tw Cen MT"/>
                <a:cs typeface="Tw Cen MT"/>
              </a:rPr>
              <a:t>Sources</a:t>
            </a:r>
            <a:r>
              <a:rPr lang="en-US" sz="6800" dirty="0" smtClean="0">
                <a:latin typeface="Tw Cen MT"/>
                <a:cs typeface="Tw Cen MT"/>
              </a:rPr>
              <a:t>: Legal Aid at Work, </a:t>
            </a:r>
            <a:r>
              <a:rPr lang="en-US" sz="6800" i="1" dirty="0" smtClean="0">
                <a:latin typeface="Tw Cen MT"/>
                <a:cs typeface="Tw Cen MT"/>
              </a:rPr>
              <a:t>Paid Family Leave Benefits</a:t>
            </a:r>
            <a:r>
              <a:rPr lang="en-US" sz="6800" dirty="0" smtClean="0">
                <a:latin typeface="Tw Cen MT"/>
                <a:cs typeface="Tw Cen MT"/>
              </a:rPr>
              <a:t>, </a:t>
            </a:r>
            <a:r>
              <a:rPr lang="en-US" sz="6800" dirty="0" smtClean="0">
                <a:latin typeface="Tw Cen MT"/>
                <a:cs typeface="Tw Cen MT"/>
                <a:hlinkClick r:id="rId5"/>
              </a:rPr>
              <a:t>https://legalaidatwork.org/factsheet/paid-family-leave-benefits/</a:t>
            </a:r>
            <a:r>
              <a:rPr lang="en-US" sz="6800" dirty="0" smtClean="0">
                <a:latin typeface="Tw Cen MT"/>
                <a:cs typeface="Tw Cen MT"/>
              </a:rPr>
              <a:t>; </a:t>
            </a:r>
            <a:r>
              <a:rPr lang="en-US" sz="6800" i="1" dirty="0" smtClean="0">
                <a:latin typeface="Tw Cen MT"/>
                <a:cs typeface="Tw Cen MT"/>
              </a:rPr>
              <a:t> </a:t>
            </a:r>
            <a:r>
              <a:rPr lang="en-US" sz="6800" dirty="0" smtClean="0">
                <a:latin typeface="Tw Cen MT"/>
                <a:cs typeface="Tw Cen MT"/>
              </a:rPr>
              <a:t>Legal Aid at Work, </a:t>
            </a:r>
            <a:r>
              <a:rPr lang="en-US" sz="6800" i="1" dirty="0" smtClean="0">
                <a:latin typeface="Tw Cen MT"/>
                <a:cs typeface="Tw Cen MT"/>
              </a:rPr>
              <a:t>DO-IT-YOURSELF: SAMPLE LETTERS, TOOLKITS, AND </a:t>
            </a:r>
            <a:r>
              <a:rPr lang="en-US" sz="6800" i="1" dirty="0" err="1" smtClean="0">
                <a:latin typeface="Tw Cen MT"/>
                <a:cs typeface="Tw Cen MT"/>
              </a:rPr>
              <a:t>GUIDES,</a:t>
            </a:r>
            <a:r>
              <a:rPr lang="en-US" sz="6800" i="1" dirty="0" err="1" smtClean="0">
                <a:latin typeface="Tw Cen MT"/>
                <a:cs typeface="Tw Cen MT"/>
                <a:hlinkClick r:id="rId6"/>
              </a:rPr>
              <a:t>https://legalaidatwork.org/do-it-yourself-sample-letters-toolkits-and-guides/</a:t>
            </a:r>
            <a:r>
              <a:rPr lang="en-US" sz="6800" i="1" dirty="0" err="1" smtClean="0">
                <a:latin typeface="Tw Cen MT"/>
                <a:cs typeface="Tw Cen MT"/>
              </a:rPr>
              <a:t>.</a:t>
            </a:r>
            <a:endParaRPr lang="en-US" sz="6800" dirty="0" smtClean="0">
              <a:latin typeface="Tw Cen MT"/>
              <a:cs typeface="Tw Cen MT"/>
            </a:endParaRPr>
          </a:p>
          <a:p>
            <a:pPr lvl="1">
              <a:buNone/>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If family/medical leave rights have been violated….</a:t>
            </a:r>
            <a:endParaRPr lang="en-US" dirty="0"/>
          </a:p>
        </p:txBody>
      </p:sp>
      <p:sp>
        <p:nvSpPr>
          <p:cNvPr id="3" name="Content Placeholder 2"/>
          <p:cNvSpPr>
            <a:spLocks noGrp="1"/>
          </p:cNvSpPr>
          <p:nvPr>
            <p:ph sz="quarter" idx="1"/>
          </p:nvPr>
        </p:nvSpPr>
        <p:spPr>
          <a:xfrm>
            <a:off x="0" y="1600199"/>
            <a:ext cx="8766048" cy="4944669"/>
          </a:xfrm>
        </p:spPr>
        <p:txBody>
          <a:bodyPr>
            <a:normAutofit fontScale="77500" lnSpcReduction="20000"/>
          </a:bodyPr>
          <a:lstStyle/>
          <a:p>
            <a:pPr>
              <a:buNone/>
            </a:pPr>
            <a:r>
              <a:rPr lang="en-US" dirty="0" smtClean="0"/>
              <a:t>File a complaint with </a:t>
            </a:r>
            <a:r>
              <a:rPr lang="en-US" b="1" i="1" u="sng" dirty="0" smtClean="0"/>
              <a:t>either</a:t>
            </a:r>
            <a:r>
              <a:rPr lang="en-US" dirty="0" smtClean="0"/>
              <a:t>:</a:t>
            </a:r>
          </a:p>
          <a:p>
            <a:r>
              <a:rPr lang="en-US" dirty="0" smtClean="0"/>
              <a:t>The local office of the DOL, Wage and Hour Division</a:t>
            </a:r>
          </a:p>
          <a:p>
            <a:pPr lvl="1"/>
            <a:r>
              <a:rPr lang="en-US" dirty="0" smtClean="0"/>
              <a:t>Must be no later than two years after the earliest discriminatory act </a:t>
            </a:r>
          </a:p>
          <a:p>
            <a:pPr lvl="1"/>
            <a:r>
              <a:rPr lang="en-US" dirty="0" smtClean="0"/>
              <a:t>Can be found in local telephone directory</a:t>
            </a:r>
          </a:p>
          <a:p>
            <a:pPr lvl="7">
              <a:buNone/>
            </a:pPr>
            <a:r>
              <a:rPr lang="en-US" sz="2839" b="1" i="1" u="sng" dirty="0" smtClean="0"/>
              <a:t>or</a:t>
            </a:r>
          </a:p>
          <a:p>
            <a:r>
              <a:rPr lang="en-US" dirty="0" smtClean="0"/>
              <a:t>The California DFEH </a:t>
            </a:r>
          </a:p>
          <a:p>
            <a:pPr lvl="1"/>
            <a:r>
              <a:rPr lang="en-US" dirty="0" smtClean="0"/>
              <a:t>Must be no later than one year after the first discriminatory act </a:t>
            </a:r>
          </a:p>
          <a:p>
            <a:pPr lvl="1"/>
            <a:r>
              <a:rPr lang="en-US" dirty="0" smtClean="0"/>
              <a:t>Call 1.800.884.1684</a:t>
            </a:r>
          </a:p>
          <a:p>
            <a:pPr>
              <a:buNone/>
            </a:pPr>
            <a:endParaRPr lang="en-US" dirty="0" smtClean="0"/>
          </a:p>
          <a:p>
            <a:pPr>
              <a:buNone/>
            </a:pPr>
            <a:r>
              <a:rPr lang="en-US" dirty="0" smtClean="0"/>
              <a:t>**Because of these time limits, if an employee thinks their rights have been violated, they should take action immediately.**</a:t>
            </a:r>
          </a:p>
          <a:p>
            <a:pPr>
              <a:buNone/>
            </a:pPr>
            <a:endParaRPr lang="en-US" dirty="0" smtClean="0"/>
          </a:p>
          <a:p>
            <a:pPr lvl="1">
              <a:buNone/>
            </a:pPr>
            <a:r>
              <a:rPr lang="en-US" sz="2323" i="1" dirty="0" smtClean="0"/>
              <a:t>Source</a:t>
            </a:r>
            <a:r>
              <a:rPr lang="en-US" sz="2323" dirty="0" smtClean="0"/>
              <a:t>: Legal Aid at Work, </a:t>
            </a:r>
            <a:r>
              <a:rPr lang="en-US" sz="2323" i="1" dirty="0" smtClean="0"/>
              <a:t>Paid Family Leave Benefits</a:t>
            </a:r>
            <a:r>
              <a:rPr lang="en-US" sz="2323" dirty="0" smtClean="0"/>
              <a:t>, </a:t>
            </a:r>
            <a:r>
              <a:rPr lang="en-US" sz="2323" dirty="0" smtClean="0">
                <a:hlinkClick r:id="rId3"/>
              </a:rPr>
              <a:t>https://legalaidatwork.org/factsheet/paid-family-leave-benefits/ </a:t>
            </a:r>
            <a:endParaRPr lang="en-US" sz="2323" dirty="0" smtClean="0"/>
          </a:p>
          <a:p>
            <a:pPr>
              <a:buNone/>
            </a:pPr>
            <a:r>
              <a:rPr lang="en-US" i="1" dirty="0" smtClean="0"/>
              <a:t>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153400" cy="1219200"/>
          </a:xfrm>
        </p:spPr>
        <p:txBody>
          <a:bodyPr>
            <a:normAutofit fontScale="90000"/>
          </a:bodyPr>
          <a:lstStyle/>
          <a:p>
            <a:pPr algn="ctr"/>
            <a:r>
              <a:rPr lang="en-US" dirty="0" smtClean="0"/>
              <a:t/>
            </a:r>
            <a:br>
              <a:rPr lang="en-US" dirty="0" smtClean="0"/>
            </a:br>
            <a:r>
              <a:rPr lang="en-US" dirty="0" smtClean="0"/>
              <a:t>QUESTIONS?</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a:t>
            </a:r>
          </a:p>
          <a:p>
            <a:r>
              <a:rPr lang="en-US" dirty="0" smtClean="0"/>
              <a:t>?</a:t>
            </a:r>
          </a:p>
          <a:p>
            <a:r>
              <a:rPr lang="en-US"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Title VII of the Civil Rights Act of 1964 </a:t>
            </a:r>
            <a:r>
              <a:rPr lang="en-US" b="1" u="sng" dirty="0" smtClean="0"/>
              <a:t/>
            </a:r>
            <a:br>
              <a:rPr lang="en-US" b="1" u="sng"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612648" y="1600200"/>
            <a:ext cx="8153400" cy="4495800"/>
          </a:xfrm>
        </p:spPr>
        <p:txBody>
          <a:bodyPr>
            <a:normAutofit/>
          </a:bodyPr>
          <a:lstStyle/>
          <a:p>
            <a:r>
              <a:rPr lang="en-US" sz="2400" dirty="0" smtClean="0"/>
              <a:t>The Pregnancy Discrimination Act of 1978 amended Title VII to include pregnancy, childbirth and related conditions</a:t>
            </a:r>
          </a:p>
          <a:p>
            <a:r>
              <a:rPr lang="en-US" sz="2400" dirty="0" smtClean="0"/>
              <a:t>States that “women affected by pregnancy, childbirth, or related medical conditions shall be treated the same for all employment related purposes”</a:t>
            </a:r>
          </a:p>
          <a:p>
            <a:r>
              <a:rPr lang="en-US" sz="2400" dirty="0" smtClean="0"/>
              <a:t>Covers employers with 15 or more employees</a:t>
            </a:r>
          </a:p>
          <a:p>
            <a:r>
              <a:rPr lang="en-US" sz="2400" dirty="0" smtClean="0"/>
              <a:t>Applies to private companies, employment agencies, labor organizations and government employees</a:t>
            </a:r>
          </a:p>
          <a:p>
            <a:endParaRPr lang="en-US" sz="2400" dirty="0" smtClean="0"/>
          </a:p>
          <a:p>
            <a:pPr>
              <a:buNone/>
            </a:pPr>
            <a:r>
              <a:rPr lang="en-US" sz="1800" i="1" dirty="0" smtClean="0"/>
              <a:t>Source</a:t>
            </a:r>
            <a:r>
              <a:rPr lang="en-US" sz="1800" dirty="0" smtClean="0"/>
              <a:t>: 42 U.S.C. § 2000e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3500" dirty="0" smtClean="0"/>
              <a:t>Title IX of the Education Amendments of 1972 </a:t>
            </a:r>
            <a:endParaRPr lang="en-US" sz="3500" dirty="0"/>
          </a:p>
        </p:txBody>
      </p:sp>
      <p:sp>
        <p:nvSpPr>
          <p:cNvPr id="3" name="Content Placeholder 2"/>
          <p:cNvSpPr>
            <a:spLocks noGrp="1"/>
          </p:cNvSpPr>
          <p:nvPr>
            <p:ph sz="quarter" idx="1"/>
          </p:nvPr>
        </p:nvSpPr>
        <p:spPr/>
        <p:txBody>
          <a:bodyPr>
            <a:normAutofit lnSpcReduction="10000"/>
          </a:bodyPr>
          <a:lstStyle/>
          <a:p>
            <a:r>
              <a:rPr lang="en-US" sz="2400" dirty="0" smtClean="0"/>
              <a:t>No </a:t>
            </a:r>
            <a:r>
              <a:rPr lang="en-US" sz="2400" dirty="0"/>
              <a:t>federally funded educational program or activity can discriminate against a person based on their </a:t>
            </a:r>
            <a:r>
              <a:rPr lang="en-US" sz="2400" dirty="0" smtClean="0"/>
              <a:t>sex</a:t>
            </a:r>
          </a:p>
          <a:p>
            <a:r>
              <a:rPr lang="en-US" sz="2400" dirty="0" smtClean="0"/>
              <a:t>Applies </a:t>
            </a:r>
            <a:r>
              <a:rPr lang="en-US" sz="2400" dirty="0"/>
              <a:t>to employees at colleges, universities, elementary and secondary </a:t>
            </a:r>
            <a:r>
              <a:rPr lang="en-US" sz="2400" dirty="0" smtClean="0"/>
              <a:t>schools, </a:t>
            </a:r>
            <a:r>
              <a:rPr lang="en-US" sz="2400" dirty="0"/>
              <a:t>as well as any other educational institution that receives federal </a:t>
            </a:r>
            <a:r>
              <a:rPr lang="en-US" sz="2400" dirty="0" smtClean="0"/>
              <a:t>funding</a:t>
            </a:r>
          </a:p>
          <a:p>
            <a:r>
              <a:rPr lang="en-US" sz="2400" dirty="0" smtClean="0"/>
              <a:t>Guidance </a:t>
            </a:r>
            <a:r>
              <a:rPr lang="en-US" sz="2400" dirty="0"/>
              <a:t>issued by OCR confirms that Title IX applies to pregnancy, childbirth and related conditions (such as </a:t>
            </a:r>
            <a:r>
              <a:rPr lang="en-US" sz="2400" dirty="0" smtClean="0"/>
              <a:t>breastfeeding</a:t>
            </a:r>
            <a:r>
              <a:rPr lang="en-US" sz="2400" dirty="0"/>
              <a:t>) because they are related to a person’s </a:t>
            </a:r>
            <a:r>
              <a:rPr lang="en-US" sz="2400" dirty="0" smtClean="0"/>
              <a:t>sex</a:t>
            </a:r>
          </a:p>
          <a:p>
            <a:endParaRPr lang="en-US" sz="2400" dirty="0" smtClean="0"/>
          </a:p>
          <a:p>
            <a:pPr>
              <a:buNone/>
            </a:pPr>
            <a:r>
              <a:rPr lang="en-US" sz="1800" i="1" dirty="0" smtClean="0"/>
              <a:t>Sources: </a:t>
            </a:r>
            <a:r>
              <a:rPr lang="en-US" sz="1800" dirty="0" smtClean="0"/>
              <a:t>20 U.S.C. §1681; U.S. Department of Education Office of Civil Rights</a:t>
            </a:r>
            <a:r>
              <a:rPr lang="en-US" sz="1800" i="1" dirty="0" smtClean="0"/>
              <a:t>, Supporting the Academic Success of Pregnant and Parenting Students Under Title IX of the Education Amendments of 1972 </a:t>
            </a:r>
            <a:r>
              <a:rPr lang="en-US" sz="1800" dirty="0" smtClean="0"/>
              <a:t>(2013). </a:t>
            </a:r>
            <a:endParaRPr lang="en-US" sz="18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1219200"/>
          </a:xfrm>
        </p:spPr>
        <p:txBody>
          <a:bodyPr>
            <a:noAutofit/>
          </a:bodyPr>
          <a:lstStyle/>
          <a:p>
            <a:pPr algn="ctr"/>
            <a:r>
              <a:rPr lang="en-US" sz="4000" dirty="0" smtClean="0"/>
              <a:t>The Affordable Care Act (ACA)</a:t>
            </a:r>
          </a:p>
        </p:txBody>
      </p:sp>
      <p:sp>
        <p:nvSpPr>
          <p:cNvPr id="3" name="Content Placeholder 2"/>
          <p:cNvSpPr>
            <a:spLocks noGrp="1"/>
          </p:cNvSpPr>
          <p:nvPr>
            <p:ph sz="quarter" idx="1"/>
          </p:nvPr>
        </p:nvSpPr>
        <p:spPr/>
        <p:txBody>
          <a:bodyPr>
            <a:normAutofit lnSpcReduction="10000"/>
          </a:bodyPr>
          <a:lstStyle/>
          <a:p>
            <a:r>
              <a:rPr lang="en-US" sz="2400" dirty="0" smtClean="0"/>
              <a:t>Requires </a:t>
            </a:r>
            <a:r>
              <a:rPr lang="en-US" sz="2400" dirty="0"/>
              <a:t>employers to provide reasonable break time for nursing mothers for up to one year after the child’s </a:t>
            </a:r>
            <a:r>
              <a:rPr lang="en-US" sz="2400" dirty="0" smtClean="0"/>
              <a:t>birth</a:t>
            </a:r>
          </a:p>
          <a:p>
            <a:r>
              <a:rPr lang="en-US" sz="2400" dirty="0" smtClean="0"/>
              <a:t>Break </a:t>
            </a:r>
            <a:r>
              <a:rPr lang="en-US" sz="2400" dirty="0"/>
              <a:t>time is unpaid unless the employee uses a break that is normally a paid break to express milk -- if so, must be </a:t>
            </a:r>
            <a:r>
              <a:rPr lang="en-US" sz="2400" dirty="0" smtClean="0"/>
              <a:t>paid</a:t>
            </a:r>
          </a:p>
          <a:p>
            <a:r>
              <a:rPr lang="en-US" sz="2400" dirty="0" smtClean="0"/>
              <a:t>A </a:t>
            </a:r>
            <a:r>
              <a:rPr lang="en-US" sz="2400" dirty="0"/>
              <a:t>private space shielded from coworkers and the public that is not a </a:t>
            </a:r>
            <a:r>
              <a:rPr lang="en-US" sz="2400" dirty="0" smtClean="0"/>
              <a:t>bathroom</a:t>
            </a:r>
          </a:p>
          <a:p>
            <a:r>
              <a:rPr lang="en-US" sz="2400" dirty="0" smtClean="0"/>
              <a:t>Some </a:t>
            </a:r>
            <a:r>
              <a:rPr lang="en-US" sz="2400" dirty="0"/>
              <a:t>circumstances where an employer can refuse to accommodate an </a:t>
            </a:r>
            <a:r>
              <a:rPr lang="en-US" sz="2400" dirty="0" smtClean="0"/>
              <a:t>employee</a:t>
            </a:r>
          </a:p>
          <a:p>
            <a:r>
              <a:rPr lang="en-US" sz="2400" dirty="0" smtClean="0"/>
              <a:t>No retaliation</a:t>
            </a:r>
          </a:p>
          <a:p>
            <a:pPr>
              <a:buNone/>
            </a:pPr>
            <a:endParaRPr lang="en-US" sz="2400" dirty="0" smtClean="0"/>
          </a:p>
          <a:p>
            <a:pPr>
              <a:buNone/>
            </a:pPr>
            <a:r>
              <a:rPr lang="en-US" sz="1800" i="1" dirty="0" smtClean="0"/>
              <a:t>Source: </a:t>
            </a:r>
            <a:r>
              <a:rPr lang="en-US" sz="1800" dirty="0" smtClean="0"/>
              <a:t>29 U.S.C. 207(r)</a:t>
            </a: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255436"/>
          </a:xfrm>
        </p:spPr>
        <p:txBody>
          <a:bodyPr>
            <a:noAutofit/>
          </a:bodyPr>
          <a:lstStyle/>
          <a:p>
            <a:pPr algn="ctr"/>
            <a:r>
              <a:rPr lang="en-US" sz="3800" dirty="0" smtClean="0"/>
              <a:t>State Laws Protecting Breastfeeding Employees</a:t>
            </a:r>
            <a:endParaRPr lang="en-US" sz="3800" dirty="0"/>
          </a:p>
        </p:txBody>
      </p:sp>
      <p:sp>
        <p:nvSpPr>
          <p:cNvPr id="3" name="Content Placeholder 2"/>
          <p:cNvSpPr>
            <a:spLocks noGrp="1"/>
          </p:cNvSpPr>
          <p:nvPr>
            <p:ph sz="quarter" idx="1"/>
          </p:nvPr>
        </p:nvSpPr>
        <p:spPr/>
        <p:txBody>
          <a:bodyPr/>
          <a:lstStyle/>
          <a:p>
            <a:r>
              <a:rPr lang="en-US" dirty="0" smtClean="0"/>
              <a:t>Public Breastfeeding Laws</a:t>
            </a:r>
          </a:p>
          <a:p>
            <a:r>
              <a:rPr lang="en-US" dirty="0" smtClean="0"/>
              <a:t>Fair Employment and Housing Act (FEHA) </a:t>
            </a:r>
          </a:p>
          <a:p>
            <a:r>
              <a:rPr lang="en-US" dirty="0" smtClean="0"/>
              <a:t>Unruh Civil Rights Act </a:t>
            </a:r>
          </a:p>
          <a:p>
            <a:r>
              <a:rPr lang="en-US" dirty="0" smtClean="0"/>
              <a:t>California Ed. Code (lactation accommodation in schools)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000" dirty="0" smtClean="0"/>
              <a:t>Public Breastfeeding (CA State Law)</a:t>
            </a:r>
            <a:endParaRPr lang="en-US" sz="4000" dirty="0"/>
          </a:p>
        </p:txBody>
      </p:sp>
      <p:sp>
        <p:nvSpPr>
          <p:cNvPr id="3" name="Content Placeholder 2"/>
          <p:cNvSpPr>
            <a:spLocks noGrp="1"/>
          </p:cNvSpPr>
          <p:nvPr>
            <p:ph sz="quarter" idx="1"/>
          </p:nvPr>
        </p:nvSpPr>
        <p:spPr/>
        <p:txBody>
          <a:bodyPr>
            <a:normAutofit/>
          </a:bodyPr>
          <a:lstStyle/>
          <a:p>
            <a:r>
              <a:rPr lang="en-US" dirty="0" smtClean="0"/>
              <a:t>People </a:t>
            </a:r>
            <a:r>
              <a:rPr lang="en-US" dirty="0"/>
              <a:t>have a right to breastfeed in public and in government </a:t>
            </a:r>
            <a:r>
              <a:rPr lang="en-US" dirty="0" smtClean="0"/>
              <a:t>buildings.</a:t>
            </a:r>
          </a:p>
          <a:p>
            <a:r>
              <a:rPr lang="en-US" dirty="0" smtClean="0"/>
              <a:t>We and other advocacy groups have </a:t>
            </a:r>
            <a:r>
              <a:rPr lang="en-US" dirty="0"/>
              <a:t>received many complaints from parents told they cannot breastfeed on school grounds during school events and teacher conferences</a:t>
            </a:r>
            <a:r>
              <a:rPr lang="en-US" dirty="0" smtClean="0"/>
              <a:t>.</a:t>
            </a:r>
          </a:p>
          <a:p>
            <a:endParaRPr lang="en-US" dirty="0" smtClean="0"/>
          </a:p>
          <a:p>
            <a:endParaRPr lang="en-US" dirty="0" smtClean="0"/>
          </a:p>
          <a:p>
            <a:pPr>
              <a:buNone/>
            </a:pPr>
            <a:r>
              <a:rPr lang="en-US" sz="1800" i="1" dirty="0" smtClean="0"/>
              <a:t>Source: </a:t>
            </a:r>
            <a:r>
              <a:rPr lang="en-US" sz="1800" i="1" dirty="0"/>
              <a:t>Cal. Civil Code § 43.3.</a:t>
            </a:r>
          </a:p>
        </p:txBody>
      </p:sp>
      <p:sp>
        <p:nvSpPr>
          <p:cNvPr id="4" name="TextBox 3"/>
          <p:cNvSpPr txBox="1"/>
          <p:nvPr/>
        </p:nvSpPr>
        <p:spPr>
          <a:xfrm>
            <a:off x="1231077" y="4418664"/>
            <a:ext cx="5572253" cy="461665"/>
          </a:xfrm>
          <a:prstGeom prst="rect">
            <a:avLst/>
          </a:prstGeom>
          <a:noFill/>
        </p:spPr>
        <p:txBody>
          <a:bodyPr wrap="square" rtlCol="0">
            <a:spAutoFit/>
          </a:bodyPr>
          <a:lstStyle/>
          <a:p>
            <a:pPr lvl="1"/>
            <a:r>
              <a:rPr lang="en-US" sz="2400" b="1" dirty="0" smtClean="0">
                <a:solidFill>
                  <a:schemeClr val="accent2"/>
                </a:solidFill>
              </a:rPr>
              <a:t>This isn’t true!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0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dirty="0" smtClean="0"/>
              <a:t> </a:t>
            </a:r>
            <a:br>
              <a:rPr lang="en-US" dirty="0" smtClean="0"/>
            </a:br>
            <a:r>
              <a:rPr lang="en-US" sz="3778" dirty="0" smtClean="0"/>
              <a:t>California Fair Employment and Housing Act (FEHA) </a:t>
            </a:r>
            <a:r>
              <a:rPr lang="en-US" dirty="0" smtClean="0"/>
              <a:t/>
            </a:r>
            <a:br>
              <a:rPr lang="en-US" dirty="0" smtClean="0"/>
            </a:br>
            <a:endParaRPr lang="en-US" dirty="0"/>
          </a:p>
        </p:txBody>
      </p:sp>
      <p:sp>
        <p:nvSpPr>
          <p:cNvPr id="3" name="Content Placeholder 2"/>
          <p:cNvSpPr>
            <a:spLocks noGrp="1"/>
          </p:cNvSpPr>
          <p:nvPr>
            <p:ph sz="quarter" idx="1"/>
          </p:nvPr>
        </p:nvSpPr>
        <p:spPr>
          <a:xfrm>
            <a:off x="0" y="1580871"/>
            <a:ext cx="9144000" cy="5714610"/>
          </a:xfrm>
        </p:spPr>
        <p:txBody>
          <a:bodyPr>
            <a:normAutofit/>
          </a:bodyPr>
          <a:lstStyle/>
          <a:p>
            <a:r>
              <a:rPr lang="en-US" sz="2162" dirty="0" smtClean="0"/>
              <a:t>Discrimination </a:t>
            </a:r>
            <a:r>
              <a:rPr lang="en-US" sz="2162" dirty="0"/>
              <a:t>because of breastfeeding or lactation is a form of sex-based discrimination and is </a:t>
            </a:r>
            <a:r>
              <a:rPr lang="en-US" sz="2162" dirty="0" smtClean="0"/>
              <a:t>prohibited. </a:t>
            </a:r>
            <a:r>
              <a:rPr lang="en-US" sz="2162" dirty="0"/>
              <a:t>It is illegal for an employer to discriminate on the basis of lactation with respect to hiring, firing, training, compensation, or virtually any other aspect of </a:t>
            </a:r>
            <a:r>
              <a:rPr lang="en-US" sz="2162" dirty="0" smtClean="0"/>
              <a:t>employment. </a:t>
            </a:r>
          </a:p>
          <a:p>
            <a:pPr lvl="1"/>
            <a:r>
              <a:rPr lang="en-US" sz="2162" dirty="0" smtClean="0"/>
              <a:t>Applies </a:t>
            </a:r>
            <a:r>
              <a:rPr lang="en-US" sz="2162" dirty="0"/>
              <a:t>to workplaces with 5 or more </a:t>
            </a:r>
            <a:r>
              <a:rPr lang="en-US" sz="2162" dirty="0" smtClean="0"/>
              <a:t>employees as </a:t>
            </a:r>
            <a:r>
              <a:rPr lang="en-US" sz="2162" dirty="0"/>
              <a:t>well as all employment agencies, labor organizations, state licensing boards, and state and local governments</a:t>
            </a:r>
            <a:r>
              <a:rPr lang="en-US" sz="2162" dirty="0" smtClean="0"/>
              <a:t>.</a:t>
            </a:r>
          </a:p>
          <a:p>
            <a:r>
              <a:rPr lang="en-US" sz="2162" dirty="0" smtClean="0"/>
              <a:t>FEHA was amended in 2012 to clarify that “sex” includes breastfeeding or medical conditions related to breastfeeding.</a:t>
            </a:r>
          </a:p>
          <a:p>
            <a:r>
              <a:rPr lang="en-US" sz="2162" dirty="0" smtClean="0"/>
              <a:t>Discrimination includes: failure to reasonably accommodate pregnancy or lactation; harassment based on pregnancy or lactation </a:t>
            </a:r>
            <a:endParaRPr lang="en-US" sz="2378" dirty="0" smtClean="0"/>
          </a:p>
          <a:p>
            <a:pPr lvl="1">
              <a:buNone/>
            </a:pPr>
            <a:r>
              <a:rPr lang="en-US" sz="1700" i="1" dirty="0" smtClean="0"/>
              <a:t>Source</a:t>
            </a:r>
            <a:r>
              <a:rPr lang="en-US" sz="1700" dirty="0" smtClean="0"/>
              <a:t>: Cal. </a:t>
            </a:r>
            <a:r>
              <a:rPr lang="en-US" sz="1700" dirty="0" err="1" smtClean="0"/>
              <a:t>Gov’t</a:t>
            </a:r>
            <a:r>
              <a:rPr lang="en-US" sz="1700" dirty="0" smtClean="0"/>
              <a:t> Code § 12925 et seq. For more information, go to: </a:t>
            </a:r>
            <a:r>
              <a:rPr lang="en-US" sz="1700" dirty="0" smtClean="0">
                <a:hlinkClick r:id="rId3"/>
              </a:rPr>
              <a:t>https://legalaidatwork.org/factsheet/rights-for-breastfeeding-mothers-lactation-accommodation-and-discrimination/</a:t>
            </a:r>
            <a:endParaRPr lang="en-US" sz="1700" dirty="0" smtClean="0"/>
          </a:p>
          <a:p>
            <a:pPr lvl="1">
              <a:buNone/>
            </a:pPr>
            <a:endParaRPr lang="en-US" sz="1800"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2111</TotalTime>
  <Words>2573</Words>
  <Application>Microsoft Macintosh PowerPoint</Application>
  <PresentationFormat>On-screen Show (4:3)</PresentationFormat>
  <Paragraphs>274</Paragraphs>
  <Slides>36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Calibri</vt:lpstr>
      <vt:lpstr>Tw Cen MT</vt:lpstr>
      <vt:lpstr>Tw Cen MT (Body)</vt:lpstr>
      <vt:lpstr>Wingdings</vt:lpstr>
      <vt:lpstr>Wingdings 2</vt:lpstr>
      <vt:lpstr>Median</vt:lpstr>
      <vt:lpstr>Lactation Accommodations and Family/Medical Leave: A Legal Landscape </vt:lpstr>
      <vt:lpstr> Lactation Accommodations </vt:lpstr>
      <vt:lpstr> Federal Laws Protecting Breastfeeding Employees </vt:lpstr>
      <vt:lpstr>    Title VII of the Civil Rights Act of 1964   </vt:lpstr>
      <vt:lpstr>Title IX of the Education Amendments of 1972 </vt:lpstr>
      <vt:lpstr>The Affordable Care Act (ACA)</vt:lpstr>
      <vt:lpstr>State Laws Protecting Breastfeeding Employees</vt:lpstr>
      <vt:lpstr>Public Breastfeeding (CA State Law)</vt:lpstr>
      <vt:lpstr>  California Fair Employment and Housing Act (FEHA)  </vt:lpstr>
      <vt:lpstr>Unruh Civil Rights Act </vt:lpstr>
      <vt:lpstr>Worksite Lactation Accommodation Law: An Overview</vt:lpstr>
      <vt:lpstr>Lactation Accommodation in Schools </vt:lpstr>
      <vt:lpstr>Lactation Accommodation in Schools</vt:lpstr>
      <vt:lpstr>Lactation Accommodation in Schools</vt:lpstr>
      <vt:lpstr>Lactation Accommodation in Schools </vt:lpstr>
      <vt:lpstr>Lactation Accommodation in Schools – Complaint Filing Process</vt:lpstr>
      <vt:lpstr> State Law Penalties for Violations </vt:lpstr>
      <vt:lpstr> Asking for Accommodations </vt:lpstr>
      <vt:lpstr>Asking for Accommodations: Anticipating Frequently Asked Questions</vt:lpstr>
      <vt:lpstr>  How to Handle Violations </vt:lpstr>
      <vt:lpstr>Filing a Complaint with an Administrative Agency</vt:lpstr>
      <vt:lpstr>Filing Lactation-Based Discrimination Claims  </vt:lpstr>
      <vt:lpstr>Other situations where lactation accommodation issues may arise…</vt:lpstr>
      <vt:lpstr>Family/Medical Leave </vt:lpstr>
      <vt:lpstr> Leave &amp; Breastfeeding – CA State Law </vt:lpstr>
      <vt:lpstr>Two Major Types of Leave</vt:lpstr>
      <vt:lpstr>Paid leave and job-protected leave do not necessarily overlap! </vt:lpstr>
      <vt:lpstr> Job Protection (Federal Law):  Family Medical Leave Act (FMLA) of 1993 </vt:lpstr>
      <vt:lpstr>Job Protection (State Law):  Pregnancy Disability Leave (PDL)</vt:lpstr>
      <vt:lpstr>Job Protection (State Law):  California Family Rights Act (CFRA) </vt:lpstr>
      <vt:lpstr>Wage Replacement: State Disability Insurance (SDI)</vt:lpstr>
      <vt:lpstr>Wage Replacement: The California Paid Family Leave Act (PFL)</vt:lpstr>
      <vt:lpstr>Paid Sick Leave</vt:lpstr>
      <vt:lpstr>Guaranteeing Leave Rights </vt:lpstr>
      <vt:lpstr>If family/medical leave rights have been violated….</vt:lpstr>
      <vt:lpstr> QUESTIONS? </vt:lpstr>
    </vt:vector>
  </TitlesOfParts>
  <Company>WSU</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Breastfeeding and Lactation Accommodations: A Legal Landscape </dc:title>
  <dc:creator>Sonia Ramsy</dc:creator>
  <cp:lastModifiedBy>Microsoft Office User</cp:lastModifiedBy>
  <cp:revision>166</cp:revision>
  <dcterms:created xsi:type="dcterms:W3CDTF">2017-06-02T16:54:13Z</dcterms:created>
  <dcterms:modified xsi:type="dcterms:W3CDTF">2017-06-08T16:11:24Z</dcterms:modified>
</cp:coreProperties>
</file>