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8"/>
  </p:handoutMasterIdLst>
  <p:sldIdLst>
    <p:sldId id="256" r:id="rId2"/>
    <p:sldId id="257" r:id="rId3"/>
    <p:sldId id="285" r:id="rId4"/>
    <p:sldId id="286" r:id="rId5"/>
    <p:sldId id="291" r:id="rId6"/>
    <p:sldId id="329" r:id="rId7"/>
    <p:sldId id="287" r:id="rId8"/>
    <p:sldId id="288" r:id="rId9"/>
    <p:sldId id="275" r:id="rId10"/>
    <p:sldId id="289" r:id="rId11"/>
    <p:sldId id="290" r:id="rId12"/>
    <p:sldId id="292" r:id="rId13"/>
    <p:sldId id="294" r:id="rId14"/>
    <p:sldId id="304" r:id="rId15"/>
    <p:sldId id="330" r:id="rId16"/>
    <p:sldId id="331" r:id="rId17"/>
    <p:sldId id="293" r:id="rId18"/>
    <p:sldId id="336" r:id="rId19"/>
    <p:sldId id="337" r:id="rId20"/>
    <p:sldId id="338" r:id="rId21"/>
    <p:sldId id="339" r:id="rId22"/>
    <p:sldId id="347" r:id="rId23"/>
    <p:sldId id="341" r:id="rId24"/>
    <p:sldId id="342" r:id="rId25"/>
    <p:sldId id="343" r:id="rId26"/>
    <p:sldId id="344" r:id="rId27"/>
    <p:sldId id="346" r:id="rId28"/>
    <p:sldId id="348" r:id="rId29"/>
    <p:sldId id="349" r:id="rId30"/>
    <p:sldId id="295" r:id="rId31"/>
    <p:sldId id="296" r:id="rId32"/>
    <p:sldId id="278" r:id="rId33"/>
    <p:sldId id="316" r:id="rId34"/>
    <p:sldId id="317" r:id="rId35"/>
    <p:sldId id="333" r:id="rId36"/>
    <p:sldId id="318" r:id="rId37"/>
    <p:sldId id="324" r:id="rId38"/>
    <p:sldId id="332" r:id="rId39"/>
    <p:sldId id="325" r:id="rId40"/>
    <p:sldId id="327" r:id="rId41"/>
    <p:sldId id="299" r:id="rId42"/>
    <p:sldId id="300" r:id="rId43"/>
    <p:sldId id="328" r:id="rId44"/>
    <p:sldId id="305" r:id="rId45"/>
    <p:sldId id="334" r:id="rId46"/>
    <p:sldId id="326" r:id="rId47"/>
    <p:sldId id="307" r:id="rId48"/>
    <p:sldId id="306" r:id="rId49"/>
    <p:sldId id="297" r:id="rId50"/>
    <p:sldId id="308" r:id="rId51"/>
    <p:sldId id="322" r:id="rId52"/>
    <p:sldId id="301" r:id="rId53"/>
    <p:sldId id="309" r:id="rId54"/>
    <p:sldId id="319" r:id="rId55"/>
    <p:sldId id="320" r:id="rId56"/>
    <p:sldId id="321" r:id="rId57"/>
    <p:sldId id="310" r:id="rId58"/>
    <p:sldId id="302" r:id="rId59"/>
    <p:sldId id="303" r:id="rId60"/>
    <p:sldId id="323" r:id="rId61"/>
    <p:sldId id="298" r:id="rId62"/>
    <p:sldId id="311" r:id="rId63"/>
    <p:sldId id="313" r:id="rId64"/>
    <p:sldId id="314" r:id="rId65"/>
    <p:sldId id="315" r:id="rId66"/>
    <p:sldId id="335" r:id="rId67"/>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90" d="100"/>
          <a:sy n="90" d="100"/>
        </p:scale>
        <p:origin x="1744"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984" tIns="45993" rIns="91984" bIns="4599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042"/>
          </a:xfrm>
          <a:prstGeom prst="rect">
            <a:avLst/>
          </a:prstGeom>
        </p:spPr>
        <p:txBody>
          <a:bodyPr vert="horz" lIns="91984" tIns="45993" rIns="91984" bIns="45993" rtlCol="0"/>
          <a:lstStyle>
            <a:lvl1pPr algn="r">
              <a:defRPr sz="1200"/>
            </a:lvl1pPr>
          </a:lstStyle>
          <a:p>
            <a:fld id="{5E7588B8-E21D-45BC-A3BA-055024F13507}" type="datetimeFigureOut">
              <a:rPr lang="en-US" smtClean="0"/>
              <a:pPr/>
              <a:t>11/8/17</a:t>
            </a:fld>
            <a:endParaRPr lang="en-US"/>
          </a:p>
        </p:txBody>
      </p:sp>
      <p:sp>
        <p:nvSpPr>
          <p:cNvPr id="4" name="Footer Placeholder 3"/>
          <p:cNvSpPr>
            <a:spLocks noGrp="1"/>
          </p:cNvSpPr>
          <p:nvPr>
            <p:ph type="ftr" sz="quarter" idx="2"/>
          </p:nvPr>
        </p:nvSpPr>
        <p:spPr>
          <a:xfrm>
            <a:off x="0" y="8777193"/>
            <a:ext cx="2971800" cy="462042"/>
          </a:xfrm>
          <a:prstGeom prst="rect">
            <a:avLst/>
          </a:prstGeom>
        </p:spPr>
        <p:txBody>
          <a:bodyPr vert="horz" lIns="91984" tIns="45993" rIns="91984"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2042"/>
          </a:xfrm>
          <a:prstGeom prst="rect">
            <a:avLst/>
          </a:prstGeom>
        </p:spPr>
        <p:txBody>
          <a:bodyPr vert="horz" lIns="91984" tIns="45993" rIns="91984" bIns="45993" rtlCol="0" anchor="b"/>
          <a:lstStyle>
            <a:lvl1pPr algn="r">
              <a:defRPr sz="1200"/>
            </a:lvl1pPr>
          </a:lstStyle>
          <a:p>
            <a:fld id="{F4789904-05D4-435C-9F96-0CB5269822C9}" type="slidenum">
              <a:rPr lang="en-US" smtClean="0"/>
              <a:pPr/>
              <a:t>‹#›</a:t>
            </a:fld>
            <a:endParaRPr lang="en-US"/>
          </a:p>
        </p:txBody>
      </p:sp>
    </p:spTree>
    <p:extLst>
      <p:ext uri="{BB962C8B-B14F-4D97-AF65-F5344CB8AC3E}">
        <p14:creationId xmlns:p14="http://schemas.microsoft.com/office/powerpoint/2010/main" val="32923274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3EA21-2681-47BF-A66B-442BB52A929D}" type="datetimeFigureOut">
              <a:rPr lang="en-US" smtClean="0"/>
              <a:pPr/>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3EA21-2681-47BF-A66B-442BB52A929D}" type="datetimeFigureOut">
              <a:rPr lang="en-US" smtClean="0"/>
              <a:pPr/>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513EA21-2681-47BF-A66B-442BB52A929D}" type="datetimeFigureOut">
              <a:rPr lang="en-US" smtClean="0"/>
              <a:pPr/>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D2084-7E2A-4B8D-A2B2-A796B57F2BC4}"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3EA21-2681-47BF-A66B-442BB52A929D}" type="datetimeFigureOut">
              <a:rPr lang="en-US" smtClean="0"/>
              <a:pPr/>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D2084-7E2A-4B8D-A2B2-A796B57F2BC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3EA21-2681-47BF-A66B-442BB52A929D}" type="datetimeFigureOut">
              <a:rPr lang="en-US" smtClean="0"/>
              <a:pPr/>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513EA21-2681-47BF-A66B-442BB52A929D}" type="datetimeFigureOut">
              <a:rPr lang="en-US" smtClean="0"/>
              <a:pPr/>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D2084-7E2A-4B8D-A2B2-A796B57F2BC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13EA21-2681-47BF-A66B-442BB52A929D}" type="datetimeFigureOut">
              <a:rPr lang="en-US" smtClean="0"/>
              <a:pPr/>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3EA21-2681-47BF-A66B-442BB52A929D}" type="datetimeFigureOut">
              <a:rPr lang="en-US" smtClean="0"/>
              <a:pPr/>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513EA21-2681-47BF-A66B-442BB52A929D}" type="datetimeFigureOut">
              <a:rPr lang="en-US" smtClean="0"/>
              <a:pPr/>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D2084-7E2A-4B8D-A2B2-A796B57F2B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513EA21-2681-47BF-A66B-442BB52A929D}" type="datetimeFigureOut">
              <a:rPr lang="en-US" smtClean="0"/>
              <a:pPr/>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D2084-7E2A-4B8D-A2B2-A796B57F2BC4}"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3EA21-2681-47BF-A66B-442BB52A929D}" type="datetimeFigureOut">
              <a:rPr lang="en-US" smtClean="0"/>
              <a:pPr/>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D2084-7E2A-4B8D-A2B2-A796B57F2BC4}"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513EA21-2681-47BF-A66B-442BB52A929D}" type="datetimeFigureOut">
              <a:rPr lang="en-US" smtClean="0"/>
              <a:pPr/>
              <a:t>11/8/17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30D2084-7E2A-4B8D-A2B2-A796B57F2BC4}"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file:////C:/Users/Ralph%20and%20Heidi/Documents/IMG_0086.MOV" TargetMode="External"/><Relationship Id="rId2" Type="http://schemas.openxmlformats.org/officeDocument/2006/relationships/video" Target="file:////C:/Users/Ralph%20and%20Heidi/Documents/IMG_0086.M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endParaRPr lang="en-US" dirty="0"/>
          </a:p>
        </p:txBody>
      </p:sp>
      <p:sp>
        <p:nvSpPr>
          <p:cNvPr id="6" name="Text Placeholder 5"/>
          <p:cNvSpPr>
            <a:spLocks noGrp="1"/>
          </p:cNvSpPr>
          <p:nvPr>
            <p:ph type="body" idx="1"/>
          </p:nvPr>
        </p:nvSpPr>
        <p:spPr>
          <a:xfrm>
            <a:off x="1367365" y="1437448"/>
            <a:ext cx="6417734" cy="1762952"/>
          </a:xfrm>
        </p:spPr>
        <p:txBody>
          <a:bodyPr>
            <a:noAutofit/>
          </a:bodyPr>
          <a:lstStyle/>
          <a:p>
            <a:r>
              <a:rPr lang="en-US" sz="4400" dirty="0" smtClean="0"/>
              <a:t>Skin-to-Skin During Cesarean Birth</a:t>
            </a:r>
            <a:r>
              <a:rPr lang="en-US" sz="4400" dirty="0"/>
              <a:t/>
            </a:r>
            <a:br>
              <a:rPr lang="en-US" sz="4400" dirty="0"/>
            </a:b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76800"/>
            <a:ext cx="1908465" cy="1447800"/>
          </a:xfrm>
          <a:prstGeom prst="rect">
            <a:avLst/>
          </a:prstGeom>
        </p:spPr>
      </p:pic>
      <p:pic>
        <p:nvPicPr>
          <p:cNvPr id="5" name="Picture 2" descr="C:\Users\hfunk\Pictures\CVMC.QV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88432"/>
            <a:ext cx="2343150" cy="203616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014608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We decided to add the Chief of OB to the team, then we decided to add the Chief of Anesthesia to the team and an male RCP from the NICU.	</a:t>
            </a:r>
          </a:p>
          <a:p>
            <a:r>
              <a:rPr lang="en-US" dirty="0" smtClean="0"/>
              <a:t>We started bringing articles to every BEST meeting for the staff to read and digest.</a:t>
            </a:r>
          </a:p>
          <a:p>
            <a:r>
              <a:rPr lang="en-US" dirty="0" smtClean="0"/>
              <a:t>We started working on each unit to address their issues and concerns. Visiting at huddle and talking to all the “Nursery Nurses”	</a:t>
            </a:r>
          </a:p>
          <a:p>
            <a:r>
              <a:rPr lang="en-US" dirty="0" smtClean="0"/>
              <a:t>We could </a:t>
            </a:r>
            <a:r>
              <a:rPr lang="en-US" b="1" dirty="0" smtClean="0"/>
              <a:t>NOT</a:t>
            </a:r>
            <a:r>
              <a:rPr lang="en-US" dirty="0" smtClean="0"/>
              <a:t> decide who was going to watch the baby while it was STS! </a:t>
            </a:r>
          </a:p>
          <a:p>
            <a:r>
              <a:rPr lang="en-US" dirty="0" smtClean="0"/>
              <a:t>There was a lot of behind the scenes discussion, cajoling pressure, laughing, fear, stress, anger and concerns.</a:t>
            </a:r>
            <a:endParaRPr lang="en-US" dirty="0"/>
          </a:p>
        </p:txBody>
      </p:sp>
      <p:sp>
        <p:nvSpPr>
          <p:cNvPr id="3" name="Title 2"/>
          <p:cNvSpPr>
            <a:spLocks noGrp="1"/>
          </p:cNvSpPr>
          <p:nvPr>
            <p:ph type="title"/>
          </p:nvPr>
        </p:nvSpPr>
        <p:spPr/>
        <p:txBody>
          <a:bodyPr/>
          <a:lstStyle/>
          <a:p>
            <a:r>
              <a:rPr lang="en-US" dirty="0" smtClean="0"/>
              <a:t>Building a Bigger Team!</a:t>
            </a:r>
            <a:endParaRPr lang="en-US" dirty="0"/>
          </a:p>
        </p:txBody>
      </p:sp>
    </p:spTree>
    <p:extLst>
      <p:ext uri="{BB962C8B-B14F-4D97-AF65-F5344CB8AC3E}">
        <p14:creationId xmlns:p14="http://schemas.microsoft.com/office/powerpoint/2010/main" val="129809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 started interviewing </a:t>
            </a:r>
            <a:r>
              <a:rPr lang="en-US" b="1" dirty="0" smtClean="0"/>
              <a:t>C/S mothers to ask what they thought</a:t>
            </a:r>
            <a:r>
              <a:rPr lang="en-US" dirty="0" smtClean="0"/>
              <a:t> about having their baby stay with them in the OR and transfer to the PACU and travel to the Couplet room with them…	</a:t>
            </a:r>
          </a:p>
          <a:p>
            <a:r>
              <a:rPr lang="en-US" dirty="0" smtClean="0"/>
              <a:t>Mothers and fathers were in tears!</a:t>
            </a:r>
          </a:p>
          <a:p>
            <a:r>
              <a:rPr lang="en-US" dirty="0" smtClean="0"/>
              <a:t>They not only </a:t>
            </a:r>
            <a:r>
              <a:rPr lang="en-US" b="1" dirty="0" smtClean="0">
                <a:solidFill>
                  <a:srgbClr val="FF0000"/>
                </a:solidFill>
              </a:rPr>
              <a:t>LOVED</a:t>
            </a:r>
            <a:r>
              <a:rPr lang="en-US" dirty="0" smtClean="0"/>
              <a:t> the idea, they were disappointed we had not already started and that they missed out!</a:t>
            </a:r>
          </a:p>
          <a:p>
            <a:r>
              <a:rPr lang="en-US" dirty="0" smtClean="0"/>
              <a:t>This is what </a:t>
            </a:r>
            <a:r>
              <a:rPr lang="en-US" b="1" dirty="0" smtClean="0"/>
              <a:t>REAL Family Centered Care </a:t>
            </a:r>
            <a:r>
              <a:rPr lang="en-US" dirty="0" smtClean="0"/>
              <a:t>is all about!</a:t>
            </a:r>
            <a:endParaRPr lang="en-US" dirty="0"/>
          </a:p>
        </p:txBody>
      </p:sp>
      <p:sp>
        <p:nvSpPr>
          <p:cNvPr id="3" name="Title 2"/>
          <p:cNvSpPr>
            <a:spLocks noGrp="1"/>
          </p:cNvSpPr>
          <p:nvPr>
            <p:ph type="title"/>
          </p:nvPr>
        </p:nvSpPr>
        <p:spPr/>
        <p:txBody>
          <a:bodyPr/>
          <a:lstStyle/>
          <a:p>
            <a:r>
              <a:rPr lang="en-US" dirty="0" smtClean="0"/>
              <a:t>We Talked to Patients</a:t>
            </a:r>
            <a:endParaRPr lang="en-US" dirty="0"/>
          </a:p>
        </p:txBody>
      </p:sp>
    </p:spTree>
    <p:extLst>
      <p:ext uri="{BB962C8B-B14F-4D97-AF65-F5344CB8AC3E}">
        <p14:creationId xmlns:p14="http://schemas.microsoft.com/office/powerpoint/2010/main" val="103052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whole team used our second OR to map out how the process could work.</a:t>
            </a:r>
          </a:p>
          <a:p>
            <a:r>
              <a:rPr lang="en-US" dirty="0" smtClean="0"/>
              <a:t>We tested each step and talked about what worked and what didn’t work.</a:t>
            </a:r>
          </a:p>
          <a:p>
            <a:r>
              <a:rPr lang="en-US" dirty="0" smtClean="0"/>
              <a:t>We ran different scenarios and discussed how we would address each one. </a:t>
            </a:r>
          </a:p>
          <a:p>
            <a:r>
              <a:rPr lang="en-US" b="1" dirty="0" smtClean="0"/>
              <a:t>The biggest concern was STAFFING</a:t>
            </a:r>
            <a:r>
              <a:rPr lang="en-US" dirty="0" smtClean="0"/>
              <a:t>. How do we accommodate this process when we are short staffed?</a:t>
            </a:r>
          </a:p>
          <a:p>
            <a:r>
              <a:rPr lang="en-US" dirty="0" smtClean="0"/>
              <a:t>Let’s talk about this…</a:t>
            </a:r>
            <a:endParaRPr lang="en-US" dirty="0"/>
          </a:p>
        </p:txBody>
      </p:sp>
      <p:sp>
        <p:nvSpPr>
          <p:cNvPr id="3" name="Title 2"/>
          <p:cNvSpPr>
            <a:spLocks noGrp="1"/>
          </p:cNvSpPr>
          <p:nvPr>
            <p:ph type="title"/>
          </p:nvPr>
        </p:nvSpPr>
        <p:spPr/>
        <p:txBody>
          <a:bodyPr/>
          <a:lstStyle/>
          <a:p>
            <a:r>
              <a:rPr lang="en-US" dirty="0" smtClean="0"/>
              <a:t>Mock Cesarean Section</a:t>
            </a:r>
            <a:endParaRPr lang="en-US" dirty="0"/>
          </a:p>
        </p:txBody>
      </p:sp>
    </p:spTree>
    <p:extLst>
      <p:ext uri="{BB962C8B-B14F-4D97-AF65-F5344CB8AC3E}">
        <p14:creationId xmlns:p14="http://schemas.microsoft.com/office/powerpoint/2010/main" val="79451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 course we wanted to run this through with a real patient. So one of our L&amp;D nurses was having a repeat C/S!</a:t>
            </a:r>
          </a:p>
          <a:p>
            <a:r>
              <a:rPr lang="en-US" dirty="0" smtClean="0"/>
              <a:t>Who better than one of us?!?</a:t>
            </a:r>
          </a:p>
          <a:p>
            <a:r>
              <a:rPr lang="en-US" dirty="0" smtClean="0"/>
              <a:t>She was excited and her physician was our Chief of OB and our physician Team Leader.</a:t>
            </a:r>
          </a:p>
          <a:p>
            <a:r>
              <a:rPr lang="en-US" dirty="0" smtClean="0"/>
              <a:t>We scheduled it with our Team Anesthesiologist</a:t>
            </a:r>
          </a:p>
          <a:p>
            <a:r>
              <a:rPr lang="en-US" dirty="0" smtClean="0"/>
              <a:t>We scheduled all of our primary team members.</a:t>
            </a:r>
            <a:endParaRPr lang="en-US" dirty="0"/>
          </a:p>
        </p:txBody>
      </p:sp>
      <p:sp>
        <p:nvSpPr>
          <p:cNvPr id="3" name="Title 2"/>
          <p:cNvSpPr>
            <a:spLocks noGrp="1"/>
          </p:cNvSpPr>
          <p:nvPr>
            <p:ph type="title"/>
          </p:nvPr>
        </p:nvSpPr>
        <p:spPr/>
        <p:txBody>
          <a:bodyPr/>
          <a:lstStyle/>
          <a:p>
            <a:r>
              <a:rPr lang="en-US" dirty="0" smtClean="0"/>
              <a:t>We Have a Pregnant Labor Nurse</a:t>
            </a:r>
            <a:endParaRPr lang="en-US" dirty="0"/>
          </a:p>
        </p:txBody>
      </p:sp>
    </p:spTree>
    <p:extLst>
      <p:ext uri="{BB962C8B-B14F-4D97-AF65-F5344CB8AC3E}">
        <p14:creationId xmlns:p14="http://schemas.microsoft.com/office/powerpoint/2010/main" val="208561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fontScale="92500" lnSpcReduction="20000"/>
          </a:bodyPr>
          <a:lstStyle/>
          <a:p>
            <a:r>
              <a:rPr lang="en-US" dirty="0" smtClean="0"/>
              <a:t>Unlike the positioning of the infant after a vaginal delivery, the positioning during a cesarean section must take into account the:</a:t>
            </a:r>
          </a:p>
          <a:p>
            <a:pPr lvl="1"/>
            <a:r>
              <a:rPr lang="en-US" dirty="0" smtClean="0"/>
              <a:t>sterile field</a:t>
            </a:r>
          </a:p>
          <a:p>
            <a:pPr lvl="1"/>
            <a:r>
              <a:rPr lang="en-US" dirty="0" smtClean="0"/>
              <a:t>surgeon and assistant surgeon’s working space	</a:t>
            </a:r>
          </a:p>
          <a:p>
            <a:pPr lvl="1"/>
            <a:r>
              <a:rPr lang="en-US" dirty="0" smtClean="0"/>
              <a:t>mother’s anatomy, height, weight, size of breasts</a:t>
            </a:r>
          </a:p>
          <a:p>
            <a:pPr lvl="1"/>
            <a:r>
              <a:rPr lang="en-US" dirty="0" smtClean="0"/>
              <a:t>weight of the infant.</a:t>
            </a:r>
          </a:p>
          <a:p>
            <a:r>
              <a:rPr lang="en-US" dirty="0" smtClean="0"/>
              <a:t>Place the infant in transverse positon with the baby’s head on one breast and the abdomen on the other breast, and then cover with a warmed towel.</a:t>
            </a:r>
          </a:p>
          <a:p>
            <a:r>
              <a:rPr lang="en-US" dirty="0" smtClean="0"/>
              <a:t>We release both arms of the mother to interact and hold the baby. Dad can help, or if no S.O., the OBS RN will.</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How to Position the Baby?</a:t>
            </a:r>
            <a:endParaRPr lang="en-US" dirty="0"/>
          </a:p>
        </p:txBody>
      </p:sp>
    </p:spTree>
    <p:extLst>
      <p:ext uri="{BB962C8B-B14F-4D97-AF65-F5344CB8AC3E}">
        <p14:creationId xmlns:p14="http://schemas.microsoft.com/office/powerpoint/2010/main" val="183967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fontScale="92500" lnSpcReduction="10000"/>
          </a:bodyPr>
          <a:lstStyle/>
          <a:p>
            <a:r>
              <a:rPr lang="en-US" dirty="0" smtClean="0"/>
              <a:t>Our Team OB was very influential in gaining support from his colleagues.</a:t>
            </a:r>
          </a:p>
          <a:p>
            <a:r>
              <a:rPr lang="en-US" dirty="0" smtClean="0"/>
              <a:t>Many physicians expressed concern over the integrity of the sterile field.</a:t>
            </a:r>
          </a:p>
          <a:p>
            <a:r>
              <a:rPr lang="en-US" dirty="0" smtClean="0"/>
              <a:t>Concerns included safety of the mother during the case and risks for the baby to fall or get cold.</a:t>
            </a:r>
          </a:p>
          <a:p>
            <a:r>
              <a:rPr lang="en-US" dirty="0" smtClean="0"/>
              <a:t>Our Team Leader was the key to getting most, then almost all physicians to try it.</a:t>
            </a:r>
          </a:p>
          <a:p>
            <a:r>
              <a:rPr lang="en-US" sz="1100" dirty="0" smtClean="0"/>
              <a:t>  </a:t>
            </a:r>
            <a:r>
              <a:rPr lang="en-US" dirty="0" smtClean="0"/>
              <a:t>“The obstetrician may select to initiate skin-to-skin in the OR </a:t>
            </a:r>
            <a:r>
              <a:rPr lang="en-US" dirty="0" err="1" smtClean="0"/>
              <a:t>or</a:t>
            </a:r>
            <a:r>
              <a:rPr lang="en-US" dirty="0" smtClean="0"/>
              <a:t> the Post Anesthesia Care Unit (PACU)”</a:t>
            </a:r>
          </a:p>
          <a:p>
            <a:r>
              <a:rPr lang="en-US" sz="1100" dirty="0" smtClean="0"/>
              <a:t>(F.  Skin-to-skin during cesarean delivery, P&amp;P)</a:t>
            </a:r>
            <a:endParaRPr lang="en-US" sz="1100" dirty="0"/>
          </a:p>
        </p:txBody>
      </p:sp>
      <p:sp>
        <p:nvSpPr>
          <p:cNvPr id="3" name="Title 2"/>
          <p:cNvSpPr>
            <a:spLocks noGrp="1"/>
          </p:cNvSpPr>
          <p:nvPr>
            <p:ph type="title"/>
          </p:nvPr>
        </p:nvSpPr>
        <p:spPr/>
        <p:txBody>
          <a:bodyPr/>
          <a:lstStyle/>
          <a:p>
            <a:r>
              <a:rPr lang="en-US" dirty="0" smtClean="0"/>
              <a:t>Obstetrician Support</a:t>
            </a:r>
            <a:endParaRPr lang="en-US" dirty="0"/>
          </a:p>
        </p:txBody>
      </p:sp>
    </p:spTree>
    <p:extLst>
      <p:ext uri="{BB962C8B-B14F-4D97-AF65-F5344CB8AC3E}">
        <p14:creationId xmlns:p14="http://schemas.microsoft.com/office/powerpoint/2010/main" val="293628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Our Anesthesiologists were already comfortable with Dad’s being in the OR.</a:t>
            </a:r>
          </a:p>
          <a:p>
            <a:r>
              <a:rPr lang="en-US" dirty="0" smtClean="0"/>
              <a:t>We were more concerned about the space for them than they appeared to be.</a:t>
            </a:r>
          </a:p>
          <a:p>
            <a:r>
              <a:rPr lang="en-US" dirty="0" smtClean="0"/>
              <a:t>They insisted the Dads have a chair with a back in case they felt dizzy.</a:t>
            </a:r>
          </a:p>
          <a:p>
            <a:r>
              <a:rPr lang="en-US" dirty="0" smtClean="0"/>
              <a:t>“Should the mother and/or newborn show any untoward signs or symptoms, skin-to-skin may be interrupted for additional assessment and intervention. This may include removal of the newborn to the significant other’s arms or the radiant warmer.”</a:t>
            </a:r>
          </a:p>
          <a:p>
            <a:r>
              <a:rPr lang="en-US" sz="1100" dirty="0" smtClean="0"/>
              <a:t>(J. Skin-to-skin during cesarean delivery, P&amp;P)</a:t>
            </a:r>
            <a:endParaRPr lang="en-US" sz="1200" dirty="0"/>
          </a:p>
        </p:txBody>
      </p:sp>
      <p:sp>
        <p:nvSpPr>
          <p:cNvPr id="3" name="Title 2"/>
          <p:cNvSpPr>
            <a:spLocks noGrp="1"/>
          </p:cNvSpPr>
          <p:nvPr>
            <p:ph type="title"/>
          </p:nvPr>
        </p:nvSpPr>
        <p:spPr/>
        <p:txBody>
          <a:bodyPr/>
          <a:lstStyle/>
          <a:p>
            <a:r>
              <a:rPr lang="en-US" dirty="0" smtClean="0"/>
              <a:t>Anesthesia Support</a:t>
            </a:r>
            <a:endParaRPr lang="en-US" dirty="0"/>
          </a:p>
        </p:txBody>
      </p:sp>
    </p:spTree>
    <p:extLst>
      <p:ext uri="{BB962C8B-B14F-4D97-AF65-F5344CB8AC3E}">
        <p14:creationId xmlns:p14="http://schemas.microsoft.com/office/powerpoint/2010/main" val="376883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would not be one unit’s responsibility to provide STS in the OR, it would be </a:t>
            </a:r>
            <a:r>
              <a:rPr lang="en-US" b="1" dirty="0" smtClean="0"/>
              <a:t>EVERYONE’s</a:t>
            </a:r>
            <a:r>
              <a:rPr lang="en-US" dirty="0" smtClean="0"/>
              <a:t> responsibility to provide STS in the OR!</a:t>
            </a:r>
          </a:p>
          <a:p>
            <a:r>
              <a:rPr lang="en-US" dirty="0" smtClean="0"/>
              <a:t>The </a:t>
            </a:r>
            <a:r>
              <a:rPr lang="en-US" b="1" dirty="0" smtClean="0"/>
              <a:t>TEAM</a:t>
            </a:r>
            <a:r>
              <a:rPr lang="en-US" dirty="0" smtClean="0"/>
              <a:t> would be the ones to make it happen, not one department, but all of the FBNC working together seamlessly!</a:t>
            </a:r>
          </a:p>
          <a:p>
            <a:r>
              <a:rPr lang="en-US" dirty="0" smtClean="0"/>
              <a:t>Seamlessly??? </a:t>
            </a:r>
          </a:p>
          <a:p>
            <a:r>
              <a:rPr lang="en-US" dirty="0" smtClean="0"/>
              <a:t>Let’s talk about that…</a:t>
            </a:r>
            <a:endParaRPr lang="en-US" dirty="0"/>
          </a:p>
        </p:txBody>
      </p:sp>
      <p:sp>
        <p:nvSpPr>
          <p:cNvPr id="3" name="Title 2"/>
          <p:cNvSpPr>
            <a:spLocks noGrp="1"/>
          </p:cNvSpPr>
          <p:nvPr>
            <p:ph type="title"/>
          </p:nvPr>
        </p:nvSpPr>
        <p:spPr/>
        <p:txBody>
          <a:bodyPr/>
          <a:lstStyle/>
          <a:p>
            <a:r>
              <a:rPr lang="en-US" dirty="0" smtClean="0"/>
              <a:t>We Have a Plan!</a:t>
            </a:r>
            <a:endParaRPr lang="en-US" dirty="0"/>
          </a:p>
        </p:txBody>
      </p:sp>
    </p:spTree>
    <p:extLst>
      <p:ext uri="{BB962C8B-B14F-4D97-AF65-F5344CB8AC3E}">
        <p14:creationId xmlns:p14="http://schemas.microsoft.com/office/powerpoint/2010/main" val="101637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444823"/>
            <a:ext cx="5972969" cy="4479727"/>
          </a:xfrm>
        </p:spPr>
      </p:pic>
      <p:sp>
        <p:nvSpPr>
          <p:cNvPr id="3" name="Title 2"/>
          <p:cNvSpPr>
            <a:spLocks noGrp="1"/>
          </p:cNvSpPr>
          <p:nvPr>
            <p:ph type="title"/>
          </p:nvPr>
        </p:nvSpPr>
        <p:spPr/>
        <p:txBody>
          <a:bodyPr/>
          <a:lstStyle/>
          <a:p>
            <a:r>
              <a:rPr lang="en-US" dirty="0" smtClean="0"/>
              <a:t>OR Table Ready</a:t>
            </a:r>
            <a:endParaRPr lang="en-US" dirty="0"/>
          </a:p>
        </p:txBody>
      </p:sp>
    </p:spTree>
    <p:extLst>
      <p:ext uri="{BB962C8B-B14F-4D97-AF65-F5344CB8AC3E}">
        <p14:creationId xmlns:p14="http://schemas.microsoft.com/office/powerpoint/2010/main" val="11817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1" y="1491722"/>
            <a:ext cx="3475830" cy="4634442"/>
          </a:xfrm>
        </p:spPr>
      </p:pic>
      <p:sp>
        <p:nvSpPr>
          <p:cNvPr id="3" name="Title 2"/>
          <p:cNvSpPr>
            <a:spLocks noGrp="1"/>
          </p:cNvSpPr>
          <p:nvPr>
            <p:ph type="title"/>
          </p:nvPr>
        </p:nvSpPr>
        <p:spPr/>
        <p:txBody>
          <a:bodyPr/>
          <a:lstStyle/>
          <a:p>
            <a:r>
              <a:rPr lang="en-US" dirty="0" err="1" smtClean="0"/>
              <a:t>Anderlift</a:t>
            </a:r>
            <a:r>
              <a:rPr lang="en-US" dirty="0" smtClean="0"/>
              <a:t> Ready</a:t>
            </a:r>
            <a:endParaRPr lang="en-US" dirty="0"/>
          </a:p>
        </p:txBody>
      </p:sp>
    </p:spTree>
    <p:extLst>
      <p:ext uri="{BB962C8B-B14F-4D97-AF65-F5344CB8AC3E}">
        <p14:creationId xmlns:p14="http://schemas.microsoft.com/office/powerpoint/2010/main" val="131853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971799"/>
            <a:ext cx="7408333" cy="3154363"/>
          </a:xfrm>
        </p:spPr>
        <p:txBody>
          <a:bodyPr>
            <a:normAutofit fontScale="92500"/>
          </a:bodyPr>
          <a:lstStyle/>
          <a:p>
            <a:r>
              <a:rPr lang="en-US" dirty="0" smtClean="0"/>
              <a:t>Our most recent annual birth rate was </a:t>
            </a:r>
            <a:r>
              <a:rPr lang="en-US" b="1" dirty="0" smtClean="0"/>
              <a:t>4,128</a:t>
            </a:r>
            <a:r>
              <a:rPr lang="en-US" dirty="0" smtClean="0"/>
              <a:t> births in 2016. We deliver approximately 350 babies per month.</a:t>
            </a:r>
          </a:p>
          <a:p>
            <a:r>
              <a:rPr lang="en-US" dirty="0" smtClean="0"/>
              <a:t>With a cesarean birth rate of 23-24% a significant number of deliveries are affected by whether or not we do STS in the cesarean births. </a:t>
            </a:r>
          </a:p>
          <a:p>
            <a:r>
              <a:rPr lang="en-US" dirty="0" smtClean="0"/>
              <a:t>While we have a diverse population, a large percentage is </a:t>
            </a:r>
            <a:r>
              <a:rPr lang="en-US" b="1" dirty="0" smtClean="0"/>
              <a:t>Hispanic</a:t>
            </a:r>
            <a:r>
              <a:rPr lang="en-US" dirty="0" smtClean="0"/>
              <a:t> with a growing </a:t>
            </a:r>
            <a:r>
              <a:rPr lang="en-US" b="1" dirty="0" smtClean="0"/>
              <a:t>Chinese</a:t>
            </a:r>
            <a:r>
              <a:rPr lang="en-US" dirty="0" smtClean="0"/>
              <a:t> component.</a:t>
            </a:r>
          </a:p>
          <a:p>
            <a:endParaRPr lang="en-US" dirty="0" smtClean="0"/>
          </a:p>
        </p:txBody>
      </p:sp>
      <p:sp>
        <p:nvSpPr>
          <p:cNvPr id="3" name="Title 2"/>
          <p:cNvSpPr>
            <a:spLocks noGrp="1"/>
          </p:cNvSpPr>
          <p:nvPr>
            <p:ph type="title"/>
          </p:nvPr>
        </p:nvSpPr>
        <p:spPr/>
        <p:txBody>
          <a:bodyPr>
            <a:normAutofit/>
          </a:bodyPr>
          <a:lstStyle/>
          <a:p>
            <a:r>
              <a:rPr lang="en-US" dirty="0" smtClean="0"/>
              <a:t>Our Facility</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371600"/>
            <a:ext cx="4308566" cy="1511161"/>
          </a:xfrm>
          <a:prstGeom prst="rect">
            <a:avLst/>
          </a:prstGeom>
        </p:spPr>
      </p:pic>
    </p:spTree>
    <p:extLst>
      <p:ext uri="{BB962C8B-B14F-4D97-AF65-F5344CB8AC3E}">
        <p14:creationId xmlns:p14="http://schemas.microsoft.com/office/powerpoint/2010/main" val="474547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752600"/>
            <a:ext cx="3552030" cy="4736042"/>
          </a:xfrm>
        </p:spPr>
      </p:pic>
      <p:sp>
        <p:nvSpPr>
          <p:cNvPr id="3" name="Title 2"/>
          <p:cNvSpPr>
            <a:spLocks noGrp="1"/>
          </p:cNvSpPr>
          <p:nvPr>
            <p:ph type="title"/>
          </p:nvPr>
        </p:nvSpPr>
        <p:spPr/>
        <p:txBody>
          <a:bodyPr/>
          <a:lstStyle/>
          <a:p>
            <a:r>
              <a:rPr lang="en-US" dirty="0" smtClean="0"/>
              <a:t>Placement STS</a:t>
            </a:r>
            <a:endParaRPr lang="en-US" dirty="0"/>
          </a:p>
        </p:txBody>
      </p:sp>
    </p:spTree>
    <p:extLst>
      <p:ext uri="{BB962C8B-B14F-4D97-AF65-F5344CB8AC3E}">
        <p14:creationId xmlns:p14="http://schemas.microsoft.com/office/powerpoint/2010/main" val="290672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4.jpg"/>
          <p:cNvPicPr>
            <a:picLocks noGrp="1" noChangeAspect="1"/>
          </p:cNvPicPr>
          <p:nvPr>
            <p:ph idx="1"/>
          </p:nvPr>
        </p:nvPicPr>
        <p:blipFill>
          <a:blip r:embed="rId2" cstate="print"/>
          <a:stretch>
            <a:fillRect/>
          </a:stretch>
        </p:blipFill>
        <p:spPr>
          <a:xfrm>
            <a:off x="2971801" y="1567922"/>
            <a:ext cx="3418682" cy="4558242"/>
          </a:xfrm>
        </p:spPr>
      </p:pic>
      <p:sp>
        <p:nvSpPr>
          <p:cNvPr id="3" name="Title 2"/>
          <p:cNvSpPr>
            <a:spLocks noGrp="1"/>
          </p:cNvSpPr>
          <p:nvPr>
            <p:ph type="title"/>
          </p:nvPr>
        </p:nvSpPr>
        <p:spPr/>
        <p:txBody>
          <a:bodyPr/>
          <a:lstStyle/>
          <a:p>
            <a:r>
              <a:rPr lang="en-US" dirty="0" smtClean="0"/>
              <a:t>Getting to Know You</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IMG_0086.MO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323974" y="2057399"/>
            <a:ext cx="6143625" cy="460771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5.jpg"/>
          <p:cNvPicPr>
            <a:picLocks noGrp="1" noChangeAspect="1"/>
          </p:cNvPicPr>
          <p:nvPr>
            <p:ph idx="1"/>
          </p:nvPr>
        </p:nvPicPr>
        <p:blipFill>
          <a:blip r:embed="rId2" cstate="print"/>
          <a:stretch>
            <a:fillRect/>
          </a:stretch>
        </p:blipFill>
        <p:spPr>
          <a:xfrm>
            <a:off x="2209800" y="1882973"/>
            <a:ext cx="5388769" cy="4041577"/>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6.jpg"/>
          <p:cNvPicPr>
            <a:picLocks noGrp="1" noChangeAspect="1"/>
          </p:cNvPicPr>
          <p:nvPr>
            <p:ph idx="1"/>
          </p:nvPr>
        </p:nvPicPr>
        <p:blipFill>
          <a:blip r:embed="rId2" cstate="print"/>
          <a:stretch>
            <a:fillRect/>
          </a:stretch>
        </p:blipFill>
        <p:spPr>
          <a:xfrm>
            <a:off x="1905000" y="1882973"/>
            <a:ext cx="5388769" cy="4041577"/>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7.jpg"/>
          <p:cNvPicPr>
            <a:picLocks noGrp="1" noChangeAspect="1"/>
          </p:cNvPicPr>
          <p:nvPr>
            <p:ph idx="1"/>
          </p:nvPr>
        </p:nvPicPr>
        <p:blipFill>
          <a:blip r:embed="rId2" cstate="print"/>
          <a:stretch>
            <a:fillRect/>
          </a:stretch>
        </p:blipFill>
        <p:spPr>
          <a:xfrm>
            <a:off x="3124201" y="1534424"/>
            <a:ext cx="3429456" cy="4591740"/>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8.jpg"/>
          <p:cNvPicPr>
            <a:picLocks noGrp="1" noChangeAspect="1"/>
          </p:cNvPicPr>
          <p:nvPr>
            <p:ph idx="1"/>
          </p:nvPr>
        </p:nvPicPr>
        <p:blipFill>
          <a:blip r:embed="rId2" cstate="print"/>
          <a:stretch>
            <a:fillRect/>
          </a:stretch>
        </p:blipFill>
        <p:spPr>
          <a:xfrm>
            <a:off x="2743200" y="1600200"/>
            <a:ext cx="3337323" cy="4449763"/>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9.jpg"/>
          <p:cNvPicPr>
            <a:picLocks noGrp="1" noChangeAspect="1"/>
          </p:cNvPicPr>
          <p:nvPr>
            <p:ph idx="1"/>
          </p:nvPr>
        </p:nvPicPr>
        <p:blipFill>
          <a:blip r:embed="rId2" cstate="print"/>
          <a:stretch>
            <a:fillRect/>
          </a:stretch>
        </p:blipFill>
        <p:spPr>
          <a:xfrm>
            <a:off x="2971800" y="1600200"/>
            <a:ext cx="3337323" cy="4449763"/>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b.jpg"/>
          <p:cNvPicPr>
            <a:picLocks noGrp="1" noChangeAspect="1"/>
          </p:cNvPicPr>
          <p:nvPr>
            <p:ph idx="1"/>
          </p:nvPr>
        </p:nvPicPr>
        <p:blipFill>
          <a:blip r:embed="rId2" cstate="print"/>
          <a:stretch>
            <a:fillRect/>
          </a:stretch>
        </p:blipFill>
        <p:spPr>
          <a:xfrm>
            <a:off x="2137569" y="1676400"/>
            <a:ext cx="5664200" cy="4248150"/>
          </a:xfrm>
        </p:spPr>
      </p:pic>
      <p:sp>
        <p:nvSpPr>
          <p:cNvPr id="3" name="Title 2"/>
          <p:cNvSpPr>
            <a:spLocks noGrp="1"/>
          </p:cNvSpPr>
          <p:nvPr>
            <p:ph type="title"/>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d.jpg"/>
          <p:cNvPicPr>
            <a:picLocks noGrp="1" noChangeAspect="1"/>
          </p:cNvPicPr>
          <p:nvPr>
            <p:ph idx="1"/>
          </p:nvPr>
        </p:nvPicPr>
        <p:blipFill>
          <a:blip r:embed="rId2" cstate="print"/>
          <a:stretch>
            <a:fillRect/>
          </a:stretch>
        </p:blipFill>
        <p:spPr>
          <a:xfrm>
            <a:off x="1524000" y="1600200"/>
            <a:ext cx="5787231" cy="4340423"/>
          </a:xfrm>
        </p:spPr>
      </p:pic>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On April 1, 2014 we closed our Nursery and made it </a:t>
            </a:r>
            <a:r>
              <a:rPr lang="en-US" b="1" dirty="0" smtClean="0"/>
              <a:t>The Observation Unit</a:t>
            </a:r>
            <a:r>
              <a:rPr lang="en-US" dirty="0" smtClean="0"/>
              <a:t>.</a:t>
            </a:r>
          </a:p>
          <a:p>
            <a:r>
              <a:rPr lang="en-US" dirty="0" smtClean="0"/>
              <a:t>Prior to this we still took all of our vaginal deliveries up as couplets but dropped off the babies in the “Nursery” for a bath and to re-warm prior to joining mom in the couplet room.</a:t>
            </a:r>
          </a:p>
          <a:p>
            <a:r>
              <a:rPr lang="en-US" dirty="0" smtClean="0"/>
              <a:t>We had “Family Centered Care” that allowed moms to send their baby to the Nursery anytime they wanted, for any reason (like sleeping…)</a:t>
            </a:r>
            <a:endParaRPr lang="en-US" dirty="0"/>
          </a:p>
        </p:txBody>
      </p:sp>
      <p:sp>
        <p:nvSpPr>
          <p:cNvPr id="4" name="Title 3"/>
          <p:cNvSpPr>
            <a:spLocks noGrp="1"/>
          </p:cNvSpPr>
          <p:nvPr>
            <p:ph type="title"/>
          </p:nvPr>
        </p:nvSpPr>
        <p:spPr/>
        <p:txBody>
          <a:bodyPr/>
          <a:lstStyle/>
          <a:p>
            <a:r>
              <a:rPr lang="en-US" dirty="0" smtClean="0"/>
              <a:t>How this all got started…</a:t>
            </a:r>
            <a:endParaRPr lang="en-US" dirty="0"/>
          </a:p>
        </p:txBody>
      </p:sp>
    </p:spTree>
    <p:extLst>
      <p:ext uri="{BB962C8B-B14F-4D97-AF65-F5344CB8AC3E}">
        <p14:creationId xmlns:p14="http://schemas.microsoft.com/office/powerpoint/2010/main" val="87920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840163"/>
          </a:xfrm>
        </p:spPr>
        <p:txBody>
          <a:bodyPr>
            <a:normAutofit fontScale="85000" lnSpcReduction="20000"/>
          </a:bodyPr>
          <a:lstStyle/>
          <a:p>
            <a:r>
              <a:rPr lang="en-US" dirty="0" smtClean="0"/>
              <a:t>The NRT pages the MBCU Observation RN from the OR to alert her the C/S is starting. Heads up! </a:t>
            </a:r>
            <a:r>
              <a:rPr lang="en-US" b="1" dirty="0" smtClean="0">
                <a:solidFill>
                  <a:srgbClr val="FF0000"/>
                </a:solidFill>
              </a:rPr>
              <a:t>15 min. warning</a:t>
            </a:r>
          </a:p>
          <a:p>
            <a:r>
              <a:rPr lang="en-US" dirty="0" smtClean="0"/>
              <a:t>The baby is born and the NRT receives the baby to the warmer. </a:t>
            </a:r>
            <a:endParaRPr lang="en-US" dirty="0"/>
          </a:p>
          <a:p>
            <a:r>
              <a:rPr lang="en-US" dirty="0" smtClean="0"/>
              <a:t>Assess infant: Apgar scores, vital signs, (weight and length are done just because they are on the Panda warmer), &amp; bands are placed.</a:t>
            </a:r>
          </a:p>
          <a:p>
            <a:r>
              <a:rPr lang="en-US" dirty="0" smtClean="0"/>
              <a:t>NRT asks the surgeon, are we ready for STS? Then asks Anesthesia if they are ready. Either can cancel if needed.</a:t>
            </a:r>
          </a:p>
          <a:p>
            <a:r>
              <a:rPr lang="en-US" dirty="0" smtClean="0"/>
              <a:t>Within 5 minutes the baby is STS with Mom and Dad is sitting next to her.</a:t>
            </a:r>
          </a:p>
          <a:p>
            <a:r>
              <a:rPr lang="en-US" dirty="0" smtClean="0"/>
              <a:t>The NRT calls the OBS RN and they come down to the OR.</a:t>
            </a:r>
          </a:p>
          <a:p>
            <a:r>
              <a:rPr lang="en-US" dirty="0" smtClean="0"/>
              <a:t>Report is given. </a:t>
            </a:r>
            <a:r>
              <a:rPr lang="en-US" b="1" dirty="0" smtClean="0">
                <a:solidFill>
                  <a:srgbClr val="00B050"/>
                </a:solidFill>
              </a:rPr>
              <a:t>(See sample sheet)</a:t>
            </a:r>
          </a:p>
          <a:p>
            <a:r>
              <a:rPr lang="en-US" sz="1100" b="1" dirty="0" err="1" smtClean="0">
                <a:solidFill>
                  <a:srgbClr val="002060"/>
                </a:solidFill>
              </a:rPr>
              <a:t>Camann</a:t>
            </a:r>
            <a:r>
              <a:rPr lang="en-US" sz="1100" b="1" dirty="0" smtClean="0">
                <a:solidFill>
                  <a:srgbClr val="002060"/>
                </a:solidFill>
              </a:rPr>
              <a:t>, W &amp; Barbieri, R., L, 2013. Mother, baby, and family centered cesarean delivery: It is possible. OBG Management.3/1/13.</a:t>
            </a:r>
            <a:endParaRPr lang="en-US" sz="1300" b="1" dirty="0">
              <a:solidFill>
                <a:srgbClr val="002060"/>
              </a:solidFill>
            </a:endParaRPr>
          </a:p>
        </p:txBody>
      </p:sp>
      <p:sp>
        <p:nvSpPr>
          <p:cNvPr id="3" name="Title 2"/>
          <p:cNvSpPr>
            <a:spLocks noGrp="1"/>
          </p:cNvSpPr>
          <p:nvPr>
            <p:ph type="title"/>
          </p:nvPr>
        </p:nvSpPr>
        <p:spPr/>
        <p:txBody>
          <a:bodyPr/>
          <a:lstStyle/>
          <a:p>
            <a:r>
              <a:rPr lang="en-US" dirty="0" smtClean="0"/>
              <a:t>The Process</a:t>
            </a:r>
            <a:endParaRPr lang="en-US" dirty="0"/>
          </a:p>
        </p:txBody>
      </p:sp>
    </p:spTree>
    <p:extLst>
      <p:ext uri="{BB962C8B-B14F-4D97-AF65-F5344CB8AC3E}">
        <p14:creationId xmlns:p14="http://schemas.microsoft.com/office/powerpoint/2010/main" val="1766059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OBS nurse receives report from the NRT &amp; overlooks the family, assures the eyes, nose and color are observed and supports them through the rest of the surgery.</a:t>
            </a:r>
          </a:p>
          <a:p>
            <a:r>
              <a:rPr lang="en-US" dirty="0" smtClean="0"/>
              <a:t>After closing the incision, before the drape comes down, Dad takes the infant and moves to the PACU with the OBS RN.</a:t>
            </a:r>
          </a:p>
          <a:p>
            <a:r>
              <a:rPr lang="en-US" dirty="0" smtClean="0"/>
              <a:t>The OBS RN gets a second set of V.S. in PACU and lets Dad do STS while waiting for Mom to arrive.</a:t>
            </a:r>
          </a:p>
          <a:p>
            <a:r>
              <a:rPr lang="en-US" dirty="0" smtClean="0"/>
              <a:t>Mom comes to PACU and is hooked up to the monitor, head is raised, pillows provided and baby is back STS. </a:t>
            </a:r>
            <a:endParaRPr lang="en-US" dirty="0"/>
          </a:p>
        </p:txBody>
      </p:sp>
      <p:sp>
        <p:nvSpPr>
          <p:cNvPr id="3" name="Title 2"/>
          <p:cNvSpPr>
            <a:spLocks noGrp="1"/>
          </p:cNvSpPr>
          <p:nvPr>
            <p:ph type="title"/>
          </p:nvPr>
        </p:nvSpPr>
        <p:spPr/>
        <p:txBody>
          <a:bodyPr/>
          <a:lstStyle/>
          <a:p>
            <a:r>
              <a:rPr lang="en-US" dirty="0" smtClean="0"/>
              <a:t>Keep it going</a:t>
            </a:r>
            <a:endParaRPr lang="en-US" dirty="0"/>
          </a:p>
        </p:txBody>
      </p:sp>
    </p:spTree>
    <p:extLst>
      <p:ext uri="{BB962C8B-B14F-4D97-AF65-F5344CB8AC3E}">
        <p14:creationId xmlns:p14="http://schemas.microsoft.com/office/powerpoint/2010/main" val="217873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On July 6</a:t>
            </a:r>
            <a:r>
              <a:rPr lang="en-US" baseline="30000" dirty="0" smtClean="0"/>
              <a:t>th</a:t>
            </a:r>
            <a:r>
              <a:rPr lang="en-US" dirty="0" smtClean="0"/>
              <a:t>, 2015 we implemented </a:t>
            </a:r>
            <a:r>
              <a:rPr lang="en-US" b="1" dirty="0" smtClean="0"/>
              <a:t>Skin-to-Skin in the Operating Room.</a:t>
            </a:r>
          </a:p>
          <a:p>
            <a:r>
              <a:rPr lang="en-US" dirty="0" smtClean="0"/>
              <a:t>With assistance from Dr. Daniel Barajas (OB), Dr. Chu (Anesthesia), Nancy Simmons, RN (NRT), Leeann Michener, RN (Obs.) and Nadege Blum-Smith, RN</a:t>
            </a:r>
            <a:r>
              <a:rPr lang="en-US" dirty="0"/>
              <a:t> </a:t>
            </a:r>
            <a:r>
              <a:rPr lang="en-US" dirty="0" smtClean="0"/>
              <a:t>(L&amp;D) we transitioned to offering skin-to-skin in the </a:t>
            </a:r>
            <a:r>
              <a:rPr lang="en-US" b="1" dirty="0" smtClean="0"/>
              <a:t>OR</a:t>
            </a:r>
            <a:r>
              <a:rPr lang="en-US" dirty="0" smtClean="0"/>
              <a:t> and </a:t>
            </a:r>
            <a:r>
              <a:rPr lang="en-US" b="1" dirty="0" smtClean="0"/>
              <a:t>PACU!</a:t>
            </a:r>
          </a:p>
        </p:txBody>
      </p:sp>
      <p:sp>
        <p:nvSpPr>
          <p:cNvPr id="3" name="Title 2"/>
          <p:cNvSpPr>
            <a:spLocks noGrp="1"/>
          </p:cNvSpPr>
          <p:nvPr>
            <p:ph type="title"/>
          </p:nvPr>
        </p:nvSpPr>
        <p:spPr/>
        <p:txBody>
          <a:bodyPr/>
          <a:lstStyle/>
          <a:p>
            <a:r>
              <a:rPr lang="en-US" dirty="0" smtClean="0"/>
              <a:t>Cesarean Birth</a:t>
            </a:r>
            <a:endParaRPr lang="en-US" dirty="0"/>
          </a:p>
        </p:txBody>
      </p:sp>
      <p:pic>
        <p:nvPicPr>
          <p:cNvPr id="1026" name="Picture 2" descr="C:\Heidi-Picture\skintoski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860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69670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developed a </a:t>
            </a:r>
            <a:r>
              <a:rPr lang="en-US" b="1" u="sng" dirty="0" smtClean="0"/>
              <a:t>short</a:t>
            </a:r>
            <a:r>
              <a:rPr lang="en-US" dirty="0" smtClean="0"/>
              <a:t> DVD in English, </a:t>
            </a:r>
            <a:r>
              <a:rPr lang="en-US" dirty="0"/>
              <a:t>S</a:t>
            </a:r>
            <a:r>
              <a:rPr lang="en-US" dirty="0" smtClean="0"/>
              <a:t>panish and Chinese to show our scheduled C/S patients who are admitted in our Labor Evaluation area.</a:t>
            </a:r>
          </a:p>
          <a:p>
            <a:r>
              <a:rPr lang="en-US" dirty="0" smtClean="0"/>
              <a:t>We also developed matching pamphlets so they could look them over and ask any questions they might have. </a:t>
            </a:r>
            <a:r>
              <a:rPr lang="en-US" b="1" dirty="0" smtClean="0">
                <a:solidFill>
                  <a:srgbClr val="00B050"/>
                </a:solidFill>
              </a:rPr>
              <a:t>(see examples)</a:t>
            </a:r>
            <a:endParaRPr lang="en-US" b="1" dirty="0" smtClean="0"/>
          </a:p>
          <a:p>
            <a:r>
              <a:rPr lang="en-US" dirty="0" smtClean="0"/>
              <a:t>We introduced the concept of STS in the OR to dads during this time as well and encouraged questions.</a:t>
            </a:r>
          </a:p>
          <a:p>
            <a:r>
              <a:rPr lang="en-US" sz="1100" dirty="0" smtClean="0"/>
              <a:t>(k. Skin-to-skin during cesarean delivery, P&amp;P)</a:t>
            </a:r>
            <a:endParaRPr lang="en-US" sz="1100" dirty="0"/>
          </a:p>
        </p:txBody>
      </p:sp>
      <p:sp>
        <p:nvSpPr>
          <p:cNvPr id="3" name="Title 2"/>
          <p:cNvSpPr>
            <a:spLocks noGrp="1"/>
          </p:cNvSpPr>
          <p:nvPr>
            <p:ph type="title"/>
          </p:nvPr>
        </p:nvSpPr>
        <p:spPr/>
        <p:txBody>
          <a:bodyPr/>
          <a:lstStyle/>
          <a:p>
            <a:r>
              <a:rPr lang="en-US" dirty="0" smtClean="0"/>
              <a:t>Explaining STS to the Parents</a:t>
            </a:r>
            <a:endParaRPr lang="en-US" dirty="0"/>
          </a:p>
        </p:txBody>
      </p:sp>
    </p:spTree>
    <p:extLst>
      <p:ext uri="{BB962C8B-B14F-4D97-AF65-F5344CB8AC3E}">
        <p14:creationId xmlns:p14="http://schemas.microsoft.com/office/powerpoint/2010/main" val="4172135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We ask that fathers take off their T shirts and put on a patient gown but backwards with the opening in the front. </a:t>
            </a:r>
          </a:p>
          <a:p>
            <a:r>
              <a:rPr lang="en-US" dirty="0" smtClean="0"/>
              <a:t>Then we dress them in a “Bunny Suit” over the patient gown making sure they are comfortable and dressed for the OR.</a:t>
            </a:r>
          </a:p>
          <a:p>
            <a:r>
              <a:rPr lang="en-US" dirty="0" smtClean="0"/>
              <a:t>They await the call to enter the OR in a resting area next to the surgical suites.</a:t>
            </a:r>
          </a:p>
          <a:p>
            <a:r>
              <a:rPr lang="en-US" dirty="0" smtClean="0"/>
              <a:t>Inside they are positioned in their own chair (with a back for support) at the head of the table next to Anesthesia.</a:t>
            </a:r>
            <a:endParaRPr lang="en-US" dirty="0"/>
          </a:p>
        </p:txBody>
      </p:sp>
      <p:sp>
        <p:nvSpPr>
          <p:cNvPr id="3" name="Title 2"/>
          <p:cNvSpPr>
            <a:spLocks noGrp="1"/>
          </p:cNvSpPr>
          <p:nvPr>
            <p:ph type="title"/>
          </p:nvPr>
        </p:nvSpPr>
        <p:spPr/>
        <p:txBody>
          <a:bodyPr/>
          <a:lstStyle/>
          <a:p>
            <a:r>
              <a:rPr lang="en-US" dirty="0" smtClean="0"/>
              <a:t>Dressing Dad for STS</a:t>
            </a:r>
            <a:endParaRPr lang="en-US" dirty="0"/>
          </a:p>
        </p:txBody>
      </p:sp>
    </p:spTree>
    <p:extLst>
      <p:ext uri="{BB962C8B-B14F-4D97-AF65-F5344CB8AC3E}">
        <p14:creationId xmlns:p14="http://schemas.microsoft.com/office/powerpoint/2010/main" val="420925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Pregnancies &lt; 37 weeks gestation</a:t>
            </a:r>
          </a:p>
          <a:p>
            <a:r>
              <a:rPr lang="en-US" dirty="0" smtClean="0"/>
              <a:t>Mothers with seizures and severe preeclampsia</a:t>
            </a:r>
          </a:p>
          <a:p>
            <a:r>
              <a:rPr lang="en-US" dirty="0" smtClean="0"/>
              <a:t>Diabetic mothers who have blood sugars &lt; 70 or &gt; 150 mg/dL</a:t>
            </a:r>
          </a:p>
          <a:p>
            <a:r>
              <a:rPr lang="en-US" dirty="0" smtClean="0"/>
              <a:t>Mothers who have general anesthesia (Dad gets to do STS till mom gets to PACU and is awake &amp; alert)</a:t>
            </a:r>
          </a:p>
          <a:p>
            <a:r>
              <a:rPr lang="en-US" dirty="0" smtClean="0"/>
              <a:t>Emergency C/S for maternal or fetal distress (such as abruption, cord prolapse, eclampsia or Category 3 strip).</a:t>
            </a:r>
            <a:endParaRPr lang="en-US" dirty="0"/>
          </a:p>
        </p:txBody>
      </p:sp>
      <p:sp>
        <p:nvSpPr>
          <p:cNvPr id="3" name="Title 2"/>
          <p:cNvSpPr>
            <a:spLocks noGrp="1"/>
          </p:cNvSpPr>
          <p:nvPr>
            <p:ph type="title"/>
          </p:nvPr>
        </p:nvSpPr>
        <p:spPr/>
        <p:txBody>
          <a:bodyPr/>
          <a:lstStyle/>
          <a:p>
            <a:r>
              <a:rPr lang="en-US" dirty="0" smtClean="0"/>
              <a:t>Which Patients Do </a:t>
            </a:r>
            <a:r>
              <a:rPr lang="en-US" dirty="0" smtClean="0">
                <a:solidFill>
                  <a:srgbClr val="FF0000"/>
                </a:solidFill>
              </a:rPr>
              <a:t>Not</a:t>
            </a:r>
            <a:r>
              <a:rPr lang="en-US" dirty="0" smtClean="0"/>
              <a:t> Qualify</a:t>
            </a:r>
            <a:endParaRPr lang="en-US" dirty="0"/>
          </a:p>
        </p:txBody>
      </p:sp>
    </p:spTree>
    <p:extLst>
      <p:ext uri="{BB962C8B-B14F-4D97-AF65-F5344CB8AC3E}">
        <p14:creationId xmlns:p14="http://schemas.microsoft.com/office/powerpoint/2010/main" val="2096429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Professionals: Evaluation for STS in the OR:</a:t>
            </a:r>
          </a:p>
          <a:p>
            <a:pPr lvl="1"/>
            <a:r>
              <a:rPr lang="en-US" dirty="0" smtClean="0"/>
              <a:t>Primary Surgeon</a:t>
            </a:r>
          </a:p>
          <a:p>
            <a:pPr lvl="1"/>
            <a:r>
              <a:rPr lang="en-US" dirty="0" smtClean="0"/>
              <a:t>Anesthesiologist</a:t>
            </a:r>
          </a:p>
          <a:p>
            <a:pPr lvl="1"/>
            <a:r>
              <a:rPr lang="en-US" dirty="0" smtClean="0"/>
              <a:t>Circulating Nurse</a:t>
            </a:r>
          </a:p>
          <a:p>
            <a:pPr lvl="1"/>
            <a:r>
              <a:rPr lang="en-US" dirty="0" smtClean="0"/>
              <a:t>Neonatal Resuscitation Nurse</a:t>
            </a:r>
          </a:p>
          <a:p>
            <a:pPr lvl="1"/>
            <a:r>
              <a:rPr lang="en-US" dirty="0" smtClean="0"/>
              <a:t>Observation Nurse</a:t>
            </a:r>
          </a:p>
          <a:p>
            <a:pPr lvl="1"/>
            <a:r>
              <a:rPr lang="en-US" dirty="0" smtClean="0"/>
              <a:t>Recovery Nurse</a:t>
            </a:r>
          </a:p>
          <a:p>
            <a:pPr lvl="1"/>
            <a:r>
              <a:rPr lang="en-US" dirty="0" smtClean="0">
                <a:solidFill>
                  <a:srgbClr val="00B050"/>
                </a:solidFill>
              </a:rPr>
              <a:t>(See Examples)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Getting Feedback</a:t>
            </a:r>
            <a:endParaRPr lang="en-US" dirty="0"/>
          </a:p>
        </p:txBody>
      </p:sp>
    </p:spTree>
    <p:extLst>
      <p:ext uri="{BB962C8B-B14F-4D97-AF65-F5344CB8AC3E}">
        <p14:creationId xmlns:p14="http://schemas.microsoft.com/office/powerpoint/2010/main" val="3967451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Collected</a:t>
            </a:r>
            <a:endParaRPr lang="en-US" dirty="0"/>
          </a:p>
        </p:txBody>
      </p:sp>
      <p:sp>
        <p:nvSpPr>
          <p:cNvPr id="2" name="Content Placeholder 1"/>
          <p:cNvSpPr>
            <a:spLocks noGrp="1"/>
          </p:cNvSpPr>
          <p:nvPr>
            <p:ph sz="quarter" idx="13"/>
          </p:nvPr>
        </p:nvSpPr>
        <p:spPr/>
        <p:txBody>
          <a:bodyPr>
            <a:normAutofit lnSpcReduction="10000"/>
          </a:bodyPr>
          <a:lstStyle/>
          <a:p>
            <a:r>
              <a:rPr lang="en-US" dirty="0" smtClean="0"/>
              <a:t>Date and day of the week</a:t>
            </a:r>
          </a:p>
          <a:p>
            <a:r>
              <a:rPr lang="en-US" dirty="0" smtClean="0"/>
              <a:t>Medical record number</a:t>
            </a:r>
          </a:p>
          <a:p>
            <a:r>
              <a:rPr lang="en-US" dirty="0" smtClean="0"/>
              <a:t>Primary surgeon</a:t>
            </a:r>
          </a:p>
          <a:p>
            <a:r>
              <a:rPr lang="en-US" dirty="0" smtClean="0"/>
              <a:t>Assistance surgeon</a:t>
            </a:r>
          </a:p>
          <a:p>
            <a:r>
              <a:rPr lang="en-US" dirty="0" smtClean="0"/>
              <a:t>Anesthesiologist</a:t>
            </a:r>
          </a:p>
          <a:p>
            <a:r>
              <a:rPr lang="en-US" dirty="0" smtClean="0"/>
              <a:t>NRT nurse</a:t>
            </a:r>
          </a:p>
          <a:p>
            <a:r>
              <a:rPr lang="en-US" dirty="0" smtClean="0"/>
              <a:t>OBs nurse</a:t>
            </a:r>
          </a:p>
          <a:p>
            <a:r>
              <a:rPr lang="en-US" dirty="0" smtClean="0"/>
              <a:t>PACU nurse</a:t>
            </a:r>
          </a:p>
          <a:p>
            <a:endParaRPr lang="en-US" dirty="0"/>
          </a:p>
        </p:txBody>
      </p:sp>
      <p:sp>
        <p:nvSpPr>
          <p:cNvPr id="4" name="Content Placeholder 3"/>
          <p:cNvSpPr>
            <a:spLocks noGrp="1"/>
          </p:cNvSpPr>
          <p:nvPr>
            <p:ph sz="quarter" idx="14"/>
          </p:nvPr>
        </p:nvSpPr>
        <p:spPr/>
        <p:txBody>
          <a:bodyPr/>
          <a:lstStyle/>
          <a:p>
            <a:r>
              <a:rPr lang="en-US" dirty="0" smtClean="0"/>
              <a:t>Temperature @ initiation</a:t>
            </a:r>
          </a:p>
          <a:p>
            <a:r>
              <a:rPr lang="en-US" dirty="0" smtClean="0"/>
              <a:t>Temperature @ end</a:t>
            </a:r>
          </a:p>
          <a:p>
            <a:r>
              <a:rPr lang="en-US" dirty="0" smtClean="0"/>
              <a:t>Apgar scores</a:t>
            </a:r>
          </a:p>
          <a:p>
            <a:r>
              <a:rPr lang="en-US" dirty="0" smtClean="0"/>
              <a:t>Skin-to-skin in OR v. PACU time</a:t>
            </a:r>
          </a:p>
          <a:p>
            <a:r>
              <a:rPr lang="en-US" dirty="0" smtClean="0"/>
              <a:t>Cumulative time</a:t>
            </a:r>
          </a:p>
          <a:p>
            <a:r>
              <a:rPr lang="en-US" dirty="0" smtClean="0"/>
              <a:t>Comments</a:t>
            </a:r>
            <a:endParaRPr lang="en-US" dirty="0"/>
          </a:p>
        </p:txBody>
      </p:sp>
    </p:spTree>
    <p:extLst>
      <p:ext uri="{BB962C8B-B14F-4D97-AF65-F5344CB8AC3E}">
        <p14:creationId xmlns:p14="http://schemas.microsoft.com/office/powerpoint/2010/main" val="1964805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from the Data </a:t>
            </a:r>
            <a:endParaRPr lang="en-US" dirty="0"/>
          </a:p>
        </p:txBody>
      </p:sp>
      <p:sp>
        <p:nvSpPr>
          <p:cNvPr id="3" name="Content Placeholder 2"/>
          <p:cNvSpPr>
            <a:spLocks noGrp="1"/>
          </p:cNvSpPr>
          <p:nvPr>
            <p:ph sz="quarter" idx="13"/>
          </p:nvPr>
        </p:nvSpPr>
        <p:spPr>
          <a:xfrm>
            <a:off x="676655" y="1905000"/>
            <a:ext cx="3822192" cy="4221480"/>
          </a:xfrm>
        </p:spPr>
        <p:txBody>
          <a:bodyPr>
            <a:normAutofit lnSpcReduction="10000"/>
          </a:bodyPr>
          <a:lstStyle/>
          <a:p>
            <a:r>
              <a:rPr lang="en-US" dirty="0" smtClean="0"/>
              <a:t>Lots more C/S during the week.</a:t>
            </a:r>
          </a:p>
          <a:p>
            <a:r>
              <a:rPr lang="en-US" dirty="0" smtClean="0"/>
              <a:t>No babies got cold!</a:t>
            </a:r>
          </a:p>
          <a:p>
            <a:r>
              <a:rPr lang="en-US" dirty="0" smtClean="0"/>
              <a:t>What did STABLE mean?</a:t>
            </a:r>
          </a:p>
          <a:p>
            <a:r>
              <a:rPr lang="en-US" dirty="0" smtClean="0"/>
              <a:t>Pain perception was less for the mothers especially in the PACU.</a:t>
            </a:r>
          </a:p>
          <a:p>
            <a:r>
              <a:rPr lang="en-US" dirty="0" smtClean="0"/>
              <a:t>Dads love doing STS if prepared ahead of time.</a:t>
            </a:r>
          </a:p>
          <a:p>
            <a:r>
              <a:rPr lang="en-US" dirty="0"/>
              <a:t>Things come up and we all have to be flexible.</a:t>
            </a:r>
          </a:p>
          <a:p>
            <a:endParaRPr lang="en-US" dirty="0" smtClean="0"/>
          </a:p>
          <a:p>
            <a:endParaRPr lang="en-US" sz="1100" dirty="0"/>
          </a:p>
        </p:txBody>
      </p:sp>
      <p:sp>
        <p:nvSpPr>
          <p:cNvPr id="4" name="Content Placeholder 3"/>
          <p:cNvSpPr>
            <a:spLocks noGrp="1"/>
          </p:cNvSpPr>
          <p:nvPr>
            <p:ph sz="quarter" idx="14"/>
          </p:nvPr>
        </p:nvSpPr>
        <p:spPr>
          <a:xfrm>
            <a:off x="4645152" y="2286000"/>
            <a:ext cx="3822192" cy="3840480"/>
          </a:xfrm>
        </p:spPr>
        <p:txBody>
          <a:bodyPr>
            <a:normAutofit/>
          </a:bodyPr>
          <a:lstStyle/>
          <a:p>
            <a:r>
              <a:rPr lang="en-US" dirty="0" smtClean="0"/>
              <a:t>Moms who were formula feeders sometimes became breast feeders when their baby latched in PACU.</a:t>
            </a:r>
          </a:p>
          <a:p>
            <a:r>
              <a:rPr lang="en-US" dirty="0" smtClean="0"/>
              <a:t>It improves over time!</a:t>
            </a:r>
          </a:p>
          <a:p>
            <a:r>
              <a:rPr lang="en-US" dirty="0" smtClean="0"/>
              <a:t>86% OR/86%PACU, 2015</a:t>
            </a:r>
          </a:p>
          <a:p>
            <a:r>
              <a:rPr lang="en-US" dirty="0" smtClean="0"/>
              <a:t>60% OR/100% PACU, 2017</a:t>
            </a:r>
          </a:p>
          <a:p>
            <a:r>
              <a:rPr lang="en-US" sz="1100" dirty="0" err="1" smtClean="0"/>
              <a:t>Barbero</a:t>
            </a:r>
            <a:r>
              <a:rPr lang="en-US" sz="1100" dirty="0" smtClean="0"/>
              <a:t>, P., </a:t>
            </a:r>
            <a:r>
              <a:rPr lang="en-US" sz="1100" dirty="0" err="1" smtClean="0"/>
              <a:t>Abhinava</a:t>
            </a:r>
            <a:r>
              <a:rPr lang="en-US" sz="1100" dirty="0" smtClean="0"/>
              <a:t>, S, </a:t>
            </a:r>
            <a:r>
              <a:rPr lang="en-US" sz="1100" dirty="0" err="1" smtClean="0"/>
              <a:t>Madamangalam</a:t>
            </a:r>
            <a:r>
              <a:rPr lang="en-US" sz="1100" dirty="0" smtClean="0"/>
              <a:t>, MBBS &amp; Shields, A. 2013. Skin to Skin after Cesarean Birth. Journal of Human Lactation 29(4) 446-448</a:t>
            </a:r>
          </a:p>
          <a:p>
            <a:endParaRPr lang="en-US" dirty="0" smtClean="0"/>
          </a:p>
          <a:p>
            <a:endParaRPr lang="en-US" dirty="0"/>
          </a:p>
        </p:txBody>
      </p:sp>
    </p:spTree>
    <p:extLst>
      <p:ext uri="{BB962C8B-B14F-4D97-AF65-F5344CB8AC3E}">
        <p14:creationId xmlns:p14="http://schemas.microsoft.com/office/powerpoint/2010/main" val="330237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Nurses</a:t>
            </a:r>
            <a:endParaRPr lang="en-US" dirty="0"/>
          </a:p>
        </p:txBody>
      </p:sp>
      <p:sp>
        <p:nvSpPr>
          <p:cNvPr id="5" name="Text Placeholder 4"/>
          <p:cNvSpPr>
            <a:spLocks noGrp="1"/>
          </p:cNvSpPr>
          <p:nvPr>
            <p:ph type="body" idx="1"/>
          </p:nvPr>
        </p:nvSpPr>
        <p:spPr/>
        <p:txBody>
          <a:bodyPr/>
          <a:lstStyle/>
          <a:p>
            <a:r>
              <a:rPr lang="en-US" dirty="0" smtClean="0"/>
              <a:t>Old Plan</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“Special” nurses were “Nursery” nurses</a:t>
            </a:r>
          </a:p>
          <a:p>
            <a:r>
              <a:rPr lang="en-US" dirty="0" smtClean="0"/>
              <a:t>Transitioned babies</a:t>
            </a:r>
          </a:p>
          <a:p>
            <a:r>
              <a:rPr lang="en-US" dirty="0" smtClean="0"/>
              <a:t>Not comfortable with mothers</a:t>
            </a:r>
          </a:p>
          <a:p>
            <a:r>
              <a:rPr lang="en-US" dirty="0" smtClean="0"/>
              <a:t>Did admissions, baths, tests such as NBS, car seat testing, weights and watched boarder babies and babies on hold.</a:t>
            </a:r>
            <a:endParaRPr lang="en-US" dirty="0"/>
          </a:p>
        </p:txBody>
      </p:sp>
      <p:sp>
        <p:nvSpPr>
          <p:cNvPr id="7" name="Text Placeholder 6"/>
          <p:cNvSpPr>
            <a:spLocks noGrp="1"/>
          </p:cNvSpPr>
          <p:nvPr>
            <p:ph type="body" sz="quarter" idx="3"/>
          </p:nvPr>
        </p:nvSpPr>
        <p:spPr/>
        <p:txBody>
          <a:bodyPr/>
          <a:lstStyle/>
          <a:p>
            <a:r>
              <a:rPr lang="en-US" dirty="0" smtClean="0"/>
              <a:t>New Plan</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“Special” nurses will be “Observation” nurses.</a:t>
            </a:r>
          </a:p>
          <a:p>
            <a:r>
              <a:rPr lang="en-US" dirty="0" smtClean="0"/>
              <a:t>Will still transition babies but not upstairs, in the OR &amp; PACU!</a:t>
            </a:r>
          </a:p>
          <a:p>
            <a:r>
              <a:rPr lang="en-US" dirty="0" smtClean="0"/>
              <a:t>Will not do admissions, couplet nurses will admit their own babies.</a:t>
            </a:r>
          </a:p>
          <a:p>
            <a:r>
              <a:rPr lang="en-US" dirty="0" smtClean="0"/>
              <a:t>Will do baby baths &amp; help with testing when able.</a:t>
            </a:r>
          </a:p>
          <a:p>
            <a:pPr marL="0" indent="0">
              <a:buNone/>
            </a:pPr>
            <a:endParaRPr lang="en-US" dirty="0"/>
          </a:p>
        </p:txBody>
      </p:sp>
    </p:spTree>
    <p:extLst>
      <p:ext uri="{BB962C8B-B14F-4D97-AF65-F5344CB8AC3E}">
        <p14:creationId xmlns:p14="http://schemas.microsoft.com/office/powerpoint/2010/main" val="118516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Only Cesarean babies now went to the Observation Unit.</a:t>
            </a:r>
          </a:p>
          <a:p>
            <a:r>
              <a:rPr lang="en-US" dirty="0" smtClean="0"/>
              <a:t>All the vaginal births stayed together as a couplet after having STS in their LDR and often remained STS up to the MBCU.	</a:t>
            </a:r>
          </a:p>
          <a:p>
            <a:r>
              <a:rPr lang="en-US" b="1" dirty="0" smtClean="0">
                <a:solidFill>
                  <a:srgbClr val="00B0F0"/>
                </a:solidFill>
              </a:rPr>
              <a:t>Cesarean babies were often separated from their mothers for up to 3 hours. </a:t>
            </a:r>
          </a:p>
          <a:p>
            <a:r>
              <a:rPr lang="en-US" dirty="0" smtClean="0"/>
              <a:t>Fathers/ Significant Others went with the baby to the Observation Unit and mom was given something to help her “relax” in the OR.</a:t>
            </a:r>
          </a:p>
          <a:p>
            <a:r>
              <a:rPr lang="en-US" dirty="0" smtClean="0"/>
              <a:t>Fathers returned to the PACU with an update for mom. </a:t>
            </a:r>
            <a:endParaRPr lang="en-US" dirty="0"/>
          </a:p>
        </p:txBody>
      </p:sp>
      <p:sp>
        <p:nvSpPr>
          <p:cNvPr id="3" name="Title 2"/>
          <p:cNvSpPr>
            <a:spLocks noGrp="1"/>
          </p:cNvSpPr>
          <p:nvPr>
            <p:ph type="title"/>
          </p:nvPr>
        </p:nvSpPr>
        <p:spPr/>
        <p:txBody>
          <a:bodyPr/>
          <a:lstStyle/>
          <a:p>
            <a:r>
              <a:rPr lang="en-US" dirty="0" smtClean="0"/>
              <a:t>What about C/S Babies?</a:t>
            </a:r>
            <a:endParaRPr lang="en-US" dirty="0"/>
          </a:p>
        </p:txBody>
      </p:sp>
    </p:spTree>
    <p:extLst>
      <p:ext uri="{BB962C8B-B14F-4D97-AF65-F5344CB8AC3E}">
        <p14:creationId xmlns:p14="http://schemas.microsoft.com/office/powerpoint/2010/main" val="3946061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Introducing them to the Anesthesiologist</a:t>
            </a:r>
          </a:p>
          <a:p>
            <a:r>
              <a:rPr lang="en-US" dirty="0" smtClean="0"/>
              <a:t>Introducing them to the Circulator/ PACU RN</a:t>
            </a:r>
          </a:p>
          <a:p>
            <a:r>
              <a:rPr lang="en-US" dirty="0" smtClean="0"/>
              <a:t>Where’s the bathroom?</a:t>
            </a:r>
          </a:p>
          <a:p>
            <a:r>
              <a:rPr lang="en-US" dirty="0" smtClean="0"/>
              <a:t>What if I need HELP?!?</a:t>
            </a:r>
          </a:p>
          <a:p>
            <a:r>
              <a:rPr lang="en-US" dirty="0" smtClean="0"/>
              <a:t>What if I need a break?!?</a:t>
            </a:r>
          </a:p>
          <a:p>
            <a:r>
              <a:rPr lang="en-US" dirty="0" smtClean="0"/>
              <a:t>What if the PACU RN isn’t ready for report but I need to go to another C/S?</a:t>
            </a:r>
          </a:p>
          <a:p>
            <a:r>
              <a:rPr lang="en-US" dirty="0" smtClean="0"/>
              <a:t>In between cases what should I do?</a:t>
            </a:r>
            <a:endParaRPr lang="en-US" dirty="0"/>
          </a:p>
        </p:txBody>
      </p:sp>
      <p:sp>
        <p:nvSpPr>
          <p:cNvPr id="3" name="Title 2"/>
          <p:cNvSpPr>
            <a:spLocks noGrp="1"/>
          </p:cNvSpPr>
          <p:nvPr>
            <p:ph type="title"/>
          </p:nvPr>
        </p:nvSpPr>
        <p:spPr/>
        <p:txBody>
          <a:bodyPr>
            <a:normAutofit fontScale="90000"/>
          </a:bodyPr>
          <a:lstStyle/>
          <a:p>
            <a:r>
              <a:rPr lang="en-US" dirty="0" smtClean="0"/>
              <a:t>Getting OBs RNs Comfortable in the OR</a:t>
            </a:r>
            <a:endParaRPr lang="en-US" dirty="0"/>
          </a:p>
        </p:txBody>
      </p:sp>
    </p:spTree>
    <p:extLst>
      <p:ext uri="{BB962C8B-B14F-4D97-AF65-F5344CB8AC3E}">
        <p14:creationId xmlns:p14="http://schemas.microsoft.com/office/powerpoint/2010/main" val="867031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We do not bathe the babies in the Observation unit. It is always done in the couplet room.</a:t>
            </a:r>
          </a:p>
          <a:p>
            <a:pPr lvl="1"/>
            <a:r>
              <a:rPr lang="en-US" dirty="0" smtClean="0"/>
              <a:t>OBS </a:t>
            </a:r>
            <a:r>
              <a:rPr lang="en-US" dirty="0"/>
              <a:t>R</a:t>
            </a:r>
            <a:r>
              <a:rPr lang="en-US" dirty="0" smtClean="0"/>
              <a:t>N goes room to room doing baths the day after the birth unless Hepatitis B or HIV+.</a:t>
            </a:r>
          </a:p>
          <a:p>
            <a:pPr lvl="1"/>
            <a:r>
              <a:rPr lang="en-US" dirty="0" smtClean="0"/>
              <a:t>They are put in the queue to be bathed. (Whiteboard in OBS)</a:t>
            </a:r>
          </a:p>
          <a:p>
            <a:pPr lvl="1"/>
            <a:r>
              <a:rPr lang="en-US" dirty="0" smtClean="0"/>
              <a:t>She educates the whole family about how it works and why it is important. </a:t>
            </a:r>
            <a:r>
              <a:rPr lang="en-US" b="1" dirty="0" err="1" smtClean="0">
                <a:solidFill>
                  <a:srgbClr val="00B050"/>
                </a:solidFill>
              </a:rPr>
              <a:t>Pt.s</a:t>
            </a:r>
            <a:r>
              <a:rPr lang="en-US" b="1" dirty="0" smtClean="0">
                <a:solidFill>
                  <a:srgbClr val="00B050"/>
                </a:solidFill>
              </a:rPr>
              <a:t>’ had problems with this sometimes</a:t>
            </a:r>
          </a:p>
          <a:p>
            <a:pPr lvl="1"/>
            <a:r>
              <a:rPr lang="en-US" dirty="0" smtClean="0"/>
              <a:t>Mom’s get up to void and get ready to do STS immediately after the bath. Mom is the warmer for the baby.</a:t>
            </a:r>
          </a:p>
          <a:p>
            <a:pPr lvl="1"/>
            <a:r>
              <a:rPr lang="en-US" dirty="0" smtClean="0"/>
              <a:t>Baby may not be passed around after the bath.  </a:t>
            </a:r>
          </a:p>
          <a:p>
            <a:pPr lvl="1"/>
            <a:endParaRPr lang="en-US" dirty="0"/>
          </a:p>
        </p:txBody>
      </p:sp>
      <p:sp>
        <p:nvSpPr>
          <p:cNvPr id="3" name="Title 2"/>
          <p:cNvSpPr>
            <a:spLocks noGrp="1"/>
          </p:cNvSpPr>
          <p:nvPr>
            <p:ph type="title"/>
          </p:nvPr>
        </p:nvSpPr>
        <p:spPr/>
        <p:txBody>
          <a:bodyPr/>
          <a:lstStyle/>
          <a:p>
            <a:r>
              <a:rPr lang="en-US" dirty="0" smtClean="0"/>
              <a:t>Procedures: Bathing the Baby</a:t>
            </a:r>
            <a:endParaRPr lang="en-US" dirty="0"/>
          </a:p>
        </p:txBody>
      </p:sp>
    </p:spTree>
    <p:extLst>
      <p:ext uri="{BB962C8B-B14F-4D97-AF65-F5344CB8AC3E}">
        <p14:creationId xmlns:p14="http://schemas.microsoft.com/office/powerpoint/2010/main" val="4121487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Phototherapy is done in the room with biliblankets</a:t>
            </a:r>
          </a:p>
          <a:p>
            <a:r>
              <a:rPr lang="en-US" dirty="0" smtClean="0"/>
              <a:t>NBS is done in the room with mom holding baby STS at least 15 minutes prior to performing the heel stick.</a:t>
            </a:r>
          </a:p>
          <a:p>
            <a:r>
              <a:rPr lang="en-US" dirty="0" smtClean="0"/>
              <a:t>Babies are weighed in the room.</a:t>
            </a:r>
          </a:p>
          <a:p>
            <a:r>
              <a:rPr lang="en-US" dirty="0" smtClean="0"/>
              <a:t>Transcutaneous bilimeter readings are done in the room.</a:t>
            </a:r>
          </a:p>
          <a:p>
            <a:r>
              <a:rPr lang="en-US" dirty="0" smtClean="0"/>
              <a:t>CCHD testing is done in the room.</a:t>
            </a:r>
          </a:p>
          <a:p>
            <a:r>
              <a:rPr lang="en-US" dirty="0" smtClean="0"/>
              <a:t>Glucose testing is done in the room</a:t>
            </a:r>
          </a:p>
          <a:p>
            <a:r>
              <a:rPr lang="en-US" dirty="0" smtClean="0"/>
              <a:t>But, </a:t>
            </a:r>
            <a:r>
              <a:rPr lang="en-US" b="1" dirty="0" smtClean="0">
                <a:solidFill>
                  <a:srgbClr val="FF0000"/>
                </a:solidFill>
              </a:rPr>
              <a:t>Car seat testing is done in the OBS Unit</a:t>
            </a:r>
            <a:r>
              <a:rPr lang="en-US" dirty="0" smtClean="0">
                <a:solidFill>
                  <a:srgbClr val="FF0000"/>
                </a:solidFill>
              </a:rPr>
              <a:t>.</a:t>
            </a:r>
            <a:endParaRPr lang="en-US" dirty="0">
              <a:solidFill>
                <a:srgbClr val="FF0000"/>
              </a:solidFill>
            </a:endParaRPr>
          </a:p>
        </p:txBody>
      </p:sp>
      <p:sp>
        <p:nvSpPr>
          <p:cNvPr id="3" name="Title 2"/>
          <p:cNvSpPr>
            <a:spLocks noGrp="1"/>
          </p:cNvSpPr>
          <p:nvPr>
            <p:ph type="title"/>
          </p:nvPr>
        </p:nvSpPr>
        <p:spPr/>
        <p:txBody>
          <a:bodyPr/>
          <a:lstStyle/>
          <a:p>
            <a:r>
              <a:rPr lang="en-US" dirty="0" smtClean="0"/>
              <a:t>Procedure Cart</a:t>
            </a:r>
            <a:endParaRPr lang="en-US" dirty="0"/>
          </a:p>
        </p:txBody>
      </p:sp>
    </p:spTree>
    <p:extLst>
      <p:ext uri="{BB962C8B-B14F-4D97-AF65-F5344CB8AC3E}">
        <p14:creationId xmlns:p14="http://schemas.microsoft.com/office/powerpoint/2010/main" val="612152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90800"/>
            <a:ext cx="7408333" cy="3450696"/>
          </a:xfrm>
        </p:spPr>
        <p:txBody>
          <a:bodyPr>
            <a:normAutofit lnSpcReduction="10000"/>
          </a:bodyPr>
          <a:lstStyle/>
          <a:p>
            <a:r>
              <a:rPr lang="en-US" dirty="0" smtClean="0"/>
              <a:t>Of course there were </a:t>
            </a:r>
            <a:r>
              <a:rPr lang="en-US" b="1" dirty="0" smtClean="0"/>
              <a:t>no</a:t>
            </a:r>
            <a:r>
              <a:rPr lang="en-US" dirty="0" smtClean="0"/>
              <a:t> problems implementing this process.</a:t>
            </a:r>
          </a:p>
          <a:p>
            <a:r>
              <a:rPr lang="en-US" u="sng" dirty="0" smtClean="0"/>
              <a:t>All</a:t>
            </a:r>
            <a:r>
              <a:rPr lang="en-US" dirty="0" smtClean="0"/>
              <a:t> the physicians </a:t>
            </a:r>
            <a:r>
              <a:rPr lang="en-US" b="1" dirty="0" smtClean="0"/>
              <a:t>loved</a:t>
            </a:r>
            <a:r>
              <a:rPr lang="en-US" dirty="0" smtClean="0"/>
              <a:t> the idea and couldn’t wait to try it out!</a:t>
            </a:r>
          </a:p>
          <a:p>
            <a:r>
              <a:rPr lang="en-US" dirty="0" smtClean="0"/>
              <a:t>The nurses thought it would be </a:t>
            </a:r>
            <a:r>
              <a:rPr lang="en-US" b="1" dirty="0" smtClean="0"/>
              <a:t>fun </a:t>
            </a:r>
            <a:r>
              <a:rPr lang="en-US" dirty="0" smtClean="0"/>
              <a:t>and something new to do because they didn’t have anything else to do.</a:t>
            </a:r>
          </a:p>
          <a:p>
            <a:r>
              <a:rPr lang="en-US" dirty="0" smtClean="0"/>
              <a:t>The policy worked right off the bat and we haven’t had to change it a bit!</a:t>
            </a:r>
          </a:p>
          <a:p>
            <a:endParaRPr lang="en-US" dirty="0" smtClean="0"/>
          </a:p>
          <a:p>
            <a:endParaRPr lang="en-US" dirty="0"/>
          </a:p>
        </p:txBody>
      </p:sp>
      <p:sp>
        <p:nvSpPr>
          <p:cNvPr id="3" name="Title 2"/>
          <p:cNvSpPr>
            <a:spLocks noGrp="1"/>
          </p:cNvSpPr>
          <p:nvPr>
            <p:ph type="title"/>
          </p:nvPr>
        </p:nvSpPr>
        <p:spPr/>
        <p:txBody>
          <a:bodyPr/>
          <a:lstStyle/>
          <a:p>
            <a:r>
              <a:rPr lang="en-US" dirty="0" smtClean="0"/>
              <a:t>Problems? What Problems?</a:t>
            </a:r>
            <a:endParaRPr lang="en-US" dirty="0"/>
          </a:p>
        </p:txBody>
      </p:sp>
    </p:spTree>
    <p:extLst>
      <p:ext uri="{BB962C8B-B14F-4D97-AF65-F5344CB8AC3E}">
        <p14:creationId xmlns:p14="http://schemas.microsoft.com/office/powerpoint/2010/main" val="327035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4114800"/>
          </a:xfrm>
        </p:spPr>
        <p:txBody>
          <a:bodyPr>
            <a:normAutofit lnSpcReduction="10000"/>
          </a:bodyPr>
          <a:lstStyle/>
          <a:p>
            <a:r>
              <a:rPr lang="en-US" dirty="0" smtClean="0"/>
              <a:t>This baby is </a:t>
            </a:r>
            <a:r>
              <a:rPr lang="en-US" b="1" dirty="0" smtClean="0"/>
              <a:t>BIG,</a:t>
            </a:r>
            <a:r>
              <a:rPr lang="en-US" dirty="0" smtClean="0"/>
              <a:t> mom can’t breathe!</a:t>
            </a:r>
            <a:endParaRPr lang="en-US" b="1" dirty="0" smtClean="0"/>
          </a:p>
          <a:p>
            <a:r>
              <a:rPr lang="en-US" dirty="0" smtClean="0"/>
              <a:t>Mom has a BMI of 44 and we need to use the </a:t>
            </a:r>
            <a:r>
              <a:rPr lang="en-US" b="1" dirty="0" smtClean="0"/>
              <a:t>Pannus Retention System </a:t>
            </a:r>
            <a:r>
              <a:rPr lang="en-US" b="1" dirty="0" smtClean="0">
                <a:solidFill>
                  <a:srgbClr val="00B050"/>
                </a:solidFill>
              </a:rPr>
              <a:t>(demo)</a:t>
            </a:r>
          </a:p>
          <a:p>
            <a:r>
              <a:rPr lang="en-US" dirty="0" smtClean="0"/>
              <a:t>Mom is nauseated and vomiting</a:t>
            </a:r>
          </a:p>
          <a:p>
            <a:r>
              <a:rPr lang="en-US" dirty="0" smtClean="0"/>
              <a:t>Mom is anemic and is receiving blood</a:t>
            </a:r>
          </a:p>
          <a:p>
            <a:r>
              <a:rPr lang="en-US" dirty="0" smtClean="0"/>
              <a:t>Mom very anxious, unexpected C/S and shaking uncontrollably.</a:t>
            </a:r>
          </a:p>
          <a:p>
            <a:r>
              <a:rPr lang="en-US" dirty="0" smtClean="0"/>
              <a:t>Mom is a diabetic, took Glyburide, B.S. is 51</a:t>
            </a:r>
          </a:p>
          <a:p>
            <a:r>
              <a:rPr lang="en-US" dirty="0" smtClean="0"/>
              <a:t>Unknown accreta, hemorrhage</a:t>
            </a:r>
          </a:p>
          <a:p>
            <a:r>
              <a:rPr lang="en-US" dirty="0" smtClean="0"/>
              <a:t>STS offered, Mom declined… multiple times</a:t>
            </a:r>
            <a:endParaRPr lang="en-US" dirty="0"/>
          </a:p>
        </p:txBody>
      </p:sp>
      <p:sp>
        <p:nvSpPr>
          <p:cNvPr id="3" name="Title 2"/>
          <p:cNvSpPr>
            <a:spLocks noGrp="1"/>
          </p:cNvSpPr>
          <p:nvPr>
            <p:ph type="title"/>
          </p:nvPr>
        </p:nvSpPr>
        <p:spPr/>
        <p:txBody>
          <a:bodyPr/>
          <a:lstStyle/>
          <a:p>
            <a:r>
              <a:rPr lang="en-US" dirty="0" smtClean="0"/>
              <a:t>Mom Issues</a:t>
            </a:r>
            <a:endParaRPr lang="en-US" dirty="0"/>
          </a:p>
        </p:txBody>
      </p:sp>
    </p:spTree>
    <p:extLst>
      <p:ext uri="{BB962C8B-B14F-4D97-AF65-F5344CB8AC3E}">
        <p14:creationId xmlns:p14="http://schemas.microsoft.com/office/powerpoint/2010/main" val="698913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Twins at or above 37 weeks gestation</a:t>
            </a:r>
          </a:p>
          <a:p>
            <a:r>
              <a:rPr lang="en-US" dirty="0" smtClean="0"/>
              <a:t>Mothers on Magnesium Sulfate prior to surgery </a:t>
            </a:r>
          </a:p>
          <a:p>
            <a:r>
              <a:rPr lang="en-US" dirty="0" smtClean="0"/>
              <a:t>Breech and transverse lie</a:t>
            </a:r>
          </a:p>
          <a:p>
            <a:r>
              <a:rPr lang="en-US" dirty="0" smtClean="0"/>
              <a:t>Stabilized with blow-by</a:t>
            </a:r>
          </a:p>
          <a:p>
            <a:r>
              <a:rPr lang="en-US" dirty="0" smtClean="0"/>
              <a:t>CAN loose</a:t>
            </a:r>
          </a:p>
          <a:p>
            <a:r>
              <a:rPr lang="en-US" dirty="0" smtClean="0"/>
              <a:t>Mom anemic with 3 units of blood before going to OR</a:t>
            </a:r>
          </a:p>
          <a:p>
            <a:r>
              <a:rPr lang="en-US" dirty="0" smtClean="0"/>
              <a:t>Recurrent variables but 9/9 </a:t>
            </a:r>
            <a:r>
              <a:rPr lang="en-US" dirty="0" err="1" smtClean="0"/>
              <a:t>Apgars</a:t>
            </a:r>
            <a:r>
              <a:rPr lang="en-US" dirty="0" smtClean="0"/>
              <a:t> &amp; O2 </a:t>
            </a:r>
            <a:r>
              <a:rPr lang="en-US" dirty="0" err="1" smtClean="0"/>
              <a:t>sats</a:t>
            </a:r>
            <a:r>
              <a:rPr lang="en-US" dirty="0" smtClean="0"/>
              <a:t> 94%</a:t>
            </a:r>
          </a:p>
          <a:p>
            <a:r>
              <a:rPr lang="en-US" dirty="0" smtClean="0"/>
              <a:t>Placenta previa, mom and baby stable </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Which Patients </a:t>
            </a:r>
            <a:r>
              <a:rPr lang="en-US" dirty="0" smtClean="0">
                <a:solidFill>
                  <a:srgbClr val="92D050"/>
                </a:solidFill>
              </a:rPr>
              <a:t>DO</a:t>
            </a:r>
            <a:r>
              <a:rPr lang="en-US" dirty="0" smtClean="0"/>
              <a:t> Qualify?</a:t>
            </a:r>
            <a:endParaRPr lang="en-US" dirty="0"/>
          </a:p>
        </p:txBody>
      </p:sp>
    </p:spTree>
    <p:extLst>
      <p:ext uri="{BB962C8B-B14F-4D97-AF65-F5344CB8AC3E}">
        <p14:creationId xmlns:p14="http://schemas.microsoft.com/office/powerpoint/2010/main" val="1649560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lstStyle/>
          <a:p>
            <a:r>
              <a:rPr lang="en-US" dirty="0" smtClean="0"/>
              <a:t>I took each OBS RN down to the OR and introduced them to the plan.</a:t>
            </a:r>
          </a:p>
          <a:p>
            <a:pPr lvl="1"/>
            <a:r>
              <a:rPr lang="en-US" dirty="0" smtClean="0"/>
              <a:t>How to get in the OR</a:t>
            </a:r>
          </a:p>
          <a:p>
            <a:pPr lvl="1"/>
            <a:r>
              <a:rPr lang="en-US" dirty="0" smtClean="0"/>
              <a:t>How to dress for the OR</a:t>
            </a:r>
          </a:p>
          <a:p>
            <a:pPr lvl="1"/>
            <a:r>
              <a:rPr lang="en-US" dirty="0" smtClean="0"/>
              <a:t>What report would be like</a:t>
            </a:r>
          </a:p>
          <a:p>
            <a:pPr lvl="1"/>
            <a:r>
              <a:rPr lang="en-US" dirty="0" smtClean="0"/>
              <a:t>Where they would stand</a:t>
            </a:r>
          </a:p>
          <a:p>
            <a:pPr lvl="1"/>
            <a:r>
              <a:rPr lang="en-US" dirty="0"/>
              <a:t>How to transfer baby to </a:t>
            </a:r>
            <a:r>
              <a:rPr lang="en-US" dirty="0" smtClean="0"/>
              <a:t>PACU</a:t>
            </a:r>
          </a:p>
          <a:p>
            <a:pPr lvl="1"/>
            <a:r>
              <a:rPr lang="en-US" dirty="0" smtClean="0"/>
              <a:t>How to use the new Panda warmers</a:t>
            </a:r>
          </a:p>
          <a:p>
            <a:pPr lvl="1"/>
            <a:r>
              <a:rPr lang="en-US" dirty="0" smtClean="0"/>
              <a:t>Where supplies were in the OR, such as warm blankets and in the PACU, such as the glucometer.</a:t>
            </a:r>
          </a:p>
          <a:p>
            <a:pPr lvl="1"/>
            <a:endParaRPr lang="en-US" dirty="0"/>
          </a:p>
        </p:txBody>
      </p:sp>
      <p:sp>
        <p:nvSpPr>
          <p:cNvPr id="3" name="Title 2"/>
          <p:cNvSpPr>
            <a:spLocks noGrp="1"/>
          </p:cNvSpPr>
          <p:nvPr>
            <p:ph type="title"/>
          </p:nvPr>
        </p:nvSpPr>
        <p:spPr/>
        <p:txBody>
          <a:bodyPr>
            <a:normAutofit fontScale="90000"/>
          </a:bodyPr>
          <a:lstStyle/>
          <a:p>
            <a:r>
              <a:rPr lang="en-US" dirty="0" smtClean="0"/>
              <a:t>Getting the OBS RN </a:t>
            </a:r>
            <a:r>
              <a:rPr lang="en-US" dirty="0" smtClean="0">
                <a:solidFill>
                  <a:srgbClr val="FF0000"/>
                </a:solidFill>
              </a:rPr>
              <a:t>In</a:t>
            </a:r>
            <a:r>
              <a:rPr lang="en-US" dirty="0" smtClean="0"/>
              <a:t> the OR/ PACU</a:t>
            </a:r>
            <a:endParaRPr lang="en-US" dirty="0"/>
          </a:p>
        </p:txBody>
      </p:sp>
    </p:spTree>
    <p:extLst>
      <p:ext uri="{BB962C8B-B14F-4D97-AF65-F5344CB8AC3E}">
        <p14:creationId xmlns:p14="http://schemas.microsoft.com/office/powerpoint/2010/main" val="3213170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lstStyle/>
          <a:p>
            <a:r>
              <a:rPr lang="en-US" b="1" dirty="0" smtClean="0"/>
              <a:t>OBS RN: Will do C/S, baby baths and assist with discharges, CCHD, NBS &amp; car seat testing</a:t>
            </a:r>
          </a:p>
          <a:p>
            <a:pPr lvl="1"/>
            <a:r>
              <a:rPr lang="en-US" dirty="0" smtClean="0"/>
              <a:t>Once one baby is in OBS there is a domino effect. Commonly a Charge nurse must cover for the OBS RN in the Observation unit.</a:t>
            </a:r>
          </a:p>
          <a:p>
            <a:pPr lvl="1"/>
            <a:r>
              <a:rPr lang="en-US" dirty="0" smtClean="0"/>
              <a:t>DCFS hold baby or “Boarder” baby</a:t>
            </a:r>
          </a:p>
          <a:p>
            <a:pPr lvl="1"/>
            <a:r>
              <a:rPr lang="en-US" dirty="0" smtClean="0"/>
              <a:t>Mother is in ICU but infant is a well-baby</a:t>
            </a:r>
          </a:p>
          <a:p>
            <a:pPr lvl="1"/>
            <a:r>
              <a:rPr lang="en-US" dirty="0" smtClean="0"/>
              <a:t>Surrogate parent(s) are not here</a:t>
            </a:r>
          </a:p>
          <a:p>
            <a:pPr lvl="1"/>
            <a:r>
              <a:rPr lang="en-US" dirty="0" smtClean="0"/>
              <a:t>Short of staff for a variety of reasons</a:t>
            </a:r>
          </a:p>
          <a:p>
            <a:r>
              <a:rPr lang="en-US" b="1" dirty="0" smtClean="0"/>
              <a:t>Answer: Someone has to be back-up if possible, CNS</a:t>
            </a:r>
          </a:p>
          <a:p>
            <a:pPr lvl="1"/>
            <a:endParaRPr lang="en-US" dirty="0" smtClean="0"/>
          </a:p>
          <a:p>
            <a:pPr lvl="1"/>
            <a:endParaRPr lang="en-US" b="1" dirty="0" smtClean="0"/>
          </a:p>
          <a:p>
            <a:pPr lvl="1"/>
            <a:endParaRPr lang="en-US" b="1" dirty="0"/>
          </a:p>
        </p:txBody>
      </p:sp>
      <p:sp>
        <p:nvSpPr>
          <p:cNvPr id="3" name="Title 2"/>
          <p:cNvSpPr>
            <a:spLocks noGrp="1"/>
          </p:cNvSpPr>
          <p:nvPr>
            <p:ph type="title"/>
          </p:nvPr>
        </p:nvSpPr>
        <p:spPr/>
        <p:txBody>
          <a:bodyPr/>
          <a:lstStyle/>
          <a:p>
            <a:r>
              <a:rPr lang="en-US" dirty="0" smtClean="0"/>
              <a:t>“Unavailable”</a:t>
            </a:r>
            <a:endParaRPr lang="en-US" dirty="0"/>
          </a:p>
        </p:txBody>
      </p:sp>
    </p:spTree>
    <p:extLst>
      <p:ext uri="{BB962C8B-B14F-4D97-AF65-F5344CB8AC3E}">
        <p14:creationId xmlns:p14="http://schemas.microsoft.com/office/powerpoint/2010/main" val="380545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Examples:</a:t>
            </a:r>
          </a:p>
          <a:p>
            <a:r>
              <a:rPr lang="en-US" dirty="0" smtClean="0"/>
              <a:t>Baby grunting and retracting, pulse ox is 84%=NICU</a:t>
            </a:r>
          </a:p>
          <a:p>
            <a:r>
              <a:rPr lang="en-US" dirty="0" smtClean="0"/>
              <a:t>CPAP to stabilize baby 3.5-4.0 minutes, </a:t>
            </a:r>
            <a:r>
              <a:rPr lang="en-US" dirty="0" err="1" smtClean="0"/>
              <a:t>sats</a:t>
            </a:r>
            <a:r>
              <a:rPr lang="en-US" dirty="0" smtClean="0"/>
              <a:t> 94%=OR</a:t>
            </a:r>
          </a:p>
          <a:p>
            <a:r>
              <a:rPr lang="en-US" dirty="0" smtClean="0"/>
              <a:t>Nuchal cord x 2 &amp; tight with meconium= </a:t>
            </a:r>
            <a:r>
              <a:rPr lang="en-US" dirty="0" err="1" smtClean="0"/>
              <a:t>Obs</a:t>
            </a:r>
            <a:r>
              <a:rPr lang="en-US" dirty="0" smtClean="0"/>
              <a:t> Unit</a:t>
            </a:r>
          </a:p>
          <a:p>
            <a:r>
              <a:rPr lang="en-US" dirty="0" smtClean="0"/>
              <a:t>Transverse lie, difficult delivery, baby depressed=</a:t>
            </a:r>
            <a:r>
              <a:rPr lang="en-US" dirty="0" err="1" smtClean="0"/>
              <a:t>Obs</a:t>
            </a:r>
            <a:endParaRPr lang="en-US" dirty="0" smtClean="0"/>
          </a:p>
          <a:p>
            <a:r>
              <a:rPr lang="en-US" dirty="0" smtClean="0"/>
              <a:t>Baby is </a:t>
            </a:r>
            <a:r>
              <a:rPr lang="en-US" dirty="0" err="1" smtClean="0"/>
              <a:t>premie</a:t>
            </a:r>
            <a:r>
              <a:rPr lang="en-US" dirty="0" smtClean="0"/>
              <a:t> &lt;37 weeks= NICU</a:t>
            </a:r>
          </a:p>
          <a:p>
            <a:endParaRPr lang="en-US" dirty="0"/>
          </a:p>
        </p:txBody>
      </p:sp>
      <p:sp>
        <p:nvSpPr>
          <p:cNvPr id="3" name="Title 2"/>
          <p:cNvSpPr>
            <a:spLocks noGrp="1"/>
          </p:cNvSpPr>
          <p:nvPr>
            <p:ph type="title"/>
          </p:nvPr>
        </p:nvSpPr>
        <p:spPr/>
        <p:txBody>
          <a:bodyPr/>
          <a:lstStyle/>
          <a:p>
            <a:r>
              <a:rPr lang="en-US" dirty="0" smtClean="0"/>
              <a:t>Baby Issues</a:t>
            </a:r>
            <a:endParaRPr lang="en-US" dirty="0"/>
          </a:p>
        </p:txBody>
      </p:sp>
    </p:spTree>
    <p:extLst>
      <p:ext uri="{BB962C8B-B14F-4D97-AF65-F5344CB8AC3E}">
        <p14:creationId xmlns:p14="http://schemas.microsoft.com/office/powerpoint/2010/main" val="2766314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We had lots of concerns about fathers getting dizzy at the sight of blood. From a risk position, what if the dad faints when he sees the surgical field and blood.</a:t>
            </a:r>
          </a:p>
          <a:p>
            <a:r>
              <a:rPr lang="en-US" dirty="0" smtClean="0"/>
              <a:t>Mom is rolled from side-to-side to clean up beneath her and put on a clean gown after the dressing is applied.</a:t>
            </a:r>
          </a:p>
          <a:p>
            <a:r>
              <a:rPr lang="en-US" dirty="0" smtClean="0"/>
              <a:t>Many people were concerned that the father should not be allowed to carry their baby to the PACU... what if he slipped and fell or dropped the baby?!?!?</a:t>
            </a:r>
          </a:p>
          <a:p>
            <a:r>
              <a:rPr lang="en-US" dirty="0" smtClean="0"/>
              <a:t>Let’s talk about that…</a:t>
            </a:r>
            <a:endParaRPr lang="en-US" dirty="0"/>
          </a:p>
        </p:txBody>
      </p:sp>
      <p:sp>
        <p:nvSpPr>
          <p:cNvPr id="3" name="Title 2"/>
          <p:cNvSpPr>
            <a:spLocks noGrp="1"/>
          </p:cNvSpPr>
          <p:nvPr>
            <p:ph type="title"/>
          </p:nvPr>
        </p:nvSpPr>
        <p:spPr/>
        <p:txBody>
          <a:bodyPr>
            <a:normAutofit fontScale="90000"/>
          </a:bodyPr>
          <a:lstStyle/>
          <a:p>
            <a:r>
              <a:rPr lang="en-US" dirty="0" smtClean="0"/>
              <a:t>Why Did We Take the Baby From the OR?</a:t>
            </a:r>
            <a:endParaRPr lang="en-US" dirty="0"/>
          </a:p>
        </p:txBody>
      </p:sp>
    </p:spTree>
    <p:extLst>
      <p:ext uri="{BB962C8B-B14F-4D97-AF65-F5344CB8AC3E}">
        <p14:creationId xmlns:p14="http://schemas.microsoft.com/office/powerpoint/2010/main" val="63243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352799"/>
            <a:ext cx="7408333" cy="2773363"/>
          </a:xfrm>
        </p:spPr>
        <p:txBody>
          <a:bodyPr/>
          <a:lstStyle/>
          <a:p>
            <a:r>
              <a:rPr lang="en-US" b="1" dirty="0" smtClean="0"/>
              <a:t>Guideline</a:t>
            </a:r>
            <a:r>
              <a:rPr lang="en-US" dirty="0" smtClean="0"/>
              <a:t>: “After cesarean birth, mothers and their infants should be placed in continuous, uninterrupted </a:t>
            </a:r>
            <a:r>
              <a:rPr lang="en-US" smtClean="0"/>
              <a:t>skin-to-skin contact </a:t>
            </a:r>
            <a:r>
              <a:rPr lang="en-US" dirty="0" smtClean="0"/>
              <a:t>as soon as the mother is responsive and alert, with the same staff support identified regarding feeding cues, unless separation is medically indicated.”</a:t>
            </a:r>
          </a:p>
          <a:p>
            <a:r>
              <a:rPr lang="en-US" dirty="0" smtClean="0"/>
              <a:t>Let’s talk about this…</a:t>
            </a:r>
            <a:endParaRPr lang="en-US" dirty="0"/>
          </a:p>
        </p:txBody>
      </p:sp>
      <p:sp>
        <p:nvSpPr>
          <p:cNvPr id="3" name="Title 2"/>
          <p:cNvSpPr>
            <a:spLocks noGrp="1"/>
          </p:cNvSpPr>
          <p:nvPr>
            <p:ph type="title"/>
          </p:nvPr>
        </p:nvSpPr>
        <p:spPr/>
        <p:txBody>
          <a:bodyPr/>
          <a:lstStyle/>
          <a:p>
            <a:r>
              <a:rPr lang="en-US" dirty="0" smtClean="0"/>
              <a:t>What Does Baby Friendly Say?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295400"/>
            <a:ext cx="4737100" cy="1536700"/>
          </a:xfrm>
          <a:prstGeom prst="rect">
            <a:avLst/>
          </a:prstGeom>
        </p:spPr>
      </p:pic>
    </p:spTree>
    <p:extLst>
      <p:ext uri="{BB962C8B-B14F-4D97-AF65-F5344CB8AC3E}">
        <p14:creationId xmlns:p14="http://schemas.microsoft.com/office/powerpoint/2010/main" val="2506789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886200"/>
          </a:xfrm>
        </p:spPr>
        <p:txBody>
          <a:bodyPr>
            <a:normAutofit lnSpcReduction="10000"/>
          </a:bodyPr>
          <a:lstStyle/>
          <a:p>
            <a:r>
              <a:rPr lang="en-US" dirty="0" smtClean="0"/>
              <a:t>“When the surgery is completed, the sterile drape has been removed and the mother is ready for transfer to the gurney for transport to the recovery room, the baby’s legs can be slowly and gently moved to a vertical position so the baby’s head is between the mother’s breasts. The mother can cross her arms over her baby and the nurse who has been observing can place her hands on top of the mother’s hands to be sure the baby is secure as the mother is turned from side to side to remove soiled linen and slides over to the gurney.” </a:t>
            </a:r>
            <a:r>
              <a:rPr lang="en-US" sz="1100" dirty="0" smtClean="0"/>
              <a:t>Phillips, R. The Sacred hour: Uninterrupted Skin-to-Skin Contact Immediately After Birth. NAINR. 2013; 13 (2): 67-72</a:t>
            </a:r>
            <a:endParaRPr lang="en-US" dirty="0"/>
          </a:p>
        </p:txBody>
      </p:sp>
      <p:sp>
        <p:nvSpPr>
          <p:cNvPr id="3" name="Title 2"/>
          <p:cNvSpPr>
            <a:spLocks noGrp="1"/>
          </p:cNvSpPr>
          <p:nvPr>
            <p:ph type="title"/>
          </p:nvPr>
        </p:nvSpPr>
        <p:spPr/>
        <p:txBody>
          <a:bodyPr/>
          <a:lstStyle/>
          <a:p>
            <a:r>
              <a:rPr lang="en-US" dirty="0" smtClean="0"/>
              <a:t>How Not to Remove the Baby</a:t>
            </a:r>
            <a:endParaRPr lang="en-US" dirty="0"/>
          </a:p>
        </p:txBody>
      </p:sp>
    </p:spTree>
    <p:extLst>
      <p:ext uri="{BB962C8B-B14F-4D97-AF65-F5344CB8AC3E}">
        <p14:creationId xmlns:p14="http://schemas.microsoft.com/office/powerpoint/2010/main" val="2473504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“If the baby is lifted from the mother’s chest, he will become distressed and disoriented and when replaced skin-to-skin must start all over and advance through the stages again. The second time through will be somewhat quicker, but breastfeeding will be delayed. </a:t>
            </a:r>
          </a:p>
          <a:p>
            <a:pPr marL="0" indent="0">
              <a:buNone/>
            </a:pPr>
            <a:r>
              <a:rPr lang="en-US" dirty="0" smtClean="0"/>
              <a:t>About 1.5-2 hours after birth, newborns fall into a deep sleep and if the nine instinctive behaviors have been interrupted several times, the baby may not be able to complete them to experience suckling until several hours later.” </a:t>
            </a:r>
            <a:endParaRPr lang="en-US" sz="1200" dirty="0" smtClean="0"/>
          </a:p>
          <a:p>
            <a:pPr marL="0" indent="0">
              <a:buNone/>
            </a:pPr>
            <a:r>
              <a:rPr lang="en-US" sz="1200" dirty="0" smtClean="0"/>
              <a:t>Phillips, R., The Sacred Hour: Uninterrupted Skin-to-Skin Contact Immediately After Birth, NAINR, 2013; 13(2): 67-72</a:t>
            </a:r>
            <a:endParaRPr lang="en-US" dirty="0"/>
          </a:p>
        </p:txBody>
      </p:sp>
      <p:sp>
        <p:nvSpPr>
          <p:cNvPr id="3" name="Title 2"/>
          <p:cNvSpPr>
            <a:spLocks noGrp="1"/>
          </p:cNvSpPr>
          <p:nvPr>
            <p:ph type="title"/>
          </p:nvPr>
        </p:nvSpPr>
        <p:spPr/>
        <p:txBody>
          <a:bodyPr/>
          <a:lstStyle/>
          <a:p>
            <a:r>
              <a:rPr lang="en-US" dirty="0" smtClean="0"/>
              <a:t>Interrupting Skin-to-Skin</a:t>
            </a:r>
            <a:endParaRPr lang="en-US" dirty="0"/>
          </a:p>
        </p:txBody>
      </p:sp>
    </p:spTree>
    <p:extLst>
      <p:ext uri="{BB962C8B-B14F-4D97-AF65-F5344CB8AC3E}">
        <p14:creationId xmlns:p14="http://schemas.microsoft.com/office/powerpoint/2010/main" val="3884069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On August 18, 2017 we kept the baby and mother STS in the OR through the entire clean up process with dad in attendance. The mom transferred to PACU STS latched and nursing!</a:t>
            </a:r>
          </a:p>
          <a:p>
            <a:r>
              <a:rPr lang="en-US" dirty="0" smtClean="0"/>
              <a:t>Mom was transferred to the PACU gurney all via </a:t>
            </a:r>
            <a:r>
              <a:rPr lang="en-US" dirty="0" err="1" smtClean="0"/>
              <a:t>Anderlift</a:t>
            </a:r>
            <a:r>
              <a:rPr lang="en-US" dirty="0" smtClean="0"/>
              <a:t>. </a:t>
            </a:r>
          </a:p>
          <a:p>
            <a:r>
              <a:rPr lang="en-US" dirty="0" smtClean="0"/>
              <a:t>Our Baby Friendly Surveyor observed the process from the nursing station and asked no questions from the mom, dad or nurses.</a:t>
            </a:r>
            <a:endParaRPr lang="en-US" dirty="0"/>
          </a:p>
        </p:txBody>
      </p:sp>
      <p:sp>
        <p:nvSpPr>
          <p:cNvPr id="3" name="Title 2"/>
          <p:cNvSpPr>
            <a:spLocks noGrp="1"/>
          </p:cNvSpPr>
          <p:nvPr>
            <p:ph type="title"/>
          </p:nvPr>
        </p:nvSpPr>
        <p:spPr/>
        <p:txBody>
          <a:bodyPr/>
          <a:lstStyle/>
          <a:p>
            <a:r>
              <a:rPr lang="en-US" dirty="0" smtClean="0"/>
              <a:t>Update</a:t>
            </a:r>
            <a:endParaRPr lang="en-US" dirty="0"/>
          </a:p>
        </p:txBody>
      </p:sp>
    </p:spTree>
    <p:extLst>
      <p:ext uri="{BB962C8B-B14F-4D97-AF65-F5344CB8AC3E}">
        <p14:creationId xmlns:p14="http://schemas.microsoft.com/office/powerpoint/2010/main" val="4292941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are changing from taking Dad to the PACU and have mom join him there.</a:t>
            </a:r>
          </a:p>
          <a:p>
            <a:r>
              <a:rPr lang="en-US" dirty="0" smtClean="0"/>
              <a:t>However, the baby does not become distressed.</a:t>
            </a:r>
          </a:p>
          <a:p>
            <a:r>
              <a:rPr lang="en-US" dirty="0" smtClean="0"/>
              <a:t>We double wrap the baby if Dad is not STS</a:t>
            </a:r>
          </a:p>
          <a:p>
            <a:r>
              <a:rPr lang="en-US" dirty="0" smtClean="0"/>
              <a:t>Dad used to walk with the baby to the PACU</a:t>
            </a:r>
          </a:p>
          <a:p>
            <a:r>
              <a:rPr lang="en-US" dirty="0" smtClean="0"/>
              <a:t>When Mom and baby are replaced STS there is a </a:t>
            </a:r>
            <a:r>
              <a:rPr lang="en-US" b="1" dirty="0" smtClean="0"/>
              <a:t>rapid</a:t>
            </a:r>
            <a:r>
              <a:rPr lang="en-US" dirty="0" smtClean="0"/>
              <a:t> resumption of the process and breastfeeding is not delayed. </a:t>
            </a:r>
            <a:endParaRPr lang="en-US" dirty="0"/>
          </a:p>
        </p:txBody>
      </p:sp>
      <p:sp>
        <p:nvSpPr>
          <p:cNvPr id="3" name="Title 2"/>
          <p:cNvSpPr>
            <a:spLocks noGrp="1"/>
          </p:cNvSpPr>
          <p:nvPr>
            <p:ph type="title"/>
          </p:nvPr>
        </p:nvSpPr>
        <p:spPr/>
        <p:txBody>
          <a:bodyPr/>
          <a:lstStyle/>
          <a:p>
            <a:r>
              <a:rPr lang="en-US" dirty="0" smtClean="0"/>
              <a:t>What we learned…</a:t>
            </a:r>
            <a:endParaRPr lang="en-US" dirty="0"/>
          </a:p>
        </p:txBody>
      </p:sp>
    </p:spTree>
    <p:extLst>
      <p:ext uri="{BB962C8B-B14F-4D97-AF65-F5344CB8AC3E}">
        <p14:creationId xmlns:p14="http://schemas.microsoft.com/office/powerpoint/2010/main" val="594651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“From my first and second babies I saw two extremes from the C/S. The first time I only saw my baby for a few seconds and he was taken away. This time the baby stayed with me for a long time, I liked it!”</a:t>
            </a:r>
          </a:p>
          <a:p>
            <a:r>
              <a:rPr lang="en-US" dirty="0" smtClean="0"/>
              <a:t>“This is my third C/S. I really liked the skin-to-skin after. The baby stayed on me for only a short period of time but my husband got to hold her and it just made us more comfortable because the other times I didn’t get to see my babies for a few hours.”</a:t>
            </a:r>
            <a:endParaRPr lang="en-US" dirty="0"/>
          </a:p>
        </p:txBody>
      </p:sp>
      <p:sp>
        <p:nvSpPr>
          <p:cNvPr id="3" name="Title 2"/>
          <p:cNvSpPr>
            <a:spLocks noGrp="1"/>
          </p:cNvSpPr>
          <p:nvPr>
            <p:ph type="title"/>
          </p:nvPr>
        </p:nvSpPr>
        <p:spPr/>
        <p:txBody>
          <a:bodyPr/>
          <a:lstStyle/>
          <a:p>
            <a:r>
              <a:rPr lang="en-US" dirty="0" smtClean="0"/>
              <a:t>Patient Responses</a:t>
            </a:r>
            <a:endParaRPr lang="en-US" dirty="0"/>
          </a:p>
        </p:txBody>
      </p:sp>
    </p:spTree>
    <p:extLst>
      <p:ext uri="{BB962C8B-B14F-4D97-AF65-F5344CB8AC3E}">
        <p14:creationId xmlns:p14="http://schemas.microsoft.com/office/powerpoint/2010/main" val="1713839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“It was really cool to do skin-to-skin. The baby stayed with us the whole time. It was a relief to see the baby and hold the baby right away and for him to stay with me the whole time. I didn’t feel any discomfort. The nurses were great and supportive.” </a:t>
            </a:r>
          </a:p>
          <a:p>
            <a:r>
              <a:rPr lang="en-US" dirty="0" smtClean="0"/>
              <a:t>“I really liked that we did skin-to-skin in the surgery room. I felt comfortable and it was my first baby and I thought it was so great to do skin-to-skin right there in the OR. I thought it went smoothly. I felt comfortable breastfeeding right away in the recovery room. “</a:t>
            </a:r>
          </a:p>
          <a:p>
            <a:r>
              <a:rPr lang="en-US" sz="1100" dirty="0" smtClean="0"/>
              <a:t>Nolan, A., &amp; Lawrence, C, 2009. A Pilot Study of a Nursing Intervention Protocol to Minimize Maternal-Infant Separation After Cesarean Birth. JOGNN, 38, 430-442</a:t>
            </a:r>
            <a:endParaRPr lang="en-US" sz="1200" dirty="0"/>
          </a:p>
        </p:txBody>
      </p:sp>
      <p:sp>
        <p:nvSpPr>
          <p:cNvPr id="3" name="Title 2"/>
          <p:cNvSpPr>
            <a:spLocks noGrp="1"/>
          </p:cNvSpPr>
          <p:nvPr>
            <p:ph type="title"/>
          </p:nvPr>
        </p:nvSpPr>
        <p:spPr/>
        <p:txBody>
          <a:bodyPr/>
          <a:lstStyle/>
          <a:p>
            <a:r>
              <a:rPr lang="en-US" dirty="0" smtClean="0"/>
              <a:t>A Few More</a:t>
            </a:r>
            <a:endParaRPr lang="en-US" dirty="0"/>
          </a:p>
        </p:txBody>
      </p:sp>
    </p:spTree>
    <p:extLst>
      <p:ext uri="{BB962C8B-B14F-4D97-AF65-F5344CB8AC3E}">
        <p14:creationId xmlns:p14="http://schemas.microsoft.com/office/powerpoint/2010/main" val="655450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Skin-2-Skin in the OR updates: Sent once a month for the first 3 months.</a:t>
            </a:r>
          </a:p>
          <a:p>
            <a:pPr lvl="1"/>
            <a:r>
              <a:rPr lang="en-US" dirty="0" smtClean="0"/>
              <a:t>Specific to the specialty</a:t>
            </a:r>
          </a:p>
          <a:p>
            <a:pPr lvl="2"/>
            <a:r>
              <a:rPr lang="en-US" dirty="0" smtClean="0"/>
              <a:t>NRT update</a:t>
            </a:r>
          </a:p>
          <a:p>
            <a:pPr lvl="2"/>
            <a:r>
              <a:rPr lang="en-US" dirty="0" smtClean="0"/>
              <a:t>L&amp;D update</a:t>
            </a:r>
          </a:p>
          <a:p>
            <a:pPr lvl="2"/>
            <a:r>
              <a:rPr lang="en-US" dirty="0" smtClean="0"/>
              <a:t>Observation update</a:t>
            </a:r>
          </a:p>
          <a:p>
            <a:pPr lvl="2"/>
            <a:r>
              <a:rPr lang="en-US" b="1" dirty="0" smtClean="0">
                <a:solidFill>
                  <a:srgbClr val="00B050"/>
                </a:solidFill>
              </a:rPr>
              <a:t>(examples to share)</a:t>
            </a:r>
          </a:p>
        </p:txBody>
      </p:sp>
      <p:sp>
        <p:nvSpPr>
          <p:cNvPr id="3" name="Title 2"/>
          <p:cNvSpPr>
            <a:spLocks noGrp="1"/>
          </p:cNvSpPr>
          <p:nvPr>
            <p:ph type="title"/>
          </p:nvPr>
        </p:nvSpPr>
        <p:spPr/>
        <p:txBody>
          <a:bodyPr/>
          <a:lstStyle/>
          <a:p>
            <a:r>
              <a:rPr lang="en-US" dirty="0" smtClean="0"/>
              <a:t>Giving Feedback</a:t>
            </a:r>
            <a:endParaRPr lang="en-US" dirty="0"/>
          </a:p>
        </p:txBody>
      </p:sp>
    </p:spTree>
    <p:extLst>
      <p:ext uri="{BB962C8B-B14F-4D97-AF65-F5344CB8AC3E}">
        <p14:creationId xmlns:p14="http://schemas.microsoft.com/office/powerpoint/2010/main" val="3879792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2 Nursery Nurses could not make the transition to OBS RNs, one left and one went back to Couplet Care.</a:t>
            </a:r>
          </a:p>
          <a:p>
            <a:r>
              <a:rPr lang="en-US" dirty="0" smtClean="0"/>
              <a:t>2 physicians in practice refused to let their patients have STS in the OR, only the PACU. </a:t>
            </a:r>
            <a:r>
              <a:rPr lang="en-US" b="1" dirty="0" smtClean="0"/>
              <a:t>Recently my audits showed they have now allowed STS in OR.</a:t>
            </a:r>
          </a:p>
          <a:p>
            <a:r>
              <a:rPr lang="en-US" dirty="0" smtClean="0"/>
              <a:t>Charting has been a challenge. We implemented a new EMR during 2014 and we had to build the Baby Friendly parts we needed. Staff still have charting challenges.</a:t>
            </a:r>
          </a:p>
          <a:p>
            <a:endParaRPr lang="en-US" dirty="0"/>
          </a:p>
        </p:txBody>
      </p:sp>
      <p:sp>
        <p:nvSpPr>
          <p:cNvPr id="3" name="Title 2"/>
          <p:cNvSpPr>
            <a:spLocks noGrp="1"/>
          </p:cNvSpPr>
          <p:nvPr>
            <p:ph type="title"/>
          </p:nvPr>
        </p:nvSpPr>
        <p:spPr/>
        <p:txBody>
          <a:bodyPr/>
          <a:lstStyle/>
          <a:p>
            <a:r>
              <a:rPr lang="en-US" dirty="0" smtClean="0"/>
              <a:t>Issues &amp; Answers</a:t>
            </a:r>
            <a:endParaRPr lang="en-US" dirty="0"/>
          </a:p>
        </p:txBody>
      </p:sp>
    </p:spTree>
    <p:extLst>
      <p:ext uri="{BB962C8B-B14F-4D97-AF65-F5344CB8AC3E}">
        <p14:creationId xmlns:p14="http://schemas.microsoft.com/office/powerpoint/2010/main" val="3797232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3542" y="2101208"/>
            <a:ext cx="7093658" cy="4024956"/>
          </a:xfrm>
        </p:spPr>
      </p:pic>
      <p:sp>
        <p:nvSpPr>
          <p:cNvPr id="3" name="Title 2"/>
          <p:cNvSpPr>
            <a:spLocks noGrp="1"/>
          </p:cNvSpPr>
          <p:nvPr>
            <p:ph type="title"/>
          </p:nvPr>
        </p:nvSpPr>
        <p:spPr/>
        <p:txBody>
          <a:bodyPr/>
          <a:lstStyle/>
          <a:p>
            <a:r>
              <a:rPr lang="en-US" dirty="0" smtClean="0"/>
              <a:t>Charting Skin-</a:t>
            </a:r>
            <a:r>
              <a:rPr lang="en-US" smtClean="0"/>
              <a:t>toSkin</a:t>
            </a:r>
            <a:endParaRPr lang="en-US"/>
          </a:p>
        </p:txBody>
      </p:sp>
    </p:spTree>
    <p:extLst>
      <p:ext uri="{BB962C8B-B14F-4D97-AF65-F5344CB8AC3E}">
        <p14:creationId xmlns:p14="http://schemas.microsoft.com/office/powerpoint/2010/main" val="1140534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2057400"/>
            <a:ext cx="7359229" cy="3451225"/>
          </a:xfrm>
        </p:spPr>
      </p:pic>
      <p:sp>
        <p:nvSpPr>
          <p:cNvPr id="3" name="Title 2"/>
          <p:cNvSpPr>
            <a:spLocks noGrp="1"/>
          </p:cNvSpPr>
          <p:nvPr>
            <p:ph type="title"/>
          </p:nvPr>
        </p:nvSpPr>
        <p:spPr/>
        <p:txBody>
          <a:bodyPr/>
          <a:lstStyle/>
          <a:p>
            <a:r>
              <a:rPr lang="en-US" dirty="0" smtClean="0"/>
              <a:t>Newborn Condition</a:t>
            </a:r>
            <a:endParaRPr lang="en-US" dirty="0"/>
          </a:p>
        </p:txBody>
      </p:sp>
    </p:spTree>
    <p:extLst>
      <p:ext uri="{BB962C8B-B14F-4D97-AF65-F5344CB8AC3E}">
        <p14:creationId xmlns:p14="http://schemas.microsoft.com/office/powerpoint/2010/main" val="129177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the goal of Queen of the Valley Hospital to provide the best start for every term, stable newborn to encourage both bonding and breastfeeding. </a:t>
            </a:r>
            <a:endParaRPr lang="en-US" dirty="0"/>
          </a:p>
          <a:p>
            <a:r>
              <a:rPr lang="en-US" dirty="0" smtClean="0"/>
              <a:t>To support this goal, newborns will be kept with their mothers during cesarean delivery.”</a:t>
            </a:r>
          </a:p>
          <a:p>
            <a:r>
              <a:rPr lang="en-US" dirty="0" smtClean="0"/>
              <a:t>All term, stable newborns (greater than or equal to 37 weeks gestation) born by cesarean section should have this opportunity.</a:t>
            </a:r>
          </a:p>
          <a:p>
            <a:r>
              <a:rPr lang="en-US" sz="1100" dirty="0" smtClean="0"/>
              <a:t>(Statement of policy and Declaration A. Skin-to-skin during cesarean delivery, P&amp;P)</a:t>
            </a:r>
            <a:endParaRPr lang="en-US" sz="1100" dirty="0"/>
          </a:p>
        </p:txBody>
      </p:sp>
      <p:sp>
        <p:nvSpPr>
          <p:cNvPr id="3" name="Title 2"/>
          <p:cNvSpPr>
            <a:spLocks noGrp="1"/>
          </p:cNvSpPr>
          <p:nvPr>
            <p:ph type="title"/>
          </p:nvPr>
        </p:nvSpPr>
        <p:spPr/>
        <p:txBody>
          <a:bodyPr/>
          <a:lstStyle/>
          <a:p>
            <a:r>
              <a:rPr lang="en-US" dirty="0" smtClean="0"/>
              <a:t>Our Goal</a:t>
            </a:r>
            <a:endParaRPr lang="en-US" dirty="0"/>
          </a:p>
        </p:txBody>
      </p:sp>
    </p:spTree>
    <p:extLst>
      <p:ext uri="{BB962C8B-B14F-4D97-AF65-F5344CB8AC3E}">
        <p14:creationId xmlns:p14="http://schemas.microsoft.com/office/powerpoint/2010/main" val="599758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4442" y="2392484"/>
            <a:ext cx="7082605" cy="4236916"/>
          </a:xfrm>
        </p:spPr>
      </p:pic>
      <p:sp>
        <p:nvSpPr>
          <p:cNvPr id="3" name="Title 2"/>
          <p:cNvSpPr>
            <a:spLocks noGrp="1"/>
          </p:cNvSpPr>
          <p:nvPr>
            <p:ph type="title"/>
          </p:nvPr>
        </p:nvSpPr>
        <p:spPr/>
        <p:txBody>
          <a:bodyPr/>
          <a:lstStyle/>
          <a:p>
            <a:r>
              <a:rPr lang="en-US" smtClean="0"/>
              <a:t>Maternal Condition</a:t>
            </a:r>
            <a:endParaRPr lang="en-US"/>
          </a:p>
        </p:txBody>
      </p:sp>
    </p:spTree>
    <p:extLst>
      <p:ext uri="{BB962C8B-B14F-4D97-AF65-F5344CB8AC3E}">
        <p14:creationId xmlns:p14="http://schemas.microsoft.com/office/powerpoint/2010/main" val="2208313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95% all of our couplets get latched on in PACU.</a:t>
            </a:r>
          </a:p>
          <a:p>
            <a:r>
              <a:rPr lang="en-US" dirty="0" smtClean="0"/>
              <a:t>Our OBS RN is responsible for the couplet for 30 minutes after they have been reunited in PACU.</a:t>
            </a:r>
          </a:p>
          <a:p>
            <a:r>
              <a:rPr lang="en-US" dirty="0" smtClean="0"/>
              <a:t>During this time the PACU RN completes charting from the OR and begins charting on Mom in PACU.</a:t>
            </a:r>
          </a:p>
          <a:p>
            <a:r>
              <a:rPr lang="en-US" dirty="0" smtClean="0"/>
              <a:t>At the end of the 30 minutes the OBS RN completes her charting, gives the PACU RN report (see the form).</a:t>
            </a:r>
          </a:p>
          <a:p>
            <a:r>
              <a:rPr lang="en-US" dirty="0" smtClean="0"/>
              <a:t>The OBs RN says goodbye to the family and leaves.</a:t>
            </a:r>
            <a:endParaRPr lang="en-US" dirty="0"/>
          </a:p>
        </p:txBody>
      </p:sp>
      <p:sp>
        <p:nvSpPr>
          <p:cNvPr id="3" name="Title 2"/>
          <p:cNvSpPr>
            <a:spLocks noGrp="1"/>
          </p:cNvSpPr>
          <p:nvPr>
            <p:ph type="title"/>
          </p:nvPr>
        </p:nvSpPr>
        <p:spPr/>
        <p:txBody>
          <a:bodyPr/>
          <a:lstStyle/>
          <a:p>
            <a:r>
              <a:rPr lang="en-US" dirty="0" smtClean="0"/>
              <a:t>PACU</a:t>
            </a:r>
            <a:endParaRPr lang="en-US" dirty="0"/>
          </a:p>
        </p:txBody>
      </p:sp>
    </p:spTree>
    <p:extLst>
      <p:ext uri="{BB962C8B-B14F-4D97-AF65-F5344CB8AC3E}">
        <p14:creationId xmlns:p14="http://schemas.microsoft.com/office/powerpoint/2010/main" val="2647078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During this part of our journey Sudden Unexpected Postnatal Collapse came to our attention.</a:t>
            </a:r>
          </a:p>
          <a:p>
            <a:r>
              <a:rPr lang="en-US" dirty="0" smtClean="0"/>
              <a:t>Increased anxiety of staff members and risk management.</a:t>
            </a:r>
          </a:p>
          <a:p>
            <a:r>
              <a:rPr lang="en-US" dirty="0" smtClean="0"/>
              <a:t>Re-</a:t>
            </a:r>
            <a:r>
              <a:rPr lang="en-US" dirty="0" err="1" smtClean="0"/>
              <a:t>inserviced</a:t>
            </a:r>
            <a:r>
              <a:rPr lang="en-US" dirty="0" smtClean="0"/>
              <a:t> staff concerning eyes, nose, color and how to teach all parents not just in the OR </a:t>
            </a:r>
            <a:r>
              <a:rPr lang="en-US" dirty="0" err="1" smtClean="0"/>
              <a:t>or</a:t>
            </a:r>
            <a:r>
              <a:rPr lang="en-US" dirty="0" smtClean="0"/>
              <a:t> PACU. Used CVD for MCH to keep awareness up among all staff.</a:t>
            </a:r>
          </a:p>
          <a:p>
            <a:r>
              <a:rPr lang="en-US" b="1" dirty="0" smtClean="0"/>
              <a:t>“Babies will be closely observed during the transition process and throughout the recovery period with the mother and significant other. “ </a:t>
            </a:r>
            <a:r>
              <a:rPr lang="en-US" sz="1100" dirty="0" smtClean="0"/>
              <a:t>(D. Skin-to-skin during cesarean delivery, P&amp;P)</a:t>
            </a:r>
            <a:endParaRPr lang="en-US" b="1" dirty="0" smtClean="0"/>
          </a:p>
          <a:p>
            <a:endParaRPr lang="en-US" dirty="0"/>
          </a:p>
        </p:txBody>
      </p:sp>
      <p:sp>
        <p:nvSpPr>
          <p:cNvPr id="3" name="Title 2"/>
          <p:cNvSpPr>
            <a:spLocks noGrp="1"/>
          </p:cNvSpPr>
          <p:nvPr>
            <p:ph type="title"/>
          </p:nvPr>
        </p:nvSpPr>
        <p:spPr/>
        <p:txBody>
          <a:bodyPr/>
          <a:lstStyle/>
          <a:p>
            <a:r>
              <a:rPr lang="en-US" dirty="0" smtClean="0"/>
              <a:t>SUPC</a:t>
            </a:r>
            <a:endParaRPr lang="en-US" dirty="0"/>
          </a:p>
        </p:txBody>
      </p:sp>
    </p:spTree>
    <p:extLst>
      <p:ext uri="{BB962C8B-B14F-4D97-AF65-F5344CB8AC3E}">
        <p14:creationId xmlns:p14="http://schemas.microsoft.com/office/powerpoint/2010/main" val="2276409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More common in infants delivered by cesarean section. The plan to promote early skin-to-skin contact and keep the newborn with the mother may need to be altered if the baby needs more intensive support:</a:t>
            </a:r>
          </a:p>
          <a:p>
            <a:pPr lvl="1"/>
            <a:r>
              <a:rPr lang="en-US" dirty="0" smtClean="0"/>
              <a:t>Respiratory rate &gt; 60 breathes a min. ( most prominent feature0</a:t>
            </a:r>
          </a:p>
          <a:p>
            <a:pPr lvl="1"/>
            <a:r>
              <a:rPr lang="en-US" dirty="0" smtClean="0"/>
              <a:t>Cyanosis</a:t>
            </a:r>
          </a:p>
          <a:p>
            <a:pPr lvl="1"/>
            <a:r>
              <a:rPr lang="en-US" dirty="0" smtClean="0"/>
              <a:t>Increased work to breathe(nasal flaring, retractions &amp; expiratory grunting).	</a:t>
            </a:r>
            <a:r>
              <a:rPr lang="en-US" sz="1100" dirty="0" smtClean="0"/>
              <a:t>(I. Skin-to-skin during cesarean delivery, P&amp;P)</a:t>
            </a:r>
            <a:endParaRPr lang="en-US" dirty="0"/>
          </a:p>
        </p:txBody>
      </p:sp>
      <p:sp>
        <p:nvSpPr>
          <p:cNvPr id="3" name="Title 2"/>
          <p:cNvSpPr>
            <a:spLocks noGrp="1"/>
          </p:cNvSpPr>
          <p:nvPr>
            <p:ph type="title"/>
          </p:nvPr>
        </p:nvSpPr>
        <p:spPr/>
        <p:txBody>
          <a:bodyPr>
            <a:normAutofit fontScale="90000"/>
          </a:bodyPr>
          <a:lstStyle/>
          <a:p>
            <a:r>
              <a:rPr lang="en-US" dirty="0" smtClean="0"/>
              <a:t>Transient Tachypnea of the Newborn</a:t>
            </a:r>
            <a:endParaRPr lang="en-US" dirty="0"/>
          </a:p>
        </p:txBody>
      </p:sp>
    </p:spTree>
    <p:extLst>
      <p:ext uri="{BB962C8B-B14F-4D97-AF65-F5344CB8AC3E}">
        <p14:creationId xmlns:p14="http://schemas.microsoft.com/office/powerpoint/2010/main" val="37241614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428999"/>
            <a:ext cx="7408333" cy="2697163"/>
          </a:xfrm>
        </p:spPr>
        <p:txBody>
          <a:bodyPr>
            <a:normAutofit lnSpcReduction="10000"/>
          </a:bodyPr>
          <a:lstStyle/>
          <a:p>
            <a:r>
              <a:rPr lang="en-US" dirty="0" smtClean="0"/>
              <a:t>The mother may refuse skin-to-skin if she wishes. The significant other may perform skin-to-skin if they wish and the mother is not able or willing to do so. </a:t>
            </a:r>
          </a:p>
          <a:p>
            <a:r>
              <a:rPr lang="en-US" dirty="0" smtClean="0"/>
              <a:t>The significant other and newborn will remain at the head of the table next to the mother so that the mother may still interact with the newborn if she desires. </a:t>
            </a:r>
            <a:r>
              <a:rPr lang="en-US" sz="1100" dirty="0" smtClean="0"/>
              <a:t>(L. Skin-to-skin during cesarean delivery, P&amp;P)</a:t>
            </a:r>
            <a:endParaRPr lang="en-US" dirty="0"/>
          </a:p>
        </p:txBody>
      </p:sp>
      <p:sp>
        <p:nvSpPr>
          <p:cNvPr id="3" name="Title 2"/>
          <p:cNvSpPr>
            <a:spLocks noGrp="1"/>
          </p:cNvSpPr>
          <p:nvPr>
            <p:ph type="title"/>
          </p:nvPr>
        </p:nvSpPr>
        <p:spPr>
          <a:xfrm>
            <a:off x="457200" y="338328"/>
            <a:ext cx="6477000" cy="1252728"/>
          </a:xfrm>
        </p:spPr>
        <p:txBody>
          <a:bodyPr/>
          <a:lstStyle/>
          <a:p>
            <a:r>
              <a:rPr lang="en-US" dirty="0" smtClean="0"/>
              <a:t>Mom Refuses Skin-to-Skin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28600"/>
            <a:ext cx="214312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2510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surrogate births, the parents of the newborn may both be present at the birth mother’s side and may decide which, if either, will perform skin-to-skin with their newborn either in the operating room or in another location, such as their couplet care room on the MBCU or in the Observation Unit.</a:t>
            </a:r>
          </a:p>
          <a:p>
            <a:r>
              <a:rPr lang="en-US" sz="1100" dirty="0" smtClean="0"/>
              <a:t>(M. Skin-to-skin during cesarean delivery, P&amp;P)</a:t>
            </a:r>
            <a:endParaRPr lang="en-US" sz="1100" dirty="0"/>
          </a:p>
        </p:txBody>
      </p:sp>
      <p:sp>
        <p:nvSpPr>
          <p:cNvPr id="3" name="Title 2"/>
          <p:cNvSpPr>
            <a:spLocks noGrp="1"/>
          </p:cNvSpPr>
          <p:nvPr>
            <p:ph type="title"/>
          </p:nvPr>
        </p:nvSpPr>
        <p:spPr/>
        <p:txBody>
          <a:bodyPr/>
          <a:lstStyle/>
          <a:p>
            <a:r>
              <a:rPr lang="en-US" dirty="0" smtClean="0"/>
              <a:t>Surrogate Births</a:t>
            </a:r>
            <a:endParaRPr lang="en-US" dirty="0"/>
          </a:p>
        </p:txBody>
      </p:sp>
    </p:spTree>
    <p:extLst>
      <p:ext uri="{BB962C8B-B14F-4D97-AF65-F5344CB8AC3E}">
        <p14:creationId xmlns:p14="http://schemas.microsoft.com/office/powerpoint/2010/main" val="383947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687763"/>
          </a:xfrm>
        </p:spPr>
        <p:txBody>
          <a:bodyPr>
            <a:normAutofit fontScale="92500" lnSpcReduction="20000"/>
          </a:bodyPr>
          <a:lstStyle/>
          <a:p>
            <a:r>
              <a:rPr lang="en-US" dirty="0" smtClean="0"/>
              <a:t>Infant respiratory rate and infant temperature were significantly improved in babies in the STS group.</a:t>
            </a:r>
          </a:p>
          <a:p>
            <a:r>
              <a:rPr lang="en-US" dirty="0" smtClean="0"/>
              <a:t>Lower rates of formula supplementation (33%)</a:t>
            </a:r>
          </a:p>
          <a:p>
            <a:r>
              <a:rPr lang="en-US" dirty="0" smtClean="0"/>
              <a:t>Babies born by cesarean who are breastfed have lower rates of hospitalization during their first year compared to non-breastfed babies.</a:t>
            </a:r>
          </a:p>
          <a:p>
            <a:r>
              <a:rPr lang="en-US" dirty="0" smtClean="0"/>
              <a:t>Early STS improves breastfeeding and supports infant temperature stabilization and neurobehavioral development.</a:t>
            </a:r>
          </a:p>
          <a:p>
            <a:r>
              <a:rPr lang="en-US" dirty="0" smtClean="0"/>
              <a:t>Early STS increases maternal confidence and satisfaction.</a:t>
            </a:r>
          </a:p>
          <a:p>
            <a:r>
              <a:rPr lang="en-US" sz="1100" dirty="0" smtClean="0"/>
              <a:t>(Hung, K. J. &amp; Berg, O. 2011. Early Skin-to-Skin after Cesarean to Improve Breastfeeding. MCN September/ October, Vol. 36/Number 5, page 318324</a:t>
            </a:r>
          </a:p>
          <a:p>
            <a:r>
              <a:rPr lang="en-US" sz="1100" dirty="0" smtClean="0"/>
              <a:t>Burke-Aaronson, 2015. Skin-to-Skin Care and Breastfeeding in the Perioperative Suite. MCN March/ April, Vol. 40/ Number 2, pages 105-109.</a:t>
            </a:r>
            <a:endParaRPr lang="en-US" sz="1200" dirty="0"/>
          </a:p>
        </p:txBody>
      </p:sp>
      <p:sp>
        <p:nvSpPr>
          <p:cNvPr id="3" name="Title 2"/>
          <p:cNvSpPr>
            <a:spLocks noGrp="1"/>
          </p:cNvSpPr>
          <p:nvPr>
            <p:ph type="title"/>
          </p:nvPr>
        </p:nvSpPr>
        <p:spPr/>
        <p:txBody>
          <a:bodyPr/>
          <a:lstStyle/>
          <a:p>
            <a:r>
              <a:rPr lang="en-US" dirty="0" smtClean="0"/>
              <a:t>Benefits of STS After Cesarean</a:t>
            </a:r>
            <a:endParaRPr lang="en-US" dirty="0"/>
          </a:p>
        </p:txBody>
      </p:sp>
    </p:spTree>
    <p:extLst>
      <p:ext uri="{BB962C8B-B14F-4D97-AF65-F5344CB8AC3E}">
        <p14:creationId xmlns:p14="http://schemas.microsoft.com/office/powerpoint/2010/main" val="357328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June of 2014 at our Breastfeeding Education Support Team meeting we first brought up Skin-to-Skin in the OR.</a:t>
            </a:r>
          </a:p>
          <a:p>
            <a:r>
              <a:rPr lang="en-US" dirty="0" smtClean="0"/>
              <a:t>There were immediate concerns from every specialty area.</a:t>
            </a:r>
          </a:p>
          <a:p>
            <a:r>
              <a:rPr lang="en-US" dirty="0" smtClean="0"/>
              <a:t>We decided to go visit sites that already did STS in the OR.</a:t>
            </a:r>
          </a:p>
          <a:p>
            <a:r>
              <a:rPr lang="en-US" dirty="0" smtClean="0"/>
              <a:t>We visited Loma Linda University Medical Center and Loma Linda University Medical Center Murrieta.</a:t>
            </a:r>
          </a:p>
          <a:p>
            <a:r>
              <a:rPr lang="en-US" dirty="0" smtClean="0"/>
              <a:t>We spoke to </a:t>
            </a:r>
            <a:r>
              <a:rPr lang="en-US" b="1" dirty="0" err="1" smtClean="0"/>
              <a:t>Raylene</a:t>
            </a:r>
            <a:r>
              <a:rPr lang="en-US" b="1" dirty="0" smtClean="0"/>
              <a:t> Phillips, MD, IBCLC, FAAP at LLUMC </a:t>
            </a:r>
            <a:r>
              <a:rPr lang="en-US" dirty="0" smtClean="0"/>
              <a:t>and asked if we could come and visit.	</a:t>
            </a:r>
          </a:p>
          <a:p>
            <a:r>
              <a:rPr lang="en-US" dirty="0" smtClean="0"/>
              <a:t>Our team visited both campuses to observe the process of care.</a:t>
            </a:r>
            <a:endParaRPr lang="en-US" dirty="0"/>
          </a:p>
        </p:txBody>
      </p:sp>
      <p:sp>
        <p:nvSpPr>
          <p:cNvPr id="3" name="Title 2"/>
          <p:cNvSpPr>
            <a:spLocks noGrp="1"/>
          </p:cNvSpPr>
          <p:nvPr>
            <p:ph type="title"/>
          </p:nvPr>
        </p:nvSpPr>
        <p:spPr/>
        <p:txBody>
          <a:bodyPr/>
          <a:lstStyle/>
          <a:p>
            <a:r>
              <a:rPr lang="en-US" dirty="0" smtClean="0"/>
              <a:t>BEST Meeting</a:t>
            </a:r>
            <a:endParaRPr lang="en-US" dirty="0"/>
          </a:p>
        </p:txBody>
      </p:sp>
    </p:spTree>
    <p:extLst>
      <p:ext uri="{BB962C8B-B14F-4D97-AF65-F5344CB8AC3E}">
        <p14:creationId xmlns:p14="http://schemas.microsoft.com/office/powerpoint/2010/main" val="396978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4038600"/>
          </a:xfrm>
        </p:spPr>
        <p:txBody>
          <a:bodyPr>
            <a:normAutofit fontScale="55000" lnSpcReduction="20000"/>
          </a:bodyPr>
          <a:lstStyle/>
          <a:p>
            <a:r>
              <a:rPr lang="en-US" sz="3600" dirty="0" smtClean="0"/>
              <a:t>Our Nursing team consisted of an NICU NRT RN, two L&amp;D RNs, two MBCU RNs, both Nursing Directors &amp; the Perinatal CNS.</a:t>
            </a:r>
          </a:p>
          <a:p>
            <a:r>
              <a:rPr lang="en-US" sz="3600" dirty="0" smtClean="0"/>
              <a:t>When we returned everyone said the same thing! </a:t>
            </a:r>
            <a:r>
              <a:rPr lang="en-US" sz="3600" dirty="0" smtClean="0">
                <a:solidFill>
                  <a:srgbClr val="FF0000"/>
                </a:solidFill>
              </a:rPr>
              <a:t>It can’t be done!</a:t>
            </a:r>
          </a:p>
          <a:p>
            <a:r>
              <a:rPr lang="en-US" sz="3600" dirty="0" smtClean="0"/>
              <a:t>L&amp;D RNs have to circulate the C/S, they cannot be responsible for the baby!</a:t>
            </a:r>
          </a:p>
          <a:p>
            <a:r>
              <a:rPr lang="en-US" sz="3600" dirty="0" smtClean="0"/>
              <a:t>NRT RNs have to go on to other C/S and often have a partial assignment in the NICU, they can’t be responsible for the baby!</a:t>
            </a:r>
          </a:p>
          <a:p>
            <a:r>
              <a:rPr lang="en-US" sz="3600" dirty="0" smtClean="0"/>
              <a:t>The MBCU RNs don’t even know what to do in the OR and it isn’t even on their floor and they might contaminate something sterile and they would be alone down there  away from their unit!</a:t>
            </a:r>
          </a:p>
          <a:p>
            <a:r>
              <a:rPr lang="en-US" sz="3600" dirty="0" smtClean="0"/>
              <a:t>Besides, the doctors will never go for it!!!</a:t>
            </a:r>
          </a:p>
          <a:p>
            <a:endParaRPr lang="en-US" dirty="0"/>
          </a:p>
        </p:txBody>
      </p:sp>
      <p:sp>
        <p:nvSpPr>
          <p:cNvPr id="3" name="Title 2"/>
          <p:cNvSpPr>
            <a:spLocks noGrp="1"/>
          </p:cNvSpPr>
          <p:nvPr>
            <p:ph type="title"/>
          </p:nvPr>
        </p:nvSpPr>
        <p:spPr/>
        <p:txBody>
          <a:bodyPr/>
          <a:lstStyle/>
          <a:p>
            <a:r>
              <a:rPr lang="en-US" dirty="0" smtClean="0">
                <a:solidFill>
                  <a:srgbClr val="FF0000"/>
                </a:solidFill>
              </a:rPr>
              <a:t>It Can’t be Done!</a:t>
            </a:r>
            <a:endParaRPr lang="en-US" dirty="0">
              <a:solidFill>
                <a:srgbClr val="FF0000"/>
              </a:solidFill>
            </a:endParaRPr>
          </a:p>
        </p:txBody>
      </p:sp>
    </p:spTree>
    <p:extLst>
      <p:ext uri="{BB962C8B-B14F-4D97-AF65-F5344CB8AC3E}">
        <p14:creationId xmlns:p14="http://schemas.microsoft.com/office/powerpoint/2010/main" val="344813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a:t>
            </a:r>
            <a:r>
              <a:rPr lang="en-US" b="1" dirty="0" smtClean="0"/>
              <a:t>Cesarean Births</a:t>
            </a:r>
            <a:r>
              <a:rPr lang="en-US" dirty="0" smtClean="0"/>
              <a:t>, we have 2 surgical suites in the FBNC.</a:t>
            </a:r>
          </a:p>
          <a:p>
            <a:r>
              <a:rPr lang="en-US" dirty="0" smtClean="0"/>
              <a:t>Our </a:t>
            </a:r>
            <a:r>
              <a:rPr lang="en-US" b="1" dirty="0" smtClean="0"/>
              <a:t>Post-Anesthesia Care Unit </a:t>
            </a:r>
            <a:r>
              <a:rPr lang="en-US" dirty="0" smtClean="0"/>
              <a:t>was originally designed to support the recovery of 3 adult post surgical patients. But it was rare that more than 2 were ever in the PACU. To implement STS in the OR we would need to redesigned the space to support 2 recovering </a:t>
            </a:r>
            <a:r>
              <a:rPr lang="en-US" b="1" dirty="0" smtClean="0"/>
              <a:t>couplets</a:t>
            </a:r>
            <a:r>
              <a:rPr lang="en-US" dirty="0" smtClean="0"/>
              <a:t> and their significant others.</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Labor and Delivery</a:t>
            </a:r>
            <a:endParaRPr lang="en-US" dirty="0"/>
          </a:p>
        </p:txBody>
      </p:sp>
    </p:spTree>
    <p:extLst>
      <p:ext uri="{BB962C8B-B14F-4D97-AF65-F5344CB8AC3E}">
        <p14:creationId xmlns:p14="http://schemas.microsoft.com/office/powerpoint/2010/main" val="1039322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1094</TotalTime>
  <Words>4078</Words>
  <Application>Microsoft Macintosh PowerPoint</Application>
  <PresentationFormat>On-screen Show (4:3)</PresentationFormat>
  <Paragraphs>318</Paragraphs>
  <Slides>66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Calibri</vt:lpstr>
      <vt:lpstr>Candara</vt:lpstr>
      <vt:lpstr>Symbol</vt:lpstr>
      <vt:lpstr>Waveform</vt:lpstr>
      <vt:lpstr>  </vt:lpstr>
      <vt:lpstr>Our Facility</vt:lpstr>
      <vt:lpstr>How this all got started…</vt:lpstr>
      <vt:lpstr>What about C/S Babies?</vt:lpstr>
      <vt:lpstr>What Does Baby Friendly Say?</vt:lpstr>
      <vt:lpstr>Our Goal</vt:lpstr>
      <vt:lpstr>BEST Meeting</vt:lpstr>
      <vt:lpstr>It Can’t be Done!</vt:lpstr>
      <vt:lpstr>Labor and Delivery</vt:lpstr>
      <vt:lpstr>Building a Bigger Team!</vt:lpstr>
      <vt:lpstr>We Talked to Patients</vt:lpstr>
      <vt:lpstr>Mock Cesarean Section</vt:lpstr>
      <vt:lpstr>We Have a Pregnant Labor Nurse</vt:lpstr>
      <vt:lpstr>How to Position the Baby?</vt:lpstr>
      <vt:lpstr>Obstetrician Support</vt:lpstr>
      <vt:lpstr>Anesthesia Support</vt:lpstr>
      <vt:lpstr>We Have a Plan!</vt:lpstr>
      <vt:lpstr>OR Table Ready</vt:lpstr>
      <vt:lpstr>Anderlift Ready</vt:lpstr>
      <vt:lpstr>Placement STS</vt:lpstr>
      <vt:lpstr>Getting to Know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vt:lpstr>
      <vt:lpstr>Keep it going</vt:lpstr>
      <vt:lpstr>Cesarean Birth</vt:lpstr>
      <vt:lpstr>Explaining STS to the Parents</vt:lpstr>
      <vt:lpstr>Dressing Dad for STS</vt:lpstr>
      <vt:lpstr>Which Patients Do Not Qualify</vt:lpstr>
      <vt:lpstr>Getting Feedback</vt:lpstr>
      <vt:lpstr>Data Collected</vt:lpstr>
      <vt:lpstr>Findings from the Data </vt:lpstr>
      <vt:lpstr>Observation Nurses</vt:lpstr>
      <vt:lpstr>Getting OBs RNs Comfortable in the OR</vt:lpstr>
      <vt:lpstr>Procedures: Bathing the Baby</vt:lpstr>
      <vt:lpstr>Procedure Cart</vt:lpstr>
      <vt:lpstr>Problems? What Problems?</vt:lpstr>
      <vt:lpstr>Mom Issues</vt:lpstr>
      <vt:lpstr>Which Patients DO Qualify?</vt:lpstr>
      <vt:lpstr>Getting the OBS RN In the OR/ PACU</vt:lpstr>
      <vt:lpstr>“Unavailable”</vt:lpstr>
      <vt:lpstr>Baby Issues</vt:lpstr>
      <vt:lpstr>Why Did We Take the Baby From the OR?</vt:lpstr>
      <vt:lpstr>How Not to Remove the Baby</vt:lpstr>
      <vt:lpstr>Interrupting Skin-to-Skin</vt:lpstr>
      <vt:lpstr>Update</vt:lpstr>
      <vt:lpstr>What we learned…</vt:lpstr>
      <vt:lpstr>Patient Responses</vt:lpstr>
      <vt:lpstr>A Few More</vt:lpstr>
      <vt:lpstr>Giving Feedback</vt:lpstr>
      <vt:lpstr>Issues &amp; Answers</vt:lpstr>
      <vt:lpstr>Charting Skin-toSkin</vt:lpstr>
      <vt:lpstr>Newborn Condition</vt:lpstr>
      <vt:lpstr>Maternal Condition</vt:lpstr>
      <vt:lpstr>PACU</vt:lpstr>
      <vt:lpstr>SUPC</vt:lpstr>
      <vt:lpstr>Transient Tachypnea of the Newborn</vt:lpstr>
      <vt:lpstr>Mom Refuses Skin-to-Skin</vt:lpstr>
      <vt:lpstr>Surrogate Births</vt:lpstr>
      <vt:lpstr>Benefits of STS After Cesarean</vt:lpstr>
    </vt:vector>
  </TitlesOfParts>
  <Company>Hewlett-Packard Company</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 Friendly at CVMC</dc:title>
  <dc:creator>Funk, Heidi</dc:creator>
  <cp:lastModifiedBy>Microsoft Office User</cp:lastModifiedBy>
  <cp:revision>123</cp:revision>
  <cp:lastPrinted>2017-10-16T23:22:55Z</cp:lastPrinted>
  <dcterms:created xsi:type="dcterms:W3CDTF">2014-02-12T20:47:41Z</dcterms:created>
  <dcterms:modified xsi:type="dcterms:W3CDTF">2017-11-08T16:44:05Z</dcterms:modified>
</cp:coreProperties>
</file>