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tags/tag7.xml" ContentType="application/vnd.openxmlformats-officedocument.presentationml.tags+xml"/>
  <Override PartName="/ppt/notesSlides/notesSlide3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8"/>
  </p:notesMasterIdLst>
  <p:handoutMasterIdLst>
    <p:handoutMasterId r:id="rId69"/>
  </p:handoutMasterIdLst>
  <p:sldIdLst>
    <p:sldId id="259" r:id="rId2"/>
    <p:sldId id="261" r:id="rId3"/>
    <p:sldId id="288" r:id="rId4"/>
    <p:sldId id="289" r:id="rId5"/>
    <p:sldId id="290" r:id="rId6"/>
    <p:sldId id="291" r:id="rId7"/>
    <p:sldId id="262" r:id="rId8"/>
    <p:sldId id="292" r:id="rId9"/>
    <p:sldId id="293" r:id="rId10"/>
    <p:sldId id="294" r:id="rId11"/>
    <p:sldId id="398" r:id="rId12"/>
    <p:sldId id="400" r:id="rId13"/>
    <p:sldId id="402" r:id="rId14"/>
    <p:sldId id="404" r:id="rId15"/>
    <p:sldId id="296" r:id="rId16"/>
    <p:sldId id="297" r:id="rId17"/>
    <p:sldId id="299" r:id="rId18"/>
    <p:sldId id="301" r:id="rId19"/>
    <p:sldId id="303" r:id="rId20"/>
    <p:sldId id="306" r:id="rId21"/>
    <p:sldId id="308" r:id="rId22"/>
    <p:sldId id="310" r:id="rId23"/>
    <p:sldId id="312" r:id="rId24"/>
    <p:sldId id="314" r:id="rId25"/>
    <p:sldId id="316" r:id="rId26"/>
    <p:sldId id="318" r:id="rId27"/>
    <p:sldId id="320" r:id="rId28"/>
    <p:sldId id="322" r:id="rId29"/>
    <p:sldId id="324" r:id="rId30"/>
    <p:sldId id="326" r:id="rId31"/>
    <p:sldId id="328" r:id="rId32"/>
    <p:sldId id="330" r:id="rId33"/>
    <p:sldId id="332" r:id="rId34"/>
    <p:sldId id="334" r:id="rId35"/>
    <p:sldId id="336" r:id="rId36"/>
    <p:sldId id="338" r:id="rId37"/>
    <p:sldId id="340" r:id="rId38"/>
    <p:sldId id="342" r:id="rId39"/>
    <p:sldId id="344" r:id="rId40"/>
    <p:sldId id="346" r:id="rId41"/>
    <p:sldId id="348" r:id="rId42"/>
    <p:sldId id="350" r:id="rId43"/>
    <p:sldId id="352" r:id="rId44"/>
    <p:sldId id="354" r:id="rId45"/>
    <p:sldId id="356" r:id="rId46"/>
    <p:sldId id="358" r:id="rId47"/>
    <p:sldId id="360" r:id="rId48"/>
    <p:sldId id="362" r:id="rId49"/>
    <p:sldId id="364" r:id="rId50"/>
    <p:sldId id="366" r:id="rId51"/>
    <p:sldId id="368" r:id="rId52"/>
    <p:sldId id="370" r:id="rId53"/>
    <p:sldId id="372" r:id="rId54"/>
    <p:sldId id="374" r:id="rId55"/>
    <p:sldId id="376" r:id="rId56"/>
    <p:sldId id="378" r:id="rId57"/>
    <p:sldId id="380" r:id="rId58"/>
    <p:sldId id="382" r:id="rId59"/>
    <p:sldId id="384" r:id="rId60"/>
    <p:sldId id="386" r:id="rId61"/>
    <p:sldId id="388" r:id="rId62"/>
    <p:sldId id="390" r:id="rId63"/>
    <p:sldId id="392" r:id="rId64"/>
    <p:sldId id="394" r:id="rId65"/>
    <p:sldId id="396" r:id="rId66"/>
    <p:sldId id="277"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Lst>
        </p14:section>
        <p14:section name="Overview and Objectives" id="{ABA716BF-3A5C-4ADB-94C9-CFEF84EBA240}">
          <p14:sldIdLst>
            <p14:sldId id="261"/>
            <p14:sldId id="288"/>
            <p14:sldId id="289"/>
            <p14:sldId id="290"/>
            <p14:sldId id="291"/>
            <p14:sldId id="262"/>
            <p14:sldId id="292"/>
          </p14:sldIdLst>
        </p14:section>
        <p14:section name="Topic 1" id="{6D9936A3-3945-4757-BC8B-B5C252D8E036}">
          <p14:sldIdLst>
            <p14:sldId id="293"/>
            <p14:sldId id="294"/>
            <p14:sldId id="398"/>
            <p14:sldId id="400"/>
            <p14:sldId id="402"/>
            <p14:sldId id="404"/>
            <p14:sldId id="296"/>
          </p14:sldIdLst>
        </p14:section>
        <p14:section name="Sample Slides for Visuals" id="{BAB3A466-96C9-4230-9978-795378D75699}">
          <p14:sldIdLst>
            <p14:sldId id="297"/>
            <p14:sldId id="299"/>
            <p14:sldId id="301"/>
            <p14:sldId id="303"/>
            <p14:sldId id="306"/>
            <p14:sldId id="308"/>
            <p14:sldId id="310"/>
            <p14:sldId id="312"/>
            <p14:sldId id="314"/>
            <p14:sldId id="316"/>
            <p14:sldId id="318"/>
            <p14:sldId id="320"/>
            <p14:sldId id="322"/>
            <p14:sldId id="324"/>
            <p14:sldId id="326"/>
            <p14:sldId id="328"/>
            <p14:sldId id="330"/>
            <p14:sldId id="332"/>
            <p14:sldId id="334"/>
            <p14:sldId id="336"/>
            <p14:sldId id="338"/>
            <p14:sldId id="340"/>
            <p14:sldId id="342"/>
            <p14:sldId id="344"/>
            <p14:sldId id="346"/>
            <p14:sldId id="348"/>
            <p14:sldId id="350"/>
            <p14:sldId id="352"/>
            <p14:sldId id="354"/>
            <p14:sldId id="356"/>
            <p14:sldId id="358"/>
            <p14:sldId id="360"/>
            <p14:sldId id="362"/>
            <p14:sldId id="364"/>
            <p14:sldId id="366"/>
            <p14:sldId id="368"/>
            <p14:sldId id="370"/>
            <p14:sldId id="372"/>
            <p14:sldId id="374"/>
            <p14:sldId id="376"/>
            <p14:sldId id="378"/>
            <p14:sldId id="380"/>
            <p14:sldId id="382"/>
            <p14:sldId id="384"/>
            <p14:sldId id="386"/>
            <p14:sldId id="388"/>
            <p14:sldId id="390"/>
            <p14:sldId id="392"/>
            <p14:sldId id="394"/>
            <p14:sldId id="396"/>
          </p14:sldIdLst>
        </p14:section>
        <p14:section name="Case Study" id="{8C0305C9-B152-4FBA-A789-FE1976D53990}">
          <p14:sldIdLst/>
        </p14:section>
        <p14:section name="Conclusion and Summary" id="{790CEF5B-569A-4C2F-BED5-750B08C0E5AD}">
          <p14:sldIdLst>
            <p14:sldId id="277"/>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p:scale>
          <a:sx n="84" d="100"/>
          <a:sy n="84" d="100"/>
        </p:scale>
        <p:origin x="-1758" y="-6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4400" smtClean="0"/>
            <a:t>1</a:t>
          </a:r>
          <a:endParaRPr lang="en-US" sz="4400"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4400" smtClean="0"/>
            <a:t>2</a:t>
          </a:r>
          <a:endParaRPr lang="en-US" sz="4400"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3200" dirty="0" smtClean="0">
              <a:effectLst>
                <a:outerShdw blurRad="38100" dist="38100" dir="2700000" algn="tl">
                  <a:srgbClr val="000000">
                    <a:alpha val="43137"/>
                  </a:srgbClr>
                </a:outerShdw>
              </a:effectLst>
            </a:rPr>
            <a:t>Morals-values which we attribute to a system of beliefs</a:t>
          </a:r>
          <a:endParaRPr lang="en-US" sz="3200" dirty="0">
            <a:effectLst>
              <a:outerShdw blurRad="38100" dist="38100" dir="2700000" algn="tl">
                <a:srgbClr val="000000">
                  <a:alpha val="43137"/>
                </a:srgbClr>
              </a:outerShdw>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4400" smtClean="0"/>
            <a:t>3</a:t>
          </a:r>
          <a:endParaRPr lang="en-US" sz="4400"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3200" dirty="0" smtClean="0">
              <a:effectLst>
                <a:outerShdw blurRad="38100" dist="38100" dir="2700000" algn="tl">
                  <a:srgbClr val="000000">
                    <a:alpha val="43137"/>
                  </a:srgbClr>
                </a:outerShdw>
              </a:effectLst>
            </a:rPr>
            <a:t>Ethics-our actions and decisions</a:t>
          </a:r>
          <a:endParaRPr lang="en-US" sz="3200" dirty="0">
            <a:effectLst>
              <a:outerShdw blurRad="38100" dist="38100" dir="2700000" algn="tl">
                <a:srgbClr val="000000">
                  <a:alpha val="43137"/>
                </a:srgbClr>
              </a:outerShdw>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3200" dirty="0" smtClean="0">
              <a:effectLst>
                <a:outerShdw blurRad="38100" dist="38100" dir="2700000" algn="tl">
                  <a:srgbClr val="000000">
                    <a:alpha val="43137"/>
                  </a:srgbClr>
                </a:outerShdw>
              </a:effectLst>
            </a:rPr>
            <a:t>Values-our fundamental beliefs</a:t>
          </a:r>
          <a:endParaRPr lang="en-US" sz="3200" dirty="0">
            <a:effectLst>
              <a:outerShdw blurRad="38100" dist="38100" dir="2700000" algn="tl">
                <a:srgbClr val="000000">
                  <a:alpha val="43137"/>
                </a:srgbClr>
              </a:outerShdw>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3"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3"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3">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3" custScaleX="259643" custScaleY="126444">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3">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3" custScaleX="259632">
        <dgm:presLayoutVars>
          <dgm:bulletEnabled val="1"/>
        </dgm:presLayoutVars>
      </dgm:prSet>
      <dgm:spPr>
        <a:prstGeom prst="rect">
          <a:avLst/>
        </a:prstGeom>
      </dgm:spPr>
      <dgm:t>
        <a:bodyPr/>
        <a:lstStyle/>
        <a:p>
          <a:endParaRPr lang="en-US"/>
        </a:p>
      </dgm:t>
    </dgm:pt>
  </dgm:ptLst>
  <dgm:cxnLst>
    <dgm:cxn modelId="{7077B78D-FCDC-4519-8416-DC357ACD5043}" srcId="{F6FEADD9-F67D-41F5-BA4C-3C84956E7F46}" destId="{D1776C8F-2B10-4075-8DF7-7F65AB725ED5}" srcOrd="2" destOrd="0" parTransId="{7291E740-3E17-41B3-99D3-1D67AE37CC3F}" sibTransId="{88B75C29-8054-417D-BCE3-878A55118F6D}"/>
    <dgm:cxn modelId="{119690D4-400B-468B-8BA0-5C9C9E2AFEAF}" srcId="{D1776C8F-2B10-4075-8DF7-7F65AB725ED5}" destId="{6BE4E373-0656-4EDC-821E-BE09C952B1F6}" srcOrd="0" destOrd="0" parTransId="{34218063-BF94-4304-99BD-B3F7BA4D3C8F}" sibTransId="{E17B9BF1-2948-497F-8EC7-3BF734D839DB}"/>
    <dgm:cxn modelId="{3D887057-7E91-45EF-8E4B-3006C2DFECB4}" type="presOf" srcId="{6BE4E373-0656-4EDC-821E-BE09C952B1F6}" destId="{C7C3E6FD-D83F-4BDA-907E-B5EE041DA931}" srcOrd="0" destOrd="0" presId="urn:microsoft.com/office/officeart/2005/8/layout/vList5"/>
    <dgm:cxn modelId="{B6416E04-E5DE-46CA-AD27-47EBE280D636}" type="presOf" srcId="{C59269D0-92A5-481C-BA64-727AFB0DD545}" destId="{B37A5355-225B-4C6F-AED7-6C620F99EECC}"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5417F3DF-8CAE-4E6C-ADBB-ED6F50084B8E}" type="presOf" srcId="{D1776C8F-2B10-4075-8DF7-7F65AB725ED5}" destId="{F5034101-5B7D-4FE7-B47A-5A48CF39606B}" srcOrd="0" destOrd="0" presId="urn:microsoft.com/office/officeart/2005/8/layout/vList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DBCA7E61-D822-40A0-A27A-D7E092386A0B}" type="presOf" srcId="{F6FEADD9-F67D-41F5-BA4C-3C84956E7F46}" destId="{AAE7A1E6-6847-453D-B55B-8A82BF138C1D}" srcOrd="0" destOrd="0" presId="urn:microsoft.com/office/officeart/2005/8/layout/vList5"/>
    <dgm:cxn modelId="{9A0DCB65-9DCB-4972-9768-1762E4116F3C}" type="presOf" srcId="{74EE5CD8-078F-4590-BF9C-A341A294A016}" destId="{7E429971-BC57-430F-BB25-C0574E5E39E3}" srcOrd="0" destOrd="0" presId="urn:microsoft.com/office/officeart/2005/8/layout/vList5"/>
    <dgm:cxn modelId="{63E4D827-0083-4625-9FD6-043D8D32091E}" srcId="{74EE5CD8-078F-4590-BF9C-A341A294A016}" destId="{1E4D3931-0DBD-4211-A24A-6AF364284B1E}" srcOrd="0" destOrd="0" parTransId="{FC93695B-FD0E-4353-B1FD-4328F4386DEC}" sibTransId="{CADAA3D9-7C63-4729-85B0-64C8AF644EEF}"/>
    <dgm:cxn modelId="{1D12F37E-DF42-400C-B5B5-A8FAF49EC0EC}" type="presOf" srcId="{1E4D3931-0DBD-4211-A24A-6AF364284B1E}" destId="{D54B1729-BC98-42C1-9C6C-D65DCBA4358F}" srcOrd="0" destOrd="0" presId="urn:microsoft.com/office/officeart/2005/8/layout/vList5"/>
    <dgm:cxn modelId="{AFF7133D-5E9D-4613-9299-006F9E49301B}" type="presOf" srcId="{AA046201-5C4D-445E-BF0B-5C6D2B0A1945}" destId="{C04276DC-EE64-470A-B8BC-09067B8045FA}" srcOrd="0" destOrd="0" presId="urn:microsoft.com/office/officeart/2005/8/layout/vList5"/>
    <dgm:cxn modelId="{1E18118B-9778-4714-A249-2B714D5427F7}" type="presParOf" srcId="{AAE7A1E6-6847-453D-B55B-8A82BF138C1D}" destId="{C4407577-18A2-46E0-8805-2838042EB67A}" srcOrd="0" destOrd="0" presId="urn:microsoft.com/office/officeart/2005/8/layout/vList5"/>
    <dgm:cxn modelId="{84152E8A-21A6-4CAF-BC09-47C13F4FFFB8}" type="presParOf" srcId="{C4407577-18A2-46E0-8805-2838042EB67A}" destId="{7E429971-BC57-430F-BB25-C0574E5E39E3}" srcOrd="0" destOrd="0" presId="urn:microsoft.com/office/officeart/2005/8/layout/vList5"/>
    <dgm:cxn modelId="{1D51832F-3B38-483B-8C08-BDD413206841}" type="presParOf" srcId="{C4407577-18A2-46E0-8805-2838042EB67A}" destId="{D54B1729-BC98-42C1-9C6C-D65DCBA4358F}" srcOrd="1" destOrd="0" presId="urn:microsoft.com/office/officeart/2005/8/layout/vList5"/>
    <dgm:cxn modelId="{F2BB24AB-7DB6-4F0F-92D8-664E0F322520}" type="presParOf" srcId="{AAE7A1E6-6847-453D-B55B-8A82BF138C1D}" destId="{AB8574CC-D4F2-4555-AEE3-F4EE58B11D03}" srcOrd="1" destOrd="0" presId="urn:microsoft.com/office/officeart/2005/8/layout/vList5"/>
    <dgm:cxn modelId="{3F47CC38-27AC-4E4E-92A2-FDE046382C80}" type="presParOf" srcId="{AAE7A1E6-6847-453D-B55B-8A82BF138C1D}" destId="{85B8F607-FDD8-476A-ADBE-E1250824F294}" srcOrd="2" destOrd="0" presId="urn:microsoft.com/office/officeart/2005/8/layout/vList5"/>
    <dgm:cxn modelId="{B4BBC5E0-69C0-4FD2-84A6-C47E62DEA28D}" type="presParOf" srcId="{85B8F607-FDD8-476A-ADBE-E1250824F294}" destId="{C04276DC-EE64-470A-B8BC-09067B8045FA}" srcOrd="0" destOrd="0" presId="urn:microsoft.com/office/officeart/2005/8/layout/vList5"/>
    <dgm:cxn modelId="{71B90C6E-E0F2-4EE1-8864-5914AAFA20A7}" type="presParOf" srcId="{85B8F607-FDD8-476A-ADBE-E1250824F294}" destId="{B37A5355-225B-4C6F-AED7-6C620F99EECC}" srcOrd="1" destOrd="0" presId="urn:microsoft.com/office/officeart/2005/8/layout/vList5"/>
    <dgm:cxn modelId="{E6DEED78-0C33-4D1D-A595-AFE4311369E4}" type="presParOf" srcId="{AAE7A1E6-6847-453D-B55B-8A82BF138C1D}" destId="{5ACAA866-A8A8-4183-97B5-CEEAB1525C60}" srcOrd="3" destOrd="0" presId="urn:microsoft.com/office/officeart/2005/8/layout/vList5"/>
    <dgm:cxn modelId="{FD2A22C3-24B0-4E4D-A3BC-79528D3FBC48}" type="presParOf" srcId="{AAE7A1E6-6847-453D-B55B-8A82BF138C1D}" destId="{477213BE-9E91-4950-8451-7F60796F47F4}" srcOrd="4" destOrd="0" presId="urn:microsoft.com/office/officeart/2005/8/layout/vList5"/>
    <dgm:cxn modelId="{2D9E3819-8AF8-4F78-AD5E-1D892BCE0381}" type="presParOf" srcId="{477213BE-9E91-4950-8451-7F60796F47F4}" destId="{F5034101-5B7D-4FE7-B47A-5A48CF39606B}" srcOrd="0" destOrd="0" presId="urn:microsoft.com/office/officeart/2005/8/layout/vList5"/>
    <dgm:cxn modelId="{5FD7E964-E46A-45B4-A545-5D657B6094BB}" type="presParOf" srcId="{477213BE-9E91-4950-8451-7F60796F47F4}" destId="{C7C3E6FD-D83F-4BDA-907E-B5EE041DA93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068352" y="-1851690"/>
          <a:ext cx="1044575" cy="501028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Values-our fundamental beliefs</a:t>
          </a:r>
          <a:endParaRPr lang="en-US" sz="3200" kern="1200" dirty="0">
            <a:effectLst>
              <a:outerShdw blurRad="38100" dist="38100" dir="2700000" algn="tl">
                <a:srgbClr val="000000">
                  <a:alpha val="43137"/>
                </a:srgbClr>
              </a:outerShdw>
            </a:effectLst>
          </a:endParaRPr>
        </a:p>
      </dsp:txBody>
      <dsp:txXfrm rot="-5400000">
        <a:off x="1085496" y="131166"/>
        <a:ext cx="5010287" cy="1044575"/>
      </dsp:txXfrm>
    </dsp:sp>
    <dsp:sp modelId="{7E429971-BC57-430F-BB25-C0574E5E39E3}">
      <dsp:nvSpPr>
        <dsp:cNvPr id="0" name=""/>
        <dsp:cNvSpPr/>
      </dsp:nvSpPr>
      <dsp:spPr>
        <a:xfrm>
          <a:off x="3" y="0"/>
          <a:ext cx="1085492" cy="130571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smtClean="0"/>
            <a:t>1</a:t>
          </a:r>
          <a:endParaRPr lang="en-US" sz="4400" kern="1200" dirty="0"/>
        </a:p>
      </dsp:txBody>
      <dsp:txXfrm>
        <a:off x="52992" y="52989"/>
        <a:ext cx="979514" cy="1199740"/>
      </dsp:txXfrm>
    </dsp:sp>
    <dsp:sp modelId="{B37A5355-225B-4C6F-AED7-6C620F99EECC}">
      <dsp:nvSpPr>
        <dsp:cNvPr id="0" name=""/>
        <dsp:cNvSpPr/>
      </dsp:nvSpPr>
      <dsp:spPr>
        <a:xfrm rot="5400000">
          <a:off x="2930345" y="-473249"/>
          <a:ext cx="1320802" cy="5010499"/>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Morals-values which we attribute to a system of beliefs</a:t>
          </a:r>
          <a:endParaRPr lang="en-US" sz="3200" kern="1200" dirty="0">
            <a:effectLst>
              <a:outerShdw blurRad="38100" dist="38100" dir="2700000" algn="tl">
                <a:srgbClr val="000000">
                  <a:alpha val="43137"/>
                </a:srgbClr>
              </a:outerShdw>
            </a:effectLst>
          </a:endParaRPr>
        </a:p>
      </dsp:txBody>
      <dsp:txXfrm rot="-5400000">
        <a:off x="1085497" y="1371599"/>
        <a:ext cx="5010499" cy="1320802"/>
      </dsp:txXfrm>
    </dsp:sp>
    <dsp:sp modelId="{C04276DC-EE64-470A-B8BC-09067B8045FA}">
      <dsp:nvSpPr>
        <dsp:cNvPr id="0" name=""/>
        <dsp:cNvSpPr/>
      </dsp:nvSpPr>
      <dsp:spPr>
        <a:xfrm>
          <a:off x="3" y="1379140"/>
          <a:ext cx="1085492" cy="1305718"/>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smtClean="0"/>
            <a:t>2</a:t>
          </a:r>
          <a:endParaRPr lang="en-US" sz="4400" kern="1200" dirty="0"/>
        </a:p>
      </dsp:txBody>
      <dsp:txXfrm>
        <a:off x="52992" y="1432129"/>
        <a:ext cx="979514" cy="1199740"/>
      </dsp:txXfrm>
    </dsp:sp>
    <dsp:sp modelId="{C7C3E6FD-D83F-4BDA-907E-B5EE041DA931}">
      <dsp:nvSpPr>
        <dsp:cNvPr id="0" name=""/>
        <dsp:cNvSpPr/>
      </dsp:nvSpPr>
      <dsp:spPr>
        <a:xfrm rot="5400000">
          <a:off x="3068352" y="905402"/>
          <a:ext cx="1044575" cy="5010287"/>
        </a:xfrm>
        <a:prstGeom prst="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effectLst>
                <a:outerShdw blurRad="38100" dist="38100" dir="2700000" algn="tl">
                  <a:srgbClr val="000000">
                    <a:alpha val="43137"/>
                  </a:srgbClr>
                </a:outerShdw>
              </a:effectLst>
            </a:rPr>
            <a:t>Ethics-our actions and decisions</a:t>
          </a:r>
          <a:endParaRPr lang="en-US" sz="3200" kern="1200" dirty="0">
            <a:effectLst>
              <a:outerShdw blurRad="38100" dist="38100" dir="2700000" algn="tl">
                <a:srgbClr val="000000">
                  <a:alpha val="43137"/>
                </a:srgbClr>
              </a:outerShdw>
            </a:effectLst>
          </a:endParaRPr>
        </a:p>
      </dsp:txBody>
      <dsp:txXfrm rot="-5400000">
        <a:off x="1085496" y="2888258"/>
        <a:ext cx="5010287" cy="1044575"/>
      </dsp:txXfrm>
    </dsp:sp>
    <dsp:sp modelId="{F5034101-5B7D-4FE7-B47A-5A48CF39606B}">
      <dsp:nvSpPr>
        <dsp:cNvPr id="0" name=""/>
        <dsp:cNvSpPr/>
      </dsp:nvSpPr>
      <dsp:spPr>
        <a:xfrm>
          <a:off x="3" y="2757687"/>
          <a:ext cx="1085492" cy="1305718"/>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en-US" sz="4400" kern="1200" smtClean="0"/>
            <a:t>3</a:t>
          </a:r>
          <a:endParaRPr lang="en-US" sz="4400" kern="1200" dirty="0"/>
        </a:p>
      </dsp:txBody>
      <dsp:txXfrm>
        <a:off x="52992" y="2810676"/>
        <a:ext cx="979514" cy="11997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7/22/2014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699147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7/22/2014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1932369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p:spPr>
        <p:txBody>
          <a:bodyPr/>
          <a:lstStyle/>
          <a:p>
            <a:endParaRPr lang="en-US" altLang="en-US" smtClean="0"/>
          </a:p>
        </p:txBody>
      </p:sp>
      <p:sp>
        <p:nvSpPr>
          <p:cNvPr id="88068"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7152D9E9-ECE8-4D3F-918B-71A322FEBFAA}" type="slidenum">
              <a:rPr lang="en-US" altLang="en-US" smtClean="0">
                <a:latin typeface="Arial" charset="0"/>
              </a:rPr>
              <a:pPr/>
              <a:t>10</a:t>
            </a:fld>
            <a:endParaRPr lang="en-US"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571C6CF1-A5A9-45CB-90FA-EFB0F59CBBE4}" type="slidenum">
              <a:rPr lang="en-US" altLang="en-US" smtClean="0">
                <a:latin typeface="Arial" charset="0"/>
              </a:rPr>
              <a:pPr/>
              <a:t>11</a:t>
            </a:fld>
            <a:endParaRPr lang="en-US" altLang="en-US" smtClean="0">
              <a:latin typeface="Arial"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p:spPr>
        <p:txBody>
          <a:bodyPr/>
          <a:lstStyle/>
          <a:p>
            <a:pPr marL="228600" indent="-228600" eaLnBrk="1" hangingPunct="1"/>
            <a:r>
              <a:rPr lang="en-US" altLang="en-US" smtClean="0"/>
              <a:t>1- Except for treatment, payment, and health care operations</a:t>
            </a:r>
          </a:p>
          <a:p>
            <a:pPr marL="228600" indent="-228600" eaLnBrk="1" hangingPunct="1"/>
            <a:r>
              <a:rPr lang="en-US" altLang="en-US" smtClean="0"/>
              <a:t>2- of another permissible or required use or disclosure, as long as the covered entity has applied </a:t>
            </a:r>
            <a:r>
              <a:rPr lang="en-US" altLang="en-US" i="1" smtClean="0"/>
              <a:t>reasonable </a:t>
            </a:r>
            <a:r>
              <a:rPr lang="en-US" altLang="en-US" smtClean="0"/>
              <a:t>administrative, technical, and physical safeguards</a:t>
            </a:r>
            <a:r>
              <a:rPr lang="en-US" altLang="en-US" i="1" smtClean="0"/>
              <a:t> </a:t>
            </a:r>
            <a:r>
              <a:rPr lang="en-US" altLang="en-US" smtClean="0"/>
              <a:t>and implemented the </a:t>
            </a:r>
            <a:r>
              <a:rPr lang="en-US" altLang="en-US" i="1" smtClean="0"/>
              <a:t>minimum necessary standard</a:t>
            </a:r>
            <a:r>
              <a:rPr lang="en-US" altLang="en-US" smtClean="0"/>
              <a:t> </a:t>
            </a:r>
          </a:p>
          <a:p>
            <a:pPr marL="228600" indent="-228600"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p:spPr>
        <p:txBody>
          <a:bodyPr/>
          <a:lstStyle/>
          <a:p>
            <a:r>
              <a:rPr lang="en-US" altLang="en-US" smtClean="0"/>
              <a:t>It is irrelevant if you want the mother to breastfeed more than the she wants to.</a:t>
            </a:r>
          </a:p>
          <a:p>
            <a:endParaRPr lang="en-US" altLang="en-US" smtClean="0"/>
          </a:p>
        </p:txBody>
      </p:sp>
      <p:sp>
        <p:nvSpPr>
          <p:cNvPr id="89092"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43321529-BC8E-4939-BCF4-C4E3B8000AC7}" type="slidenum">
              <a:rPr lang="en-US" altLang="en-US" smtClean="0">
                <a:latin typeface="Arial" charset="0"/>
              </a:rPr>
              <a:pPr/>
              <a:t>17</a:t>
            </a:fld>
            <a:endParaRPr lang="en-US"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endParaRPr lang="en-US" altLang="en-US" smtClean="0"/>
          </a:p>
        </p:txBody>
      </p:sp>
      <p:sp>
        <p:nvSpPr>
          <p:cNvPr id="90116"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830EF4D0-2A51-4E8A-890B-1C0D2C698EBB}" type="slidenum">
              <a:rPr lang="en-US" altLang="en-US" smtClean="0">
                <a:latin typeface="Arial" charset="0"/>
              </a:rPr>
              <a:pPr/>
              <a:t>20</a:t>
            </a:fld>
            <a:endParaRPr lang="en-US" alt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p:spPr>
        <p:txBody>
          <a:bodyPr/>
          <a:lstStyle/>
          <a:p>
            <a:endParaRPr lang="en-US" altLang="en-US" smtClean="0"/>
          </a:p>
        </p:txBody>
      </p:sp>
      <p:sp>
        <p:nvSpPr>
          <p:cNvPr id="9114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A806FF03-C0F1-40F7-9D3F-72A0F2C3A543}" type="slidenum">
              <a:rPr lang="en-US" altLang="en-US" smtClean="0">
                <a:latin typeface="Arial" charset="0"/>
              </a:rPr>
              <a:pPr/>
              <a:t>21</a:t>
            </a:fld>
            <a:endParaRPr lang="en-US" alt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endParaRPr lang="en-US" altLang="en-US" smtClean="0"/>
          </a:p>
        </p:txBody>
      </p:sp>
      <p:sp>
        <p:nvSpPr>
          <p:cNvPr id="9216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E761C663-B73E-4E0C-BAA3-D4290D3E8EF5}" type="slidenum">
              <a:rPr lang="en-US" altLang="en-US" smtClean="0">
                <a:latin typeface="Arial" charset="0"/>
              </a:rPr>
              <a:pPr/>
              <a:t>33</a:t>
            </a:fld>
            <a:endParaRPr lang="en-US" alt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r>
              <a:rPr lang="en-US" altLang="en-US" smtClean="0"/>
              <a:t>IBLCE encourages IBCLCs to uphold the highest standards of ethical conduct as outlined in: </a:t>
            </a:r>
          </a:p>
          <a:p>
            <a:r>
              <a:rPr lang="en-US" altLang="en-US" smtClean="0"/>
              <a:t>• </a:t>
            </a:r>
            <a:r>
              <a:rPr lang="en-US" altLang="en-US" u="sng" smtClean="0"/>
              <a:t>United Nations Convention on the Rights of the Child </a:t>
            </a:r>
          </a:p>
          <a:p>
            <a:r>
              <a:rPr lang="en-US" altLang="en-US" smtClean="0"/>
              <a:t>http://www.un.org/cyberschoolbus/treaties/child.asp </a:t>
            </a:r>
          </a:p>
          <a:p>
            <a:r>
              <a:rPr lang="en-US" altLang="en-US" smtClean="0"/>
              <a:t>http://en.wikisource.org/wiki/UN_Convention_on_the_Rights_of_the_Child</a:t>
            </a:r>
          </a:p>
          <a:p>
            <a:endParaRPr lang="en-US" altLang="en-US" smtClean="0"/>
          </a:p>
          <a:p>
            <a:endParaRPr lang="en-US" altLang="en-US" smtClean="0"/>
          </a:p>
          <a:p>
            <a:r>
              <a:rPr lang="en-US" altLang="en-US" smtClean="0"/>
              <a:t>(US has not ratified it due to concerns about parental rights and forbidding life sentences or death penalty for children &lt;18 years of age)</a:t>
            </a:r>
          </a:p>
          <a:p>
            <a:endParaRPr lang="en-US" altLang="en-US" u="sng" smtClean="0"/>
          </a:p>
          <a:p>
            <a:endParaRPr lang="en-US" altLang="en-US" u="sng" smtClean="0"/>
          </a:p>
          <a:p>
            <a:endParaRPr lang="en-US" altLang="en-US" smtClean="0"/>
          </a:p>
          <a:p>
            <a:r>
              <a:rPr lang="en-US" altLang="en-US" smtClean="0"/>
              <a:t>• </a:t>
            </a:r>
            <a:r>
              <a:rPr lang="en-US" altLang="en-US" u="sng" smtClean="0"/>
              <a:t>United Nations Convention on the Elimination of All Forms of Discrimination Against Women </a:t>
            </a:r>
            <a:r>
              <a:rPr lang="en-US" altLang="en-US" smtClean="0"/>
              <a:t>(Article 12) </a:t>
            </a:r>
          </a:p>
          <a:p>
            <a:r>
              <a:rPr lang="en-US" altLang="en-US" b="1" i="1" smtClean="0"/>
              <a:t>Article 12</a:t>
            </a:r>
            <a:r>
              <a:rPr lang="en-US" altLang="en-US" smtClean="0"/>
              <a:t> 1. States Parties shall take all appropriate measures to eliminate discrimination against women in the field of health care in order to ensure, on a basis of equality of men and women, access to health care services, including those related to family planning.</a:t>
            </a:r>
          </a:p>
          <a:p>
            <a:r>
              <a:rPr lang="en-US" altLang="en-US" smtClean="0"/>
              <a:t>2. Notwithstanding the provisions of paragraph I of this article, States Parties shall ensure to women appropriate services in connection with pregnancy, confinement and the post-natal period, granting free services where necessary, as well as adequate nutrition during pregnancy and lactation.</a:t>
            </a:r>
          </a:p>
          <a:p>
            <a:endParaRPr lang="en-US" altLang="en-US" smtClean="0"/>
          </a:p>
          <a:p>
            <a:endParaRPr lang="en-US" altLang="en-US" smtClean="0"/>
          </a:p>
          <a:p>
            <a:r>
              <a:rPr lang="en-US" altLang="en-US" smtClean="0"/>
              <a:t>• Council of Medical Specialty Societies </a:t>
            </a:r>
            <a:r>
              <a:rPr lang="en-US" altLang="en-US" i="1" u="sng" smtClean="0"/>
              <a:t>Code for Interactions with Companies </a:t>
            </a:r>
            <a:endParaRPr lang="en-US" altLang="en-US" smtClean="0"/>
          </a:p>
          <a:p>
            <a:endParaRPr lang="en-US" altLang="en-US" smtClean="0"/>
          </a:p>
        </p:txBody>
      </p:sp>
      <p:sp>
        <p:nvSpPr>
          <p:cNvPr id="93188"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888531FA-527E-446D-A0A0-703FCB282318}" type="slidenum">
              <a:rPr lang="en-US" altLang="en-US" smtClean="0">
                <a:latin typeface="Arial" charset="0"/>
              </a:rPr>
              <a:pPr/>
              <a:t>35</a:t>
            </a:fld>
            <a:endParaRPr lang="en-US" alt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p:spPr>
        <p:txBody>
          <a:bodyPr/>
          <a:lstStyle/>
          <a:p>
            <a:endParaRPr lang="en-US" altLang="en-US" smtClean="0"/>
          </a:p>
        </p:txBody>
      </p:sp>
      <p:sp>
        <p:nvSpPr>
          <p:cNvPr id="94212"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715B689A-8246-4719-ABE6-4B446D87B88B}" type="slidenum">
              <a:rPr lang="en-US" altLang="en-US" smtClean="0">
                <a:latin typeface="Arial" charset="0"/>
              </a:rPr>
              <a:pPr/>
              <a:t>36</a:t>
            </a:fld>
            <a:endParaRPr lang="en-US" alt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r>
              <a:rPr lang="en-US" altLang="en-US" smtClean="0"/>
              <a:t>1.1: “Breastfeeding” isn’t the measure of whether the IBCLC is acting professionally; “working with mothers” is.  The mother decides what her breastfeeding and lactation goals are, and how to meet them, after receiving information and support from the IBCLC.</a:t>
            </a:r>
          </a:p>
          <a:p>
            <a:endParaRPr lang="en-US" altLang="en-US" smtClean="0"/>
          </a:p>
          <a:p>
            <a:r>
              <a:rPr lang="en-US" altLang="en-US" smtClean="0"/>
              <a:t>1.2</a:t>
            </a:r>
          </a:p>
        </p:txBody>
      </p:sp>
      <p:sp>
        <p:nvSpPr>
          <p:cNvPr id="9626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61815136-29F6-4B7F-BC9C-CEA975C0F3BF}" type="slidenum">
              <a:rPr lang="en-US" altLang="en-US" smtClean="0">
                <a:latin typeface="Arial" charset="0"/>
              </a:rPr>
              <a:pPr/>
              <a:t>37</a:t>
            </a:fld>
            <a:endParaRPr lang="en-US" alt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p:spPr>
        <p:txBody>
          <a:bodyPr/>
          <a:lstStyle/>
          <a:p>
            <a:endParaRPr lang="en-US" altLang="en-US" smtClean="0"/>
          </a:p>
        </p:txBody>
      </p:sp>
      <p:sp>
        <p:nvSpPr>
          <p:cNvPr id="9728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1B14B75A-A1E9-4748-8754-B85510074C43}" type="slidenum">
              <a:rPr lang="en-US" altLang="en-US" smtClean="0">
                <a:latin typeface="Arial" charset="0"/>
              </a:rPr>
              <a:pPr/>
              <a:t>39</a:t>
            </a:fld>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p:spPr>
        <p:txBody>
          <a:bodyPr/>
          <a:lstStyle/>
          <a:p>
            <a:r>
              <a:rPr lang="en-US" altLang="en-US" smtClean="0"/>
              <a:t>The exception to the statement “refrain from revealing any information” (Principle 3.1) means that, to the extent required, IBCLCs </a:t>
            </a:r>
            <a:r>
              <a:rPr lang="en-US" altLang="en-US" u="sng" smtClean="0"/>
              <a:t>may disclose such information to</a:t>
            </a:r>
            <a:r>
              <a:rPr lang="en-US" altLang="en-US" smtClean="0"/>
              <a:t>: </a:t>
            </a:r>
          </a:p>
          <a:p>
            <a:r>
              <a:rPr lang="en-US" altLang="en-US" smtClean="0"/>
              <a:t>(a) comply with a law, court or administrative order, or this CPC; </a:t>
            </a:r>
          </a:p>
          <a:p>
            <a:r>
              <a:rPr lang="en-US" altLang="en-US" smtClean="0"/>
              <a:t>(b) protect the client, in consultation with appropriate individuals or entities in a position to take suitable action, when the IBCLC reasonably believes that a client is unable to act adequately in her own and her child’s best interest and there is thus risk of harm; </a:t>
            </a:r>
          </a:p>
          <a:p>
            <a:r>
              <a:rPr lang="en-US" altLang="en-US" smtClean="0"/>
              <a:t>(c) establish a claim or defense on behalf of the IBCLC and the client, or a defense against a criminal charge or civil claim against the IBCLC based upon conduct in which the client was involved; or </a:t>
            </a:r>
          </a:p>
          <a:p>
            <a:r>
              <a:rPr lang="en-US" altLang="en-US" smtClean="0"/>
              <a:t>(d) respond to allegations in any proceeding concerning the services the IBCLC has provided to the client.</a:t>
            </a:r>
          </a:p>
          <a:p>
            <a:endParaRPr lang="en-US" altLang="en-US" smtClean="0"/>
          </a:p>
        </p:txBody>
      </p:sp>
      <p:sp>
        <p:nvSpPr>
          <p:cNvPr id="98308"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4D9B0FC2-E4EA-4833-AB6B-6E92B4365C98}" type="slidenum">
              <a:rPr lang="en-US" altLang="en-US" smtClean="0">
                <a:latin typeface="Arial" charset="0"/>
              </a:rPr>
              <a:pPr/>
              <a:t>42</a:t>
            </a:fld>
            <a:endParaRPr lang="en-US" alt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p:spPr>
        <p:txBody>
          <a:bodyPr/>
          <a:lstStyle/>
          <a:p>
            <a:endParaRPr lang="en-US" altLang="en-US" smtClean="0"/>
          </a:p>
        </p:txBody>
      </p:sp>
      <p:sp>
        <p:nvSpPr>
          <p:cNvPr id="99332"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243C0B6D-319F-4141-A5D0-904B4FA5CF4E}" type="slidenum">
              <a:rPr lang="en-US" altLang="en-US" smtClean="0">
                <a:latin typeface="Arial" charset="0"/>
              </a:rPr>
              <a:pPr/>
              <a:t>43</a:t>
            </a:fld>
            <a:endParaRPr lang="en-US" alt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p:spPr>
        <p:txBody>
          <a:bodyPr/>
          <a:lstStyle/>
          <a:p>
            <a:endParaRPr lang="en-US" altLang="en-US" smtClean="0"/>
          </a:p>
        </p:txBody>
      </p:sp>
      <p:sp>
        <p:nvSpPr>
          <p:cNvPr id="100356"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C3E3E4EA-B87E-4A88-9398-D32C2F07FE4E}" type="slidenum">
              <a:rPr lang="en-US" altLang="en-US" smtClean="0">
                <a:latin typeface="Arial" charset="0"/>
              </a:rPr>
              <a:pPr/>
              <a:t>45</a:t>
            </a:fld>
            <a:endParaRPr lang="en-US" alt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p:spPr>
        <p:txBody>
          <a:bodyPr/>
          <a:lstStyle/>
          <a:p>
            <a:endParaRPr lang="en-US" altLang="en-US" smtClean="0"/>
          </a:p>
        </p:txBody>
      </p:sp>
      <p:sp>
        <p:nvSpPr>
          <p:cNvPr id="10138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4FE682FF-6A02-4C74-B1BA-E2B700F38055}" type="slidenum">
              <a:rPr lang="en-US" altLang="en-US" smtClean="0">
                <a:latin typeface="Arial" charset="0"/>
              </a:rPr>
              <a:pPr/>
              <a:t>47</a:t>
            </a:fld>
            <a:endParaRPr lang="en-US" alt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p:spPr>
        <p:txBody>
          <a:bodyPr/>
          <a:lstStyle/>
          <a:p>
            <a:endParaRPr lang="en-US" altLang="en-US" smtClean="0"/>
          </a:p>
        </p:txBody>
      </p:sp>
      <p:sp>
        <p:nvSpPr>
          <p:cNvPr id="10240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5E42ACCA-0726-4BE3-8300-99E2E1F0C6DE}" type="slidenum">
              <a:rPr lang="en-US" altLang="en-US" smtClean="0">
                <a:latin typeface="Arial" charset="0"/>
              </a:rPr>
              <a:pPr/>
              <a:t>49</a:t>
            </a:fld>
            <a:endParaRPr lang="en-US" alt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p:spPr>
        <p:txBody>
          <a:bodyPr/>
          <a:lstStyle/>
          <a:p>
            <a:endParaRPr lang="en-US" altLang="en-US" smtClean="0"/>
          </a:p>
        </p:txBody>
      </p:sp>
      <p:sp>
        <p:nvSpPr>
          <p:cNvPr id="103428"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B34D70B6-5E49-43E6-9326-A51193B5E4E1}" type="slidenum">
              <a:rPr lang="en-US" altLang="en-US" smtClean="0">
                <a:latin typeface="Arial" charset="0"/>
              </a:rPr>
              <a:pPr/>
              <a:t>50</a:t>
            </a:fld>
            <a:endParaRPr lang="en-US" alt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p:spPr>
        <p:txBody>
          <a:bodyPr/>
          <a:lstStyle/>
          <a:p>
            <a:endParaRPr lang="en-US" altLang="en-US" smtClean="0"/>
          </a:p>
        </p:txBody>
      </p:sp>
      <p:sp>
        <p:nvSpPr>
          <p:cNvPr id="104452"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9BC800E7-BC1F-4F17-A400-9A7CB6B4D7B9}" type="slidenum">
              <a:rPr lang="en-US" altLang="en-US" smtClean="0">
                <a:latin typeface="Arial" charset="0"/>
              </a:rPr>
              <a:pPr/>
              <a:t>53</a:t>
            </a:fld>
            <a:endParaRPr lang="en-US" alt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p:spPr>
        <p:txBody>
          <a:bodyPr/>
          <a:lstStyle/>
          <a:p>
            <a:endParaRPr lang="en-US" altLang="en-US" smtClean="0"/>
          </a:p>
        </p:txBody>
      </p:sp>
      <p:sp>
        <p:nvSpPr>
          <p:cNvPr id="105476"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BA4D409F-6E07-4302-A634-20E42C61D885}" type="slidenum">
              <a:rPr lang="en-US" altLang="en-US" smtClean="0">
                <a:latin typeface="Arial" charset="0"/>
              </a:rPr>
              <a:pPr/>
              <a:t>54</a:t>
            </a:fld>
            <a:endParaRPr lang="en-US" alt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p:spPr>
        <p:txBody>
          <a:bodyPr/>
          <a:lstStyle/>
          <a:p>
            <a:endParaRPr lang="en-US" altLang="en-US" smtClean="0"/>
          </a:p>
        </p:txBody>
      </p:sp>
      <p:sp>
        <p:nvSpPr>
          <p:cNvPr id="10650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757A697A-AE2B-4B55-8F0A-174D8CC44714}" type="slidenum">
              <a:rPr lang="en-US" altLang="en-US" smtClean="0">
                <a:latin typeface="Arial" charset="0"/>
              </a:rPr>
              <a:pPr/>
              <a:t>59</a:t>
            </a:fld>
            <a:endParaRPr lang="en-US" alt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p:spPr>
        <p:txBody>
          <a:bodyPr/>
          <a:lstStyle/>
          <a:p>
            <a:endParaRPr lang="en-US" altLang="en-US" smtClean="0"/>
          </a:p>
        </p:txBody>
      </p:sp>
      <p:sp>
        <p:nvSpPr>
          <p:cNvPr id="10752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1B672261-4339-4E52-887C-F3CEE53EE7C3}" type="slidenum">
              <a:rPr lang="en-US" altLang="en-US" smtClean="0">
                <a:latin typeface="Arial" charset="0"/>
              </a:rPr>
              <a:pPr/>
              <a:t>63</a:t>
            </a:fld>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pPr eaLnBrk="1" hangingPunct="1"/>
            <a:r>
              <a:rPr lang="en-US" altLang="en-US" smtClean="0"/>
              <a:t>Scope of Practice – what we can do</a:t>
            </a:r>
          </a:p>
          <a:p>
            <a:pPr eaLnBrk="1" hangingPunct="1"/>
            <a:r>
              <a:rPr lang="en-US" altLang="en-US" smtClean="0"/>
              <a:t>Standards of practice – defines the quality of care of what we do</a:t>
            </a:r>
          </a:p>
          <a:p>
            <a:pPr eaLnBrk="1" hangingPunct="1"/>
            <a:r>
              <a:rPr lang="en-US" altLang="en-US" smtClean="0"/>
              <a:t>Clinical competencies – skills we must have in order to do what we do</a:t>
            </a:r>
          </a:p>
          <a:p>
            <a:pPr eaLnBrk="1" hangingPunct="1"/>
            <a:r>
              <a:rPr lang="en-US" altLang="en-US" smtClean="0"/>
              <a:t>Code of Ethics – rules of conduct – protect the public and ourselves</a:t>
            </a:r>
          </a:p>
          <a:p>
            <a:pPr eaLnBrk="1" hangingPunct="1"/>
            <a:r>
              <a:rPr lang="en-US" altLang="en-US" smtClean="0"/>
              <a:t>IBLCE Documentation guidelines</a:t>
            </a:r>
          </a:p>
          <a:p>
            <a:pPr eaLnBrk="1" hangingPunct="1"/>
            <a:endParaRPr lang="en-US" altLang="en-US" smtClean="0"/>
          </a:p>
          <a:p>
            <a:pPr eaLnBrk="1" hangingPunct="1"/>
            <a:r>
              <a:rPr lang="en-US" altLang="en-US" smtClean="0"/>
              <a:t>International documents</a:t>
            </a:r>
          </a:p>
          <a:p>
            <a:pPr eaLnBrk="1" hangingPunct="1"/>
            <a:r>
              <a:rPr lang="en-US" altLang="en-US" smtClean="0"/>
              <a:t> - UN convention on the rights of the child – US is the only nation that has not signed on to this (even Somalia has).</a:t>
            </a:r>
          </a:p>
          <a:p>
            <a:pPr eaLnBrk="1" hangingPunct="1"/>
            <a:r>
              <a:rPr lang="en-US" altLang="en-US" smtClean="0"/>
              <a:t> </a:t>
            </a:r>
          </a:p>
          <a:p>
            <a:pPr eaLnBrk="1" hangingPunct="1"/>
            <a:r>
              <a:rPr lang="en-US" altLang="en-US" smtClean="0"/>
              <a:t>- Universal Declaration of Human rights – Motherhood and Childhood are special – all UN </a:t>
            </a:r>
          </a:p>
          <a:p>
            <a:pPr eaLnBrk="1" hangingPunct="1"/>
            <a:r>
              <a:rPr lang="en-US" altLang="en-US" smtClean="0"/>
              <a:t> </a:t>
            </a:r>
          </a:p>
          <a:p>
            <a:pPr eaLnBrk="1" hangingPunct="1"/>
            <a:r>
              <a:rPr lang="en-US" altLang="en-US" smtClean="0"/>
              <a:t>- International Covenant on Economic social and Cultural Rights – Right to life, adequate food and health – </a:t>
            </a:r>
          </a:p>
          <a:p>
            <a:pPr eaLnBrk="1" hangingPunct="1"/>
            <a:r>
              <a:rPr lang="en-US" altLang="en-US" smtClean="0"/>
              <a:t> </a:t>
            </a:r>
          </a:p>
          <a:p>
            <a:pPr eaLnBrk="1" hangingPunct="1"/>
            <a:r>
              <a:rPr lang="en-US" altLang="en-US" smtClean="0"/>
              <a:t>- International Code of Marketing Of Breast milk substitutes – Protect, promote and support breastfeeding</a:t>
            </a:r>
          </a:p>
          <a:p>
            <a:pPr eaLnBrk="1" hangingPunct="1"/>
            <a:r>
              <a:rPr lang="en-US" altLang="en-US" smtClean="0"/>
              <a:t> </a:t>
            </a:r>
          </a:p>
          <a:p>
            <a:pPr eaLnBrk="1" hangingPunct="1"/>
            <a:r>
              <a:rPr lang="en-US" altLang="en-US" smtClean="0"/>
              <a:t>- Convention on the elimination of discrimination against women </a:t>
            </a:r>
          </a:p>
          <a:p>
            <a:pPr eaLnBrk="1" hangingPunct="1"/>
            <a:r>
              <a:rPr lang="en-US" altLang="en-US" smtClean="0"/>
              <a:t> </a:t>
            </a:r>
          </a:p>
          <a:p>
            <a:pPr eaLnBrk="1" hangingPunct="1"/>
            <a:r>
              <a:rPr lang="en-US" altLang="en-US" smtClean="0"/>
              <a:t>These are there and help with advocacy </a:t>
            </a:r>
          </a:p>
        </p:txBody>
      </p:sp>
      <p:sp>
        <p:nvSpPr>
          <p:cNvPr id="8090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F1DF440E-5617-40D0-8FEA-BCC8F4B6557D}" type="slidenum">
              <a:rPr lang="en-US" altLang="en-US" smtClean="0">
                <a:latin typeface="Arial" charset="0"/>
              </a:rPr>
              <a:pPr/>
              <a:t>3</a:t>
            </a:fld>
            <a:endParaRPr lang="en-US" alt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p:spPr>
        <p:txBody>
          <a:bodyPr/>
          <a:lstStyle/>
          <a:p>
            <a:endParaRPr lang="en-US" altLang="en-US" smtClean="0"/>
          </a:p>
        </p:txBody>
      </p:sp>
      <p:sp>
        <p:nvSpPr>
          <p:cNvPr id="11162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D7E13487-1ED7-4A1D-901E-830863291D6F}" type="slidenum">
              <a:rPr lang="en-US" altLang="en-US" smtClean="0">
                <a:latin typeface="Arial" charset="0"/>
              </a:rPr>
              <a:pPr/>
              <a:t>64</a:t>
            </a:fld>
            <a:endParaRPr lang="en-US" alt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p:spPr>
        <p:txBody>
          <a:bodyPr/>
          <a:lstStyle/>
          <a:p>
            <a:endParaRPr lang="en-US" altLang="en-US" dirty="0" smtClean="0"/>
          </a:p>
        </p:txBody>
      </p:sp>
      <p:sp>
        <p:nvSpPr>
          <p:cNvPr id="11264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E3241CB4-91C5-4146-A671-804F691AE2C7}" type="slidenum">
              <a:rPr lang="en-US" altLang="en-US" smtClean="0">
                <a:latin typeface="Arial Unicode MS" pitchFamily="34" charset="-128"/>
              </a:rPr>
              <a:pPr/>
              <a:t>65</a:t>
            </a:fld>
            <a:endParaRPr lang="en-US" altLang="en-US" smtClean="0">
              <a:latin typeface="Arial Unicode MS"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66</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p:spPr>
        <p:txBody>
          <a:bodyPr/>
          <a:lstStyle/>
          <a:p>
            <a:endParaRPr lang="en-US" altLang="en-US" smtClean="0"/>
          </a:p>
        </p:txBody>
      </p:sp>
      <p:sp>
        <p:nvSpPr>
          <p:cNvPr id="8192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07EF6898-A4E7-45EE-9BF6-2B021047634B}" type="slidenum">
              <a:rPr lang="en-US" altLang="en-US" smtClean="0">
                <a:latin typeface="Arial" charset="0"/>
              </a:rPr>
              <a:pPr/>
              <a:t>4</a:t>
            </a:fld>
            <a:endParaRPr lang="en-US"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pPr eaLnBrk="1" hangingPunct="1"/>
            <a:endParaRPr lang="en-US" altLang="en-US" smtClean="0"/>
          </a:p>
        </p:txBody>
      </p:sp>
      <p:sp>
        <p:nvSpPr>
          <p:cNvPr id="82948"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B4F4233F-FBD3-4F30-90C1-67DD2D369249}" type="slidenum">
              <a:rPr lang="en-US" altLang="en-US" smtClean="0">
                <a:latin typeface="Arial" charset="0"/>
              </a:rPr>
              <a:pPr/>
              <a:t>5</a:t>
            </a:fld>
            <a:endParaRPr lang="en-US"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pPr eaLnBrk="1" hangingPunct="1"/>
            <a:endParaRPr lang="en-US" altLang="en-US" smtClean="0"/>
          </a:p>
        </p:txBody>
      </p:sp>
      <p:sp>
        <p:nvSpPr>
          <p:cNvPr id="83972"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055BB2B6-8602-4AD9-80DB-4E27321BD440}" type="slidenum">
              <a:rPr lang="en-US" altLang="en-US" smtClean="0">
                <a:latin typeface="Arial" charset="0"/>
              </a:rPr>
              <a:pPr/>
              <a:t>6</a:t>
            </a:fld>
            <a:endParaRPr lang="en-US"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eaLnBrk="1" hangingPunct="1"/>
            <a:r>
              <a:rPr lang="en-US" altLang="en-US" b="1" dirty="0" smtClean="0"/>
              <a:t>Values are our fundamental beliefs.</a:t>
            </a:r>
            <a:r>
              <a:rPr lang="en-US" altLang="en-US" dirty="0" smtClean="0"/>
              <a:t> They are the principles we use to define that which is right, good and just. Values provide guidance as we determine the right versus the wrong, the good versus the bad. They are our standards.</a:t>
            </a:r>
          </a:p>
          <a:p>
            <a:pPr eaLnBrk="1" hangingPunct="1"/>
            <a:r>
              <a:rPr lang="en-US" altLang="en-US" dirty="0" smtClean="0"/>
              <a:t>Consider the word “evaluate”. When we evaluate something we compare it to a standard. We determine whether it meets that standard or falls short, comes close or far exceeds. To evaluate is to determine the merit of a thing or an action as compared to a standard.</a:t>
            </a:r>
          </a:p>
          <a:p>
            <a:pPr eaLnBrk="1" hangingPunct="1"/>
            <a:r>
              <a:rPr lang="en-US" altLang="en-US" dirty="0" smtClean="0"/>
              <a:t>Typical values include honesty, integrity, compassion, courage, honor, responsibility, patriotism, respect and fairness.</a:t>
            </a:r>
          </a:p>
          <a:p>
            <a:pPr marL="228600" indent="-228600">
              <a:buFont typeface="+mj-lt"/>
              <a:buNone/>
            </a:pP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p:spPr>
        <p:txBody>
          <a:bodyPr/>
          <a:lstStyle/>
          <a:p>
            <a:pPr eaLnBrk="1" hangingPunct="1"/>
            <a:r>
              <a:rPr lang="en-US" altLang="en-US" dirty="0" smtClean="0"/>
              <a:t>Ethics – </a:t>
            </a:r>
          </a:p>
          <a:p>
            <a:pPr eaLnBrk="1" hangingPunct="1"/>
            <a:r>
              <a:rPr lang="en-US" altLang="en-US" dirty="0" smtClean="0"/>
              <a:t>IBCLC Documentation – consents</a:t>
            </a:r>
          </a:p>
          <a:p>
            <a:pPr eaLnBrk="1" hangingPunct="1"/>
            <a:endParaRPr lang="en-US" altLang="en-US" dirty="0" smtClean="0"/>
          </a:p>
          <a:p>
            <a:pPr eaLnBrk="1" hangingPunct="1"/>
            <a:r>
              <a:rPr lang="en-US" altLang="en-US" b="1" dirty="0" smtClean="0"/>
              <a:t>Ethics is about our actions and decisions.</a:t>
            </a:r>
            <a:r>
              <a:rPr lang="en-US" altLang="en-US" dirty="0" smtClean="0"/>
              <a:t> When one acts in ways which are consistent with our beliefs (whether secular or derived from a moral authority) we will characterize that as acting ethically. When one’s actions are not congruent with our values - our sense of right, good and just - we will view that as acting unethically. </a:t>
            </a:r>
          </a:p>
          <a:p>
            <a:pPr eaLnBrk="1" hangingPunct="1"/>
            <a:endParaRPr lang="en-US" altLang="en-US" dirty="0" smtClean="0"/>
          </a:p>
        </p:txBody>
      </p:sp>
      <p:sp>
        <p:nvSpPr>
          <p:cNvPr id="86020"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13846CFE-D63F-4DE3-9AC7-FF522F6B91AD}" type="slidenum">
              <a:rPr lang="en-US" altLang="en-US" smtClean="0">
                <a:latin typeface="Arial" charset="0"/>
              </a:rPr>
              <a:pPr/>
              <a:t>8</a:t>
            </a:fld>
            <a:endParaRPr lang="en-US"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p:spPr>
        <p:txBody>
          <a:bodyPr/>
          <a:lstStyle/>
          <a:p>
            <a:endParaRPr lang="en-US" altLang="en-US" smtClean="0"/>
          </a:p>
        </p:txBody>
      </p:sp>
      <p:sp>
        <p:nvSpPr>
          <p:cNvPr id="87044" name="Slide Number Placeholder 3"/>
          <p:cNvSpPr>
            <a:spLocks noGrp="1"/>
          </p:cNvSpPr>
          <p:nvPr>
            <p:ph type="sldNum" sz="quarter" idx="5"/>
          </p:nvPr>
        </p:nvSpPr>
        <p:spPr>
          <a:noFill/>
        </p:spPr>
        <p:txBody>
          <a:bodyPr/>
          <a:lstStyle>
            <a:lvl1pPr defTabSz="931863">
              <a:defRPr>
                <a:solidFill>
                  <a:schemeClr val="tx1"/>
                </a:solidFill>
                <a:latin typeface="Tahoma" pitchFamily="34" charset="0"/>
              </a:defRPr>
            </a:lvl1pPr>
            <a:lvl2pPr marL="742950" indent="-285750" defTabSz="931863">
              <a:defRPr>
                <a:solidFill>
                  <a:schemeClr val="tx1"/>
                </a:solidFill>
                <a:latin typeface="Tahoma" pitchFamily="34" charset="0"/>
              </a:defRPr>
            </a:lvl2pPr>
            <a:lvl3pPr marL="1143000" indent="-228600" defTabSz="931863">
              <a:defRPr>
                <a:solidFill>
                  <a:schemeClr val="tx1"/>
                </a:solidFill>
                <a:latin typeface="Tahoma" pitchFamily="34" charset="0"/>
              </a:defRPr>
            </a:lvl3pPr>
            <a:lvl4pPr marL="1600200" indent="-228600" defTabSz="931863">
              <a:defRPr>
                <a:solidFill>
                  <a:schemeClr val="tx1"/>
                </a:solidFill>
                <a:latin typeface="Tahoma" pitchFamily="34" charset="0"/>
              </a:defRPr>
            </a:lvl4pPr>
            <a:lvl5pPr marL="2057400" indent="-228600" defTabSz="931863">
              <a:defRPr>
                <a:solidFill>
                  <a:schemeClr val="tx1"/>
                </a:solidFill>
                <a:latin typeface="Tahoma" pitchFamily="34" charset="0"/>
              </a:defRPr>
            </a:lvl5pPr>
            <a:lvl6pPr marL="2514600" indent="-228600" defTabSz="931863" eaLnBrk="0" fontAlgn="base" hangingPunct="0">
              <a:spcBef>
                <a:spcPct val="0"/>
              </a:spcBef>
              <a:spcAft>
                <a:spcPct val="0"/>
              </a:spcAft>
              <a:defRPr>
                <a:solidFill>
                  <a:schemeClr val="tx1"/>
                </a:solidFill>
                <a:latin typeface="Tahoma" pitchFamily="34" charset="0"/>
              </a:defRPr>
            </a:lvl6pPr>
            <a:lvl7pPr marL="2971800" indent="-228600" defTabSz="931863" eaLnBrk="0" fontAlgn="base" hangingPunct="0">
              <a:spcBef>
                <a:spcPct val="0"/>
              </a:spcBef>
              <a:spcAft>
                <a:spcPct val="0"/>
              </a:spcAft>
              <a:defRPr>
                <a:solidFill>
                  <a:schemeClr val="tx1"/>
                </a:solidFill>
                <a:latin typeface="Tahoma" pitchFamily="34" charset="0"/>
              </a:defRPr>
            </a:lvl7pPr>
            <a:lvl8pPr marL="3429000" indent="-228600" defTabSz="931863" eaLnBrk="0" fontAlgn="base" hangingPunct="0">
              <a:spcBef>
                <a:spcPct val="0"/>
              </a:spcBef>
              <a:spcAft>
                <a:spcPct val="0"/>
              </a:spcAft>
              <a:defRPr>
                <a:solidFill>
                  <a:schemeClr val="tx1"/>
                </a:solidFill>
                <a:latin typeface="Tahoma" pitchFamily="34" charset="0"/>
              </a:defRPr>
            </a:lvl8pPr>
            <a:lvl9pPr marL="3886200" indent="-228600" defTabSz="931863" eaLnBrk="0" fontAlgn="base" hangingPunct="0">
              <a:spcBef>
                <a:spcPct val="0"/>
              </a:spcBef>
              <a:spcAft>
                <a:spcPct val="0"/>
              </a:spcAft>
              <a:defRPr>
                <a:solidFill>
                  <a:schemeClr val="tx1"/>
                </a:solidFill>
                <a:latin typeface="Tahoma" pitchFamily="34" charset="0"/>
              </a:defRPr>
            </a:lvl9pPr>
          </a:lstStyle>
          <a:p>
            <a:fld id="{34201D42-96E5-4D68-8D19-0123FB414AEC}" type="slidenum">
              <a:rPr lang="en-US" altLang="en-US" smtClean="0">
                <a:latin typeface="Arial" charset="0"/>
              </a:rPr>
              <a:pPr/>
              <a:t>9</a:t>
            </a:fld>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7/22/2014</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pic>
        <p:nvPicPr>
          <p:cNvPr id="4" name="Picture 55" descr="C:\Users\Jeanette Panchula\AppData\Local\Microsoft\Windows\Temporary Internet Files\Content.IE5\QV4NLCTA\MC900018704[1].wmf"/>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04800" y="88900"/>
            <a:ext cx="1371600" cy="137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828800" y="277813"/>
            <a:ext cx="68580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p:txBody>
          <a:bodyPr/>
          <a:lstStyle>
            <a:lvl1pPr>
              <a:defRPr/>
            </a:lvl1pPr>
          </a:lstStyle>
          <a:p>
            <a:pPr>
              <a:defRPr/>
            </a:pPr>
            <a:endParaRPr lang="en-US"/>
          </a:p>
        </p:txBody>
      </p:sp>
      <p:sp>
        <p:nvSpPr>
          <p:cNvPr id="6" name="Rectangle 40"/>
          <p:cNvSpPr>
            <a:spLocks noGrp="1" noChangeArrowheads="1"/>
          </p:cNvSpPr>
          <p:nvPr>
            <p:ph type="ftr" sz="quarter" idx="11"/>
          </p:nvPr>
        </p:nvSpPr>
        <p:spPr/>
        <p:txBody>
          <a:bodyPr/>
          <a:lstStyle>
            <a:lvl1pPr>
              <a:defRPr/>
            </a:lvl1pPr>
          </a:lstStyle>
          <a:p>
            <a:pPr>
              <a:defRPr/>
            </a:pPr>
            <a:endParaRPr lang="en-US"/>
          </a:p>
        </p:txBody>
      </p:sp>
      <p:sp>
        <p:nvSpPr>
          <p:cNvPr id="7" name="Rectangle 41"/>
          <p:cNvSpPr>
            <a:spLocks noGrp="1" noChangeArrowheads="1"/>
          </p:cNvSpPr>
          <p:nvPr>
            <p:ph type="sldNum" sz="quarter" idx="12"/>
          </p:nvPr>
        </p:nvSpPr>
        <p:spPr/>
        <p:txBody>
          <a:bodyPr/>
          <a:lstStyle>
            <a:lvl1pPr>
              <a:defRPr/>
            </a:lvl1pPr>
          </a:lstStyle>
          <a:p>
            <a:pPr>
              <a:defRPr/>
            </a:pPr>
            <a:fld id="{4FC5B708-4B33-4B1B-AA4B-636C314BE021}" type="slidenum">
              <a:rPr lang="en-US"/>
              <a:pPr>
                <a:defRPr/>
              </a:pPr>
              <a:t>‹#›</a:t>
            </a:fld>
            <a:endParaRPr lang="en-US"/>
          </a:p>
        </p:txBody>
      </p:sp>
    </p:spTree>
    <p:extLst>
      <p:ext uri="{BB962C8B-B14F-4D97-AF65-F5344CB8AC3E}">
        <p14:creationId xmlns:p14="http://schemas.microsoft.com/office/powerpoint/2010/main" val="3542838233"/>
      </p:ext>
    </p:extLst>
  </p:cSld>
  <p:clrMapOvr>
    <a:masterClrMapping/>
  </p:clrMapOvr>
  <p:transition advTm="300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7/22/2014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7/22/2014</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ns.usda.gov/"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hyperlink" Target="http://www.cdph.ca.gov/programs/wicworks/Pages/WICProgramManualIndex.aspx" TargetMode="External"/><Relationship Id="rId4" Type="http://schemas.openxmlformats.org/officeDocument/2006/relationships/hyperlink" Target="http://www.wicworks.ca.gov/"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7.jpeg"/><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hyperlink" Target="http://www.iblce.org/" TargetMode="External"/><Relationship Id="rId3" Type="http://schemas.openxmlformats.org/officeDocument/2006/relationships/hyperlink" Target="IBLCEDocumentationGuidelines2010.pdf" TargetMode="External"/><Relationship Id="rId7" Type="http://schemas.openxmlformats.org/officeDocument/2006/relationships/hyperlink" Target="ILCAStandards-of-Practice2006.pdf"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hyperlink" Target="IBLCEScopeOfPractice2012.pdf" TargetMode="External"/><Relationship Id="rId5" Type="http://schemas.openxmlformats.org/officeDocument/2006/relationships/hyperlink" Target="IBLCEClinicalCompetencies-9-2012.pdf" TargetMode="External"/><Relationship Id="rId4" Type="http://schemas.openxmlformats.org/officeDocument/2006/relationships/hyperlink" Target="IBLCECodeOfProfessionalConduct2011.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who.int/nutrition/publications/infantfeeding/9241541601/en/"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babymilkaction.org/regs/thecode.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IBLCECodeOfProfessionalConduct2011.pdf"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UN-ConventionOnTheRightsOfTheChild.pdf"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ABM-CMSSCodeForInteractionsWithCompanies.pdf" TargetMode="External"/><Relationship Id="rId5" Type="http://schemas.openxmlformats.org/officeDocument/2006/relationships/hyperlink" Target="UN-ConventionOnEliminationOfDiscriminationofWomen.pdf" TargetMode="External"/><Relationship Id="rId4" Type="http://schemas.openxmlformats.org/officeDocument/2006/relationships/hyperlink" Target="http://www.un.org/cyberschoolbus/treaties/child.asp"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hyperlink" Target="http://www.iblce.org/"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IBLCEDisciplinaryProcedures.pdf"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hyperlink" Target="http://iblce.org/upload/downloads/SanctionsList.pdf" TargetMode="Externa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hyperlink" Target="IBLCEScopeOfPractice2012.pdf" TargetMode="Externa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hyperlink" Target="ILCAStandards-of-Practice2006.pdf"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hyperlink" Target="ILCAStandards-of-Practice2006.pdf" TargetMode="Externa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8" Type="http://schemas.openxmlformats.org/officeDocument/2006/relationships/hyperlink" Target="mailto:Jeanette.Panchula@cdph.ca.gov" TargetMode="External"/><Relationship Id="rId3" Type="http://schemas.openxmlformats.org/officeDocument/2006/relationships/slideLayout" Target="../slideLayouts/slideLayout11.xml"/><Relationship Id="rId7" Type="http://schemas.openxmlformats.org/officeDocument/2006/relationships/image" Target="../media/image21.wmf"/><Relationship Id="rId2" Type="http://schemas.openxmlformats.org/officeDocument/2006/relationships/tags" Target="../tags/tag7.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notesSlide" Target="../notesSlides/notesSlide31.xml"/></Relationships>
</file>

<file path=ppt/slides/_rels/slide6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3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who.org/"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10.wmf"/><Relationship Id="rId5" Type="http://schemas.openxmlformats.org/officeDocument/2006/relationships/hyperlink" Target="http://www.ilca.org/" TargetMode="External"/><Relationship Id="rId4" Type="http://schemas.openxmlformats.org/officeDocument/2006/relationships/hyperlink" Target="http://www.iblc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743200" y="457200"/>
            <a:ext cx="6180224" cy="1470025"/>
          </a:xfrm>
        </p:spPr>
        <p:txBody>
          <a:bodyPr/>
          <a:lstStyle/>
          <a:p>
            <a:r>
              <a:rPr lang="en-US" dirty="0" smtClean="0"/>
              <a:t>ETHICS FOR LACTATION PROFESSIONALS</a:t>
            </a:r>
            <a:endParaRPr lang="en-US" dirty="0"/>
          </a:p>
        </p:txBody>
      </p:sp>
      <p:sp>
        <p:nvSpPr>
          <p:cNvPr id="3" name="Subtitle 2"/>
          <p:cNvSpPr>
            <a:spLocks noGrp="1"/>
          </p:cNvSpPr>
          <p:nvPr>
            <p:ph type="subTitle" idx="1"/>
            <p:custDataLst>
              <p:tags r:id="rId3"/>
            </p:custDataLst>
          </p:nvPr>
        </p:nvSpPr>
        <p:spPr/>
        <p:txBody>
          <a:bodyPr>
            <a:normAutofit/>
          </a:bodyPr>
          <a:lstStyle/>
          <a:p>
            <a:r>
              <a:rPr lang="en-US" sz="2400" b="1" dirty="0" smtClean="0">
                <a:latin typeface="+mn-lt"/>
              </a:rPr>
              <a:t>INLAND EMPIRE</a:t>
            </a:r>
          </a:p>
          <a:p>
            <a:r>
              <a:rPr lang="en-US" sz="2400" b="1" dirty="0" smtClean="0">
                <a:latin typeface="+mn-lt"/>
              </a:rPr>
              <a:t> BREASTFEEDING COALITION</a:t>
            </a:r>
            <a:endParaRPr lang="en-US" sz="2400" b="1" dirty="0">
              <a:latin typeface="+mn-lt"/>
            </a:endParaRPr>
          </a:p>
        </p:txBody>
      </p:sp>
      <p:sp>
        <p:nvSpPr>
          <p:cNvPr id="4" name="Rectangle 3"/>
          <p:cNvSpPr/>
          <p:nvPr/>
        </p:nvSpPr>
        <p:spPr>
          <a:xfrm>
            <a:off x="4038600" y="5029200"/>
            <a:ext cx="4572000" cy="646331"/>
          </a:xfrm>
          <a:prstGeom prst="rect">
            <a:avLst/>
          </a:prstGeom>
        </p:spPr>
        <p:txBody>
          <a:bodyPr>
            <a:spAutoFit/>
          </a:bodyPr>
          <a:lstStyle/>
          <a:p>
            <a:pPr algn="ctr"/>
            <a:r>
              <a:rPr lang="en-US" altLang="en-US" dirty="0"/>
              <a:t>Used by permission from Jeanette Panchula, </a:t>
            </a:r>
          </a:p>
          <a:p>
            <a:pPr algn="ctr"/>
            <a:r>
              <a:rPr lang="en-US" altLang="en-US" dirty="0"/>
              <a:t>BSW, RN, PHN, IBCLC</a:t>
            </a:r>
            <a:endParaRPr lang="en-US" altLang="en-US" dirty="0">
              <a:solidFill>
                <a:schemeClr val="hlink"/>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National, State, Local</a:t>
            </a:r>
          </a:p>
        </p:txBody>
      </p:sp>
      <p:sp>
        <p:nvSpPr>
          <p:cNvPr id="13315" name="Content Placeholder 2"/>
          <p:cNvSpPr>
            <a:spLocks noGrp="1"/>
          </p:cNvSpPr>
          <p:nvPr>
            <p:ph idx="1"/>
          </p:nvPr>
        </p:nvSpPr>
        <p:spPr/>
        <p:txBody>
          <a:bodyPr>
            <a:normAutofit lnSpcReduction="10000"/>
          </a:bodyPr>
          <a:lstStyle/>
          <a:p>
            <a:pPr>
              <a:spcAft>
                <a:spcPts val="1000"/>
              </a:spcAft>
              <a:defRPr/>
            </a:pPr>
            <a:r>
              <a:rPr lang="en-US" dirty="0" smtClean="0"/>
              <a:t>USDA: United States Department of Agriculture, Food and Nutrition Service (</a:t>
            </a:r>
            <a:r>
              <a:rPr lang="en-US" dirty="0" smtClean="0">
                <a:hlinkClick r:id="rId3"/>
              </a:rPr>
              <a:t>http://www.fns.usda.gov/</a:t>
            </a:r>
            <a:r>
              <a:rPr lang="en-US" dirty="0" smtClean="0"/>
              <a:t> </a:t>
            </a:r>
            <a:r>
              <a:rPr lang="en-US" dirty="0"/>
              <a:t>) </a:t>
            </a:r>
            <a:endParaRPr lang="en-US" dirty="0" smtClean="0"/>
          </a:p>
          <a:p>
            <a:pPr>
              <a:spcAft>
                <a:spcPts val="1000"/>
              </a:spcAft>
              <a:defRPr/>
            </a:pPr>
            <a:r>
              <a:rPr lang="en-US" dirty="0" smtClean="0"/>
              <a:t>HIPAA  (</a:t>
            </a:r>
            <a:r>
              <a:rPr lang="en-US" dirty="0" smtClean="0">
                <a:solidFill>
                  <a:srgbClr val="0000FF"/>
                </a:solidFill>
              </a:rPr>
              <a:t>http</a:t>
            </a:r>
            <a:r>
              <a:rPr lang="en-US" dirty="0">
                <a:solidFill>
                  <a:srgbClr val="0000FF"/>
                </a:solidFill>
              </a:rPr>
              <a:t>://</a:t>
            </a:r>
            <a:r>
              <a:rPr lang="en-US" dirty="0" smtClean="0">
                <a:solidFill>
                  <a:srgbClr val="0000FF"/>
                </a:solidFill>
              </a:rPr>
              <a:t>www.hhs.gov/ocr/privacy/index.html</a:t>
            </a:r>
            <a:r>
              <a:rPr lang="en-US" dirty="0" smtClean="0"/>
              <a:t>)</a:t>
            </a:r>
            <a:endParaRPr lang="en-US" dirty="0"/>
          </a:p>
          <a:p>
            <a:pPr>
              <a:spcAft>
                <a:spcPts val="0"/>
              </a:spcAft>
              <a:defRPr/>
            </a:pPr>
            <a:r>
              <a:rPr lang="en-US" dirty="0" smtClean="0"/>
              <a:t>California WIC: (</a:t>
            </a:r>
            <a:r>
              <a:rPr lang="en-US" dirty="0" smtClean="0">
                <a:hlinkClick r:id="rId4"/>
              </a:rPr>
              <a:t>www.wicworks.ca.gov</a:t>
            </a:r>
            <a:r>
              <a:rPr lang="en-US" dirty="0" smtClean="0"/>
              <a:t> )</a:t>
            </a:r>
          </a:p>
          <a:p>
            <a:pPr marL="0" indent="0">
              <a:spcAft>
                <a:spcPts val="0"/>
              </a:spcAft>
              <a:buFont typeface="Wingdings" pitchFamily="2" charset="2"/>
              <a:buNone/>
              <a:defRPr/>
            </a:pPr>
            <a:r>
              <a:rPr lang="en-US" dirty="0"/>
              <a:t> </a:t>
            </a:r>
            <a:r>
              <a:rPr lang="en-US" dirty="0" smtClean="0"/>
              <a:t>  (</a:t>
            </a:r>
            <a:r>
              <a:rPr lang="en-US" dirty="0" smtClean="0">
                <a:hlinkClick r:id="rId5"/>
              </a:rPr>
              <a:t>WIC Program Manual</a:t>
            </a:r>
            <a:r>
              <a:rPr lang="en-US" dirty="0" smtClean="0"/>
              <a:t>)</a:t>
            </a:r>
            <a:endParaRPr lang="en-US" sz="1000" dirty="0" smtClean="0"/>
          </a:p>
          <a:p>
            <a:pPr marL="0" indent="0">
              <a:spcAft>
                <a:spcPts val="0"/>
              </a:spcAft>
              <a:buFont typeface="Wingdings" pitchFamily="2" charset="2"/>
              <a:buNone/>
              <a:defRPr/>
            </a:pPr>
            <a:endParaRPr lang="en-US" sz="900" dirty="0" smtClean="0"/>
          </a:p>
          <a:p>
            <a:pPr>
              <a:spcAft>
                <a:spcPts val="1000"/>
              </a:spcAft>
              <a:defRPr/>
            </a:pPr>
            <a:r>
              <a:rPr lang="en-US" dirty="0" smtClean="0"/>
              <a:t>Employer: i.e. Kaiser Permanente, San Bernardino County, Riverside County, Best Start </a:t>
            </a:r>
          </a:p>
          <a:p>
            <a:pPr>
              <a:defRPr/>
            </a:pPr>
            <a:endParaRPr lang="en-US" dirty="0" smtClean="0"/>
          </a:p>
          <a:p>
            <a:pPr>
              <a:defRPr/>
            </a:pPr>
            <a:endParaRPr lang="en-US" dirty="0" smtClean="0"/>
          </a:p>
        </p:txBody>
      </p:sp>
    </p:spTree>
    <p:extLst>
      <p:ext uri="{BB962C8B-B14F-4D97-AF65-F5344CB8AC3E}">
        <p14:creationId xmlns:p14="http://schemas.microsoft.com/office/powerpoint/2010/main" val="1270841890"/>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en-US" smtClean="0"/>
              <a:t>HIPAA Privacy Rule</a:t>
            </a:r>
          </a:p>
        </p:txBody>
      </p:sp>
      <p:sp>
        <p:nvSpPr>
          <p:cNvPr id="72707" name="Rectangle 3"/>
          <p:cNvSpPr>
            <a:spLocks noGrp="1" noChangeArrowheads="1"/>
          </p:cNvSpPr>
          <p:nvPr>
            <p:ph type="body" idx="1"/>
          </p:nvPr>
        </p:nvSpPr>
        <p:spPr>
          <a:xfrm>
            <a:off x="762000" y="1371600"/>
            <a:ext cx="8229600" cy="4724400"/>
          </a:xfrm>
        </p:spPr>
        <p:txBody>
          <a:bodyPr>
            <a:normAutofit lnSpcReduction="10000"/>
          </a:bodyPr>
          <a:lstStyle/>
          <a:p>
            <a:pPr algn="ctr" eaLnBrk="1" hangingPunct="1">
              <a:lnSpc>
                <a:spcPct val="110000"/>
              </a:lnSpc>
              <a:buFont typeface="Wingdings" pitchFamily="2" charset="2"/>
              <a:buNone/>
            </a:pPr>
            <a:r>
              <a:rPr lang="en-US" altLang="en-US" sz="2400" smtClean="0"/>
              <a:t>Health Insurance Portability and Accountability Act</a:t>
            </a:r>
          </a:p>
          <a:p>
            <a:pPr algn="ctr" eaLnBrk="1" hangingPunct="1">
              <a:lnSpc>
                <a:spcPct val="110000"/>
              </a:lnSpc>
              <a:buFont typeface="Wingdings" pitchFamily="2" charset="2"/>
              <a:buNone/>
            </a:pPr>
            <a:r>
              <a:rPr lang="en-US" altLang="en-US" sz="2400" smtClean="0"/>
              <a:t>Department of Health and Human Services, 1996</a:t>
            </a:r>
            <a:r>
              <a:rPr lang="en-US" altLang="en-US" sz="2800" smtClean="0"/>
              <a:t> </a:t>
            </a:r>
          </a:p>
          <a:p>
            <a:pPr algn="ctr" eaLnBrk="1" hangingPunct="1">
              <a:lnSpc>
                <a:spcPct val="110000"/>
              </a:lnSpc>
              <a:buFont typeface="Wingdings" pitchFamily="2" charset="2"/>
              <a:buNone/>
            </a:pPr>
            <a:endParaRPr lang="en-US" altLang="en-US" sz="1100" smtClean="0"/>
          </a:p>
          <a:p>
            <a:pPr eaLnBrk="1" hangingPunct="1">
              <a:lnSpc>
                <a:spcPct val="110000"/>
              </a:lnSpc>
            </a:pPr>
            <a:r>
              <a:rPr lang="en-US" altLang="en-US" sz="2800" smtClean="0"/>
              <a:t>Federal protections for the privacy of protected health information </a:t>
            </a:r>
          </a:p>
          <a:p>
            <a:pPr eaLnBrk="1" hangingPunct="1">
              <a:lnSpc>
                <a:spcPct val="110000"/>
              </a:lnSpc>
            </a:pPr>
            <a:r>
              <a:rPr lang="en-US" altLang="en-US" sz="2800" smtClean="0"/>
              <a:t>Prohibits use or disclosure of protected health information unless authorized by patient </a:t>
            </a:r>
          </a:p>
          <a:p>
            <a:pPr eaLnBrk="1" hangingPunct="1">
              <a:lnSpc>
                <a:spcPct val="110000"/>
              </a:lnSpc>
            </a:pPr>
            <a:r>
              <a:rPr lang="en-US" altLang="en-US" sz="2800" smtClean="0"/>
              <a:t>Permits certain incidental uses and disclosures that occur as a by-product for treatment, payment, and health care operations</a:t>
            </a:r>
          </a:p>
          <a:p>
            <a:pPr eaLnBrk="1" hangingPunct="1">
              <a:lnSpc>
                <a:spcPct val="110000"/>
              </a:lnSpc>
            </a:pPr>
            <a:endParaRPr lang="en-US" altLang="en-US" sz="2800" smtClean="0"/>
          </a:p>
        </p:txBody>
      </p:sp>
    </p:spTree>
    <p:extLst>
      <p:ext uri="{BB962C8B-B14F-4D97-AF65-F5344CB8AC3E}">
        <p14:creationId xmlns:p14="http://schemas.microsoft.com/office/powerpoint/2010/main" val="2963481621"/>
      </p:ext>
    </p:extLst>
  </p:cSld>
  <p:clrMapOvr>
    <a:masterClrMapping/>
  </p:clrMapOvr>
  <p:transition spd="slow" advTm="300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z="4000" smtClean="0"/>
              <a:t>HIPAA: Avoid Incidental Disclosure</a:t>
            </a:r>
          </a:p>
        </p:txBody>
      </p:sp>
      <p:sp>
        <p:nvSpPr>
          <p:cNvPr id="73731" name="Rectangle 3"/>
          <p:cNvSpPr>
            <a:spLocks noGrp="1" noChangeArrowheads="1"/>
          </p:cNvSpPr>
          <p:nvPr>
            <p:ph type="body" idx="1"/>
          </p:nvPr>
        </p:nvSpPr>
        <p:spPr>
          <a:xfrm>
            <a:off x="1295400" y="2209800"/>
            <a:ext cx="7315200" cy="3921125"/>
          </a:xfrm>
        </p:spPr>
        <p:txBody>
          <a:bodyPr/>
          <a:lstStyle/>
          <a:p>
            <a:pPr eaLnBrk="1" hangingPunct="1"/>
            <a:r>
              <a:rPr lang="en-US" altLang="en-US" smtClean="0"/>
              <a:t>Speak quietly when in public areas</a:t>
            </a:r>
          </a:p>
          <a:p>
            <a:pPr eaLnBrk="1" hangingPunct="1"/>
            <a:r>
              <a:rPr lang="en-US" altLang="en-US" smtClean="0"/>
              <a:t>Avoid using patients’ names in public areas</a:t>
            </a:r>
          </a:p>
          <a:p>
            <a:pPr eaLnBrk="1" hangingPunct="1"/>
            <a:r>
              <a:rPr lang="en-US" altLang="en-US" smtClean="0"/>
              <a:t>Isolate or lock file cabinets or records rooms</a:t>
            </a:r>
          </a:p>
          <a:p>
            <a:pPr eaLnBrk="1" hangingPunct="1"/>
            <a:r>
              <a:rPr lang="en-US" altLang="en-US" smtClean="0"/>
              <a:t>Use passwords on computers</a:t>
            </a:r>
          </a:p>
        </p:txBody>
      </p:sp>
    </p:spTree>
    <p:extLst>
      <p:ext uri="{BB962C8B-B14F-4D97-AF65-F5344CB8AC3E}">
        <p14:creationId xmlns:p14="http://schemas.microsoft.com/office/powerpoint/2010/main" val="966218420"/>
      </p:ext>
    </p:extLst>
  </p:cSld>
  <p:clrMapOvr>
    <a:masterClrMapping/>
  </p:clrMapOvr>
  <p:transition spd="slow" advTm="300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mtClean="0"/>
              <a:t>HIPAA: Use for Research</a:t>
            </a:r>
          </a:p>
        </p:txBody>
      </p:sp>
      <p:sp>
        <p:nvSpPr>
          <p:cNvPr id="74755" name="Rectangle 3"/>
          <p:cNvSpPr>
            <a:spLocks noGrp="1" noChangeArrowheads="1"/>
          </p:cNvSpPr>
          <p:nvPr>
            <p:ph type="body" idx="1"/>
          </p:nvPr>
        </p:nvSpPr>
        <p:spPr/>
        <p:txBody>
          <a:bodyPr>
            <a:normAutofit lnSpcReduction="10000"/>
          </a:bodyPr>
          <a:lstStyle/>
          <a:p>
            <a:pPr eaLnBrk="1" hangingPunct="1">
              <a:lnSpc>
                <a:spcPct val="120000"/>
              </a:lnSpc>
            </a:pPr>
            <a:r>
              <a:rPr lang="en-US" altLang="en-US" smtClean="0"/>
              <a:t>Ensure privacy and confidentiality</a:t>
            </a:r>
          </a:p>
          <a:p>
            <a:pPr eaLnBrk="1" hangingPunct="1">
              <a:lnSpc>
                <a:spcPct val="120000"/>
              </a:lnSpc>
            </a:pPr>
            <a:r>
              <a:rPr lang="en-US" altLang="en-US" smtClean="0"/>
              <a:t>Protect identifiers from improper use and destroy at earliest opportunity</a:t>
            </a:r>
          </a:p>
          <a:p>
            <a:pPr eaLnBrk="1" hangingPunct="1">
              <a:lnSpc>
                <a:spcPct val="120000"/>
              </a:lnSpc>
            </a:pPr>
            <a:r>
              <a:rPr lang="en-US" altLang="en-US" smtClean="0"/>
              <a:t>Assure that information will not be reused or disclosed unless required by law</a:t>
            </a:r>
          </a:p>
          <a:p>
            <a:pPr eaLnBrk="1" hangingPunct="1">
              <a:lnSpc>
                <a:spcPct val="120000"/>
              </a:lnSpc>
            </a:pPr>
            <a:r>
              <a:rPr lang="en-US" altLang="en-US" smtClean="0"/>
              <a:t>Research participant may authorize use or disclosure of information</a:t>
            </a:r>
          </a:p>
        </p:txBody>
      </p:sp>
    </p:spTree>
    <p:extLst>
      <p:ext uri="{BB962C8B-B14F-4D97-AF65-F5344CB8AC3E}">
        <p14:creationId xmlns:p14="http://schemas.microsoft.com/office/powerpoint/2010/main" val="3398005331"/>
      </p:ext>
    </p:extLst>
  </p:cSld>
  <p:clrMapOvr>
    <a:masterClrMapping/>
  </p:clrMapOvr>
  <p:transition spd="slow" advTm="300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en-US" smtClean="0"/>
              <a:t>HIPAA: Public Health</a:t>
            </a:r>
          </a:p>
        </p:txBody>
      </p:sp>
      <p:sp>
        <p:nvSpPr>
          <p:cNvPr id="75779" name="Rectangle 3"/>
          <p:cNvSpPr>
            <a:spLocks noGrp="1" noChangeArrowheads="1"/>
          </p:cNvSpPr>
          <p:nvPr>
            <p:ph type="body" idx="1"/>
          </p:nvPr>
        </p:nvSpPr>
        <p:spPr/>
        <p:txBody>
          <a:bodyPr/>
          <a:lstStyle/>
          <a:p>
            <a:pPr eaLnBrk="1" hangingPunct="1"/>
            <a:r>
              <a:rPr lang="en-US" altLang="en-US" smtClean="0"/>
              <a:t>Permits disclosure without authorization to public health authorities who are legally authorized to receive such reports for the purpose of preventing or controlling disease, injury, or disability</a:t>
            </a:r>
          </a:p>
          <a:p>
            <a:pPr lvl="1" eaLnBrk="1" hangingPunct="1">
              <a:lnSpc>
                <a:spcPct val="120000"/>
              </a:lnSpc>
            </a:pPr>
            <a:r>
              <a:rPr lang="en-US" altLang="en-US" smtClean="0">
                <a:solidFill>
                  <a:schemeClr val="tx2"/>
                </a:solidFill>
              </a:rPr>
              <a:t>Suspected child neglect or abuse</a:t>
            </a:r>
          </a:p>
          <a:p>
            <a:pPr lvl="1" eaLnBrk="1" hangingPunct="1">
              <a:lnSpc>
                <a:spcPct val="120000"/>
              </a:lnSpc>
            </a:pPr>
            <a:r>
              <a:rPr lang="en-US" altLang="en-US" smtClean="0">
                <a:solidFill>
                  <a:schemeClr val="tx2"/>
                </a:solidFill>
              </a:rPr>
              <a:t>Legally required to report</a:t>
            </a:r>
          </a:p>
        </p:txBody>
      </p:sp>
    </p:spTree>
    <p:extLst>
      <p:ext uri="{BB962C8B-B14F-4D97-AF65-F5344CB8AC3E}">
        <p14:creationId xmlns:p14="http://schemas.microsoft.com/office/powerpoint/2010/main" val="1147563826"/>
      </p:ext>
    </p:extLst>
  </p:cSld>
  <p:clrMapOvr>
    <a:masterClrMapping/>
  </p:clrMapOvr>
  <p:transition spd="slow" advTm="3000">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What is the goal?</a:t>
            </a:r>
          </a:p>
        </p:txBody>
      </p:sp>
      <p:sp>
        <p:nvSpPr>
          <p:cNvPr id="15363" name="Content Placeholder 2"/>
          <p:cNvSpPr>
            <a:spLocks noGrp="1"/>
          </p:cNvSpPr>
          <p:nvPr>
            <p:ph idx="1"/>
          </p:nvPr>
        </p:nvSpPr>
        <p:spPr/>
        <p:txBody>
          <a:bodyPr/>
          <a:lstStyle/>
          <a:p>
            <a:pPr marL="0" indent="0">
              <a:buFont typeface="Wingdings" pitchFamily="2" charset="2"/>
              <a:buNone/>
            </a:pPr>
            <a:r>
              <a:rPr lang="en-US" altLang="en-US" sz="3600" smtClean="0"/>
              <a:t>The IBCLC’s legal and ethical responsibility is to provide evidence-based information and support so the </a:t>
            </a:r>
            <a:r>
              <a:rPr lang="en-US" altLang="en-US" sz="3600" u="sng" smtClean="0"/>
              <a:t>mother</a:t>
            </a:r>
            <a:r>
              <a:rPr lang="en-US" altLang="en-US" sz="3600" smtClean="0"/>
              <a:t> can make an informed decision about lactation</a:t>
            </a:r>
          </a:p>
        </p:txBody>
      </p:sp>
      <p:sp>
        <p:nvSpPr>
          <p:cNvPr id="4" name="Content Placeholder 2"/>
          <p:cNvSpPr txBox="1">
            <a:spLocks/>
          </p:cNvSpPr>
          <p:nvPr/>
        </p:nvSpPr>
        <p:spPr bwMode="auto">
          <a:xfrm>
            <a:off x="381000" y="4918075"/>
            <a:ext cx="8229600" cy="140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lnSpc>
                <a:spcPct val="100000"/>
              </a:lnSpc>
              <a:spcBef>
                <a:spcPct val="0"/>
              </a:spcBef>
              <a:spcAft>
                <a:spcPct val="0"/>
              </a:spcAft>
              <a:buClr>
                <a:schemeClr val="folHlink"/>
              </a:buClr>
              <a:buSzPct val="65000"/>
              <a:buFont typeface="Wingdings" pitchFamily="2" charset="2"/>
              <a:buChar char="n"/>
              <a:defRPr sz="3200">
                <a:solidFill>
                  <a:schemeClr val="tx1"/>
                </a:solidFill>
                <a:latin typeface="+mn-lt"/>
                <a:ea typeface="+mn-ea"/>
                <a:cs typeface="+mn-cs"/>
              </a:defRPr>
            </a:lvl1pPr>
            <a:lvl2pPr marL="742950" indent="-285750" algn="l" rtl="0" eaLnBrk="0" fontAlgn="base" hangingPunct="0">
              <a:lnSpc>
                <a:spcPct val="100000"/>
              </a:lnSpc>
              <a:spcBef>
                <a:spcPct val="0"/>
              </a:spcBef>
              <a:spcAft>
                <a:spcPct val="0"/>
              </a:spcAft>
              <a:buClr>
                <a:schemeClr val="tx1"/>
              </a:buClr>
              <a:buSzPct val="65000"/>
              <a:buFont typeface="Wingdings" pitchFamily="2" charset="2"/>
              <a:buChar char="n"/>
              <a:defRPr sz="2800">
                <a:solidFill>
                  <a:schemeClr val="tx1"/>
                </a:solidFill>
                <a:latin typeface="+mn-lt"/>
              </a:defRPr>
            </a:lvl2pPr>
            <a:lvl3pPr marL="1143000" indent="-228600" algn="l" rtl="0" eaLnBrk="0" fontAlgn="base" hangingPunct="0">
              <a:lnSpc>
                <a:spcPct val="100000"/>
              </a:lnSpc>
              <a:spcBef>
                <a:spcPct val="0"/>
              </a:spcBef>
              <a:spcAft>
                <a:spcPct val="0"/>
              </a:spcAft>
              <a:buClr>
                <a:schemeClr val="accent2"/>
              </a:buClr>
              <a:buSzPct val="65000"/>
              <a:buFont typeface="Wingdings" pitchFamily="2" charset="2"/>
              <a:buChar char="n"/>
              <a:defRPr sz="2400">
                <a:solidFill>
                  <a:schemeClr val="tx1"/>
                </a:solidFill>
                <a:latin typeface="+mn-lt"/>
              </a:defRPr>
            </a:lvl3pPr>
            <a:lvl4pPr marL="1600200" indent="-228600" algn="l" rtl="0" eaLnBrk="0" fontAlgn="base" hangingPunct="0">
              <a:lnSpc>
                <a:spcPct val="100000"/>
              </a:lnSpc>
              <a:spcBef>
                <a:spcPct val="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lnSpc>
                <a:spcPct val="100000"/>
              </a:lnSpc>
              <a:spcBef>
                <a:spcPct val="0"/>
              </a:spcBef>
              <a:spcAft>
                <a:spcPct val="0"/>
              </a:spcAft>
              <a:buClr>
                <a:schemeClr val="fo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9pPr>
          </a:lstStyle>
          <a:p>
            <a:pPr marL="0" indent="0">
              <a:buFont typeface="Wingdings" pitchFamily="2" charset="2"/>
              <a:buNone/>
              <a:defRPr/>
            </a:pPr>
            <a:endParaRPr lang="en-US" sz="4800" kern="0" smtClean="0"/>
          </a:p>
          <a:p>
            <a:pPr marL="0" indent="0" algn="r">
              <a:buFont typeface="Wingdings" pitchFamily="2" charset="2"/>
              <a:buNone/>
              <a:defRPr/>
            </a:pPr>
            <a:r>
              <a:rPr lang="en-US" sz="2000" kern="0" smtClean="0"/>
              <a:t>Brooks EC. Legal and Ethical Issues for the IBCLC</a:t>
            </a:r>
          </a:p>
        </p:txBody>
      </p:sp>
    </p:spTree>
    <p:extLst>
      <p:ext uri="{BB962C8B-B14F-4D97-AF65-F5344CB8AC3E}">
        <p14:creationId xmlns:p14="http://schemas.microsoft.com/office/powerpoint/2010/main" val="1195534014"/>
      </p:ext>
    </p:extLst>
  </p:cSld>
  <p:clrMapOvr>
    <a:masterClrMapping/>
  </p:clrMapOvr>
  <p:transition advTm="3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Who is the client?</a:t>
            </a:r>
          </a:p>
        </p:txBody>
      </p:sp>
      <p:sp>
        <p:nvSpPr>
          <p:cNvPr id="3" name="Content Placeholder 2"/>
          <p:cNvSpPr>
            <a:spLocks noGrp="1"/>
          </p:cNvSpPr>
          <p:nvPr>
            <p:ph idx="1"/>
          </p:nvPr>
        </p:nvSpPr>
        <p:spPr/>
        <p:txBody>
          <a:bodyPr>
            <a:normAutofit fontScale="92500" lnSpcReduction="10000"/>
          </a:bodyPr>
          <a:lstStyle/>
          <a:p>
            <a:pPr>
              <a:defRPr/>
            </a:pPr>
            <a:r>
              <a:rPr lang="en-US" sz="5400" dirty="0" smtClean="0"/>
              <a:t>Mother</a:t>
            </a:r>
          </a:p>
          <a:p>
            <a:pPr>
              <a:defRPr/>
            </a:pPr>
            <a:r>
              <a:rPr lang="en-US" sz="5400" dirty="0" smtClean="0"/>
              <a:t>Baby </a:t>
            </a:r>
          </a:p>
          <a:p>
            <a:pPr>
              <a:defRPr/>
            </a:pPr>
            <a:r>
              <a:rPr lang="en-US" sz="5400" dirty="0" smtClean="0"/>
              <a:t>Breastfeeding</a:t>
            </a:r>
          </a:p>
          <a:p>
            <a:pPr marL="0" indent="0">
              <a:buFont typeface="Wingdings" pitchFamily="2" charset="2"/>
              <a:buNone/>
              <a:defRPr/>
            </a:pPr>
            <a:endParaRPr lang="en-US" sz="4800" dirty="0" smtClean="0"/>
          </a:p>
          <a:p>
            <a:pPr marL="0" indent="0">
              <a:buFont typeface="Wingdings" pitchFamily="2" charset="2"/>
              <a:buNone/>
              <a:defRPr/>
            </a:pPr>
            <a:endParaRPr lang="en-US" sz="4800" dirty="0"/>
          </a:p>
          <a:p>
            <a:pPr marL="0" indent="0" algn="r">
              <a:buFont typeface="Wingdings" pitchFamily="2" charset="2"/>
              <a:buNone/>
              <a:defRPr/>
            </a:pPr>
            <a:r>
              <a:rPr lang="en-US" sz="2000" dirty="0" smtClean="0"/>
              <a:t>Brooks EC. Legal and Ethical Issues for the IBCLC</a:t>
            </a:r>
            <a:endParaRPr lang="en-US" sz="2000" dirty="0"/>
          </a:p>
        </p:txBody>
      </p:sp>
    </p:spTree>
    <p:extLst>
      <p:ext uri="{BB962C8B-B14F-4D97-AF65-F5344CB8AC3E}">
        <p14:creationId xmlns:p14="http://schemas.microsoft.com/office/powerpoint/2010/main" val="2178357696"/>
      </p:ext>
    </p:extLst>
  </p:cSld>
  <p:clrMapOvr>
    <a:masterClrMapping/>
  </p:clrMapOvr>
  <p:transition advTm="3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Mother is the client</a:t>
            </a:r>
          </a:p>
        </p:txBody>
      </p:sp>
      <p:sp>
        <p:nvSpPr>
          <p:cNvPr id="3" name="Content Placeholder 2"/>
          <p:cNvSpPr>
            <a:spLocks noGrp="1"/>
          </p:cNvSpPr>
          <p:nvPr>
            <p:ph idx="1"/>
          </p:nvPr>
        </p:nvSpPr>
        <p:spPr>
          <a:xfrm>
            <a:off x="381000" y="1435100"/>
            <a:ext cx="8229600" cy="4530725"/>
          </a:xfrm>
        </p:spPr>
        <p:txBody>
          <a:bodyPr>
            <a:normAutofit fontScale="92500" lnSpcReduction="20000"/>
          </a:bodyPr>
          <a:lstStyle/>
          <a:p>
            <a:pPr>
              <a:defRPr/>
            </a:pPr>
            <a:endParaRPr lang="en-US" sz="4000" dirty="0" smtClean="0"/>
          </a:p>
          <a:p>
            <a:pPr>
              <a:defRPr/>
            </a:pPr>
            <a:r>
              <a:rPr lang="en-US" sz="4000" dirty="0" smtClean="0"/>
              <a:t>IBCLC’s role: </a:t>
            </a:r>
          </a:p>
          <a:p>
            <a:pPr lvl="1">
              <a:defRPr/>
            </a:pPr>
            <a:r>
              <a:rPr lang="en-US" sz="3600" dirty="0" smtClean="0"/>
              <a:t>provide evidence based information to the mother so </a:t>
            </a:r>
            <a:r>
              <a:rPr lang="en-US" sz="3600" u="sng" dirty="0" smtClean="0"/>
              <a:t>she</a:t>
            </a:r>
            <a:r>
              <a:rPr lang="en-US" sz="3600" dirty="0" smtClean="0"/>
              <a:t> can make an informed decision</a:t>
            </a:r>
          </a:p>
          <a:p>
            <a:pPr lvl="1">
              <a:defRPr/>
            </a:pPr>
            <a:r>
              <a:rPr lang="en-US" sz="3600" dirty="0" smtClean="0"/>
              <a:t>Support her and help to facilitate those informed decisions</a:t>
            </a:r>
          </a:p>
          <a:p>
            <a:pPr lvl="1">
              <a:defRPr/>
            </a:pPr>
            <a:endParaRPr lang="en-US" sz="3600" dirty="0"/>
          </a:p>
          <a:p>
            <a:pPr marL="0" indent="0" algn="r">
              <a:buClr>
                <a:srgbClr val="CCA500"/>
              </a:buClr>
              <a:buFont typeface="Wingdings" pitchFamily="2" charset="2"/>
              <a:buNone/>
              <a:defRPr/>
            </a:pPr>
            <a:r>
              <a:rPr lang="en-US" sz="2000" dirty="0">
                <a:solidFill>
                  <a:srgbClr val="FFFFFF"/>
                </a:solidFill>
              </a:rPr>
              <a:t>Brooks EC. Legal and Ethical Issues for the IBCLC</a:t>
            </a:r>
          </a:p>
          <a:p>
            <a:pPr marL="457200" lvl="1" indent="0">
              <a:buFont typeface="Wingdings" pitchFamily="2" charset="2"/>
              <a:buNone/>
              <a:defRPr/>
            </a:pPr>
            <a:endParaRPr lang="en-US" sz="3600" dirty="0"/>
          </a:p>
          <a:p>
            <a:pPr lvl="1">
              <a:defRPr/>
            </a:pPr>
            <a:endParaRPr lang="en-US" sz="3600" b="1" dirty="0"/>
          </a:p>
        </p:txBody>
      </p:sp>
    </p:spTree>
    <p:extLst>
      <p:ext uri="{BB962C8B-B14F-4D97-AF65-F5344CB8AC3E}">
        <p14:creationId xmlns:p14="http://schemas.microsoft.com/office/powerpoint/2010/main" val="2637126241"/>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Infant is the client</a:t>
            </a:r>
          </a:p>
        </p:txBody>
      </p:sp>
      <p:sp>
        <p:nvSpPr>
          <p:cNvPr id="3" name="Content Placeholder 2"/>
          <p:cNvSpPr>
            <a:spLocks noGrp="1"/>
          </p:cNvSpPr>
          <p:nvPr>
            <p:ph idx="1"/>
          </p:nvPr>
        </p:nvSpPr>
        <p:spPr/>
        <p:txBody>
          <a:bodyPr>
            <a:normAutofit lnSpcReduction="10000"/>
          </a:bodyPr>
          <a:lstStyle/>
          <a:p>
            <a:pPr>
              <a:defRPr/>
            </a:pPr>
            <a:r>
              <a:rPr lang="en-US" sz="4000" dirty="0" smtClean="0"/>
              <a:t>IBCLC role:</a:t>
            </a:r>
          </a:p>
          <a:p>
            <a:pPr lvl="1">
              <a:defRPr/>
            </a:pPr>
            <a:r>
              <a:rPr lang="en-US" sz="3600" dirty="0" smtClean="0"/>
              <a:t>Speak for the infant (mittens, need for warmth, suckling)</a:t>
            </a:r>
          </a:p>
          <a:p>
            <a:pPr lvl="1">
              <a:defRPr/>
            </a:pPr>
            <a:r>
              <a:rPr lang="en-US" sz="3600" dirty="0" smtClean="0"/>
              <a:t>Point out infant behaviors her baby is using to communicate to her</a:t>
            </a:r>
          </a:p>
          <a:p>
            <a:pPr lvl="1">
              <a:defRPr/>
            </a:pPr>
            <a:endParaRPr lang="en-US" sz="3600" dirty="0"/>
          </a:p>
          <a:p>
            <a:pPr lvl="1">
              <a:defRPr/>
            </a:pPr>
            <a:endParaRPr lang="en-US" sz="3600" dirty="0" smtClean="0"/>
          </a:p>
          <a:p>
            <a:pPr marL="0" indent="0" algn="r">
              <a:buClr>
                <a:srgbClr val="CCA500"/>
              </a:buClr>
              <a:buFont typeface="Wingdings" pitchFamily="2" charset="2"/>
              <a:buNone/>
              <a:defRPr/>
            </a:pPr>
            <a:r>
              <a:rPr lang="en-US" sz="2000" dirty="0">
                <a:solidFill>
                  <a:srgbClr val="FFFFFF"/>
                </a:solidFill>
              </a:rPr>
              <a:t>Brooks EC. Legal and Ethical Issues for the IBCLC</a:t>
            </a:r>
          </a:p>
          <a:p>
            <a:pPr marL="457200" lvl="1" indent="0">
              <a:buFont typeface="Wingdings" pitchFamily="2" charset="2"/>
              <a:buNone/>
              <a:defRPr/>
            </a:pPr>
            <a:endParaRPr lang="en-US" sz="3600" dirty="0"/>
          </a:p>
        </p:txBody>
      </p:sp>
    </p:spTree>
    <p:extLst>
      <p:ext uri="{BB962C8B-B14F-4D97-AF65-F5344CB8AC3E}">
        <p14:creationId xmlns:p14="http://schemas.microsoft.com/office/powerpoint/2010/main" val="970353898"/>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514600" y="304800"/>
            <a:ext cx="5562600" cy="1143000"/>
          </a:xfrm>
        </p:spPr>
        <p:txBody>
          <a:bodyPr>
            <a:normAutofit fontScale="90000"/>
          </a:bodyPr>
          <a:lstStyle/>
          <a:p>
            <a:r>
              <a:rPr lang="en-US" altLang="en-US" dirty="0" smtClean="0"/>
              <a:t>Breastfeeding is the client</a:t>
            </a:r>
          </a:p>
        </p:txBody>
      </p:sp>
      <p:sp>
        <p:nvSpPr>
          <p:cNvPr id="3" name="Content Placeholder 2"/>
          <p:cNvSpPr>
            <a:spLocks noGrp="1"/>
          </p:cNvSpPr>
          <p:nvPr>
            <p:ph idx="1"/>
          </p:nvPr>
        </p:nvSpPr>
        <p:spPr>
          <a:xfrm>
            <a:off x="401595" y="1600200"/>
            <a:ext cx="8763000" cy="4530725"/>
          </a:xfrm>
        </p:spPr>
        <p:txBody>
          <a:bodyPr>
            <a:normAutofit fontScale="92500" lnSpcReduction="20000"/>
          </a:bodyPr>
          <a:lstStyle/>
          <a:p>
            <a:pPr>
              <a:defRPr/>
            </a:pPr>
            <a:r>
              <a:rPr lang="en-US" sz="2800" dirty="0" smtClean="0"/>
              <a:t>IBCLC role:</a:t>
            </a:r>
          </a:p>
          <a:p>
            <a:pPr>
              <a:defRPr/>
            </a:pPr>
            <a:endParaRPr lang="en-US" sz="1000" dirty="0" smtClean="0"/>
          </a:p>
          <a:p>
            <a:pPr lvl="1">
              <a:defRPr/>
            </a:pPr>
            <a:r>
              <a:rPr lang="en-US" sz="3000" dirty="0" smtClean="0"/>
              <a:t>Protect the unique dynamic of breastfeeding</a:t>
            </a:r>
          </a:p>
          <a:p>
            <a:pPr lvl="1">
              <a:defRPr/>
            </a:pPr>
            <a:r>
              <a:rPr lang="en-US" sz="3000" dirty="0" smtClean="0"/>
              <a:t>Recognize that the care being offered today can either support or sabotage breastfeeding</a:t>
            </a:r>
          </a:p>
          <a:p>
            <a:pPr lvl="2">
              <a:defRPr/>
            </a:pPr>
            <a:r>
              <a:rPr lang="en-US" sz="3000" dirty="0" smtClean="0"/>
              <a:t>Birthing practices</a:t>
            </a:r>
          </a:p>
          <a:p>
            <a:pPr lvl="2">
              <a:defRPr/>
            </a:pPr>
            <a:r>
              <a:rPr lang="en-US" sz="3000" dirty="0" smtClean="0"/>
              <a:t>Post-labor and delivery procedures</a:t>
            </a:r>
          </a:p>
          <a:p>
            <a:pPr lvl="2">
              <a:defRPr/>
            </a:pPr>
            <a:r>
              <a:rPr lang="en-US" sz="3000" dirty="0" smtClean="0"/>
              <a:t>Postpartum routines</a:t>
            </a:r>
          </a:p>
          <a:p>
            <a:pPr lvl="2">
              <a:defRPr/>
            </a:pPr>
            <a:r>
              <a:rPr lang="en-US" sz="3000" dirty="0" smtClean="0"/>
              <a:t>Post-discharge support (or lack)</a:t>
            </a:r>
          </a:p>
          <a:p>
            <a:pPr lvl="1">
              <a:defRPr/>
            </a:pPr>
            <a:r>
              <a:rPr lang="en-US" sz="3000" dirty="0" smtClean="0"/>
              <a:t>Educate other members of the health care team</a:t>
            </a:r>
          </a:p>
          <a:p>
            <a:pPr marL="457200" lvl="1" indent="0" algn="r">
              <a:buFont typeface="Wingdings" pitchFamily="2" charset="2"/>
              <a:buNone/>
              <a:defRPr/>
            </a:pPr>
            <a:r>
              <a:rPr lang="en-US" sz="1800" dirty="0" smtClean="0">
                <a:solidFill>
                  <a:srgbClr val="FFFFFF"/>
                </a:solidFill>
              </a:rPr>
              <a:t>Brooks </a:t>
            </a:r>
            <a:r>
              <a:rPr lang="en-US" sz="1800" dirty="0">
                <a:solidFill>
                  <a:srgbClr val="FFFFFF"/>
                </a:solidFill>
              </a:rPr>
              <a:t>EC. Legal and Ethical Issues for the IBCLC</a:t>
            </a:r>
          </a:p>
          <a:p>
            <a:pPr marL="457200" lvl="1" indent="0">
              <a:buFont typeface="Wingdings" pitchFamily="2" charset="2"/>
              <a:buNone/>
              <a:defRPr/>
            </a:pPr>
            <a:endParaRPr lang="en-US" dirty="0"/>
          </a:p>
        </p:txBody>
      </p:sp>
    </p:spTree>
    <p:extLst>
      <p:ext uri="{BB962C8B-B14F-4D97-AF65-F5344CB8AC3E}">
        <p14:creationId xmlns:p14="http://schemas.microsoft.com/office/powerpoint/2010/main" val="2453099562"/>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dirty="0" smtClean="0"/>
              <a:t>Declaration</a:t>
            </a:r>
            <a:endParaRPr lang="en-US" dirty="0"/>
          </a:p>
        </p:txBody>
      </p:sp>
      <p:sp>
        <p:nvSpPr>
          <p:cNvPr id="5" name="Content Placeholder 4"/>
          <p:cNvSpPr>
            <a:spLocks noGrp="1"/>
          </p:cNvSpPr>
          <p:nvPr>
            <p:ph idx="1"/>
            <p:custDataLst>
              <p:tags r:id="rId3"/>
            </p:custDataLst>
          </p:nvPr>
        </p:nvSpPr>
        <p:spPr/>
        <p:txBody>
          <a:bodyPr>
            <a:normAutofit/>
          </a:bodyPr>
          <a:lstStyle/>
          <a:p>
            <a:r>
              <a:rPr lang="en-US" altLang="en-US" dirty="0" smtClean="0"/>
              <a:t>Jeanette Panchula and the board members of the Inland Empire Breastfeeding Coalition have </a:t>
            </a:r>
            <a:r>
              <a:rPr lang="en-US" altLang="en-US" dirty="0"/>
              <a:t>no relevant financial relationships or competing interest to declare</a:t>
            </a:r>
            <a:r>
              <a:rPr lang="en-US" altLang="en-US" dirty="0" smtClean="0"/>
              <a:t>.</a:t>
            </a:r>
          </a:p>
          <a:p>
            <a:pPr marL="0" indent="0">
              <a:buNone/>
            </a:pPr>
            <a:endParaRPr lang="en-US" dirty="0" smtClean="0"/>
          </a:p>
        </p:txBody>
      </p:sp>
      <p:pic>
        <p:nvPicPr>
          <p:cNvPr id="13314" name="Picture 2" descr="C:\Users\k1236\AppData\Local\Microsoft\Windows\Temporary Internet Files\Content.IE5\EQYGE4YX\MC910215640[1].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781800" y="3581400"/>
            <a:ext cx="2023787" cy="31242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altLang="en-US" sz="3600" smtClean="0"/>
              <a:t>International Board of Lactation Consultant Examiners </a:t>
            </a:r>
            <a:br>
              <a:rPr lang="en-US" altLang="en-US" sz="3600" smtClean="0"/>
            </a:br>
            <a:r>
              <a:rPr lang="en-US" altLang="en-US" sz="3600" smtClean="0"/>
              <a:t> </a:t>
            </a:r>
          </a:p>
        </p:txBody>
      </p:sp>
      <p:sp>
        <p:nvSpPr>
          <p:cNvPr id="19459" name="Rectangle 3"/>
          <p:cNvSpPr>
            <a:spLocks noGrp="1" noChangeArrowheads="1"/>
          </p:cNvSpPr>
          <p:nvPr>
            <p:ph idx="1"/>
          </p:nvPr>
        </p:nvSpPr>
        <p:spPr>
          <a:xfrm>
            <a:off x="609600" y="1527175"/>
            <a:ext cx="8229600" cy="4530725"/>
          </a:xfrm>
        </p:spPr>
        <p:txBody>
          <a:bodyPr/>
          <a:lstStyle/>
          <a:p>
            <a:pPr marL="0" indent="0" eaLnBrk="1" hangingPunct="1">
              <a:buFont typeface="Wingdings" pitchFamily="2" charset="2"/>
              <a:buNone/>
            </a:pPr>
            <a:r>
              <a:rPr lang="en-US" altLang="en-US" smtClean="0"/>
              <a:t>IBLCE: The “MUST DO</a:t>
            </a:r>
            <a:r>
              <a:rPr lang="en-US" altLang="en-US" b="1" smtClean="0"/>
              <a:t>” :</a:t>
            </a:r>
            <a:endParaRPr lang="en-US" altLang="en-US" smtClean="0"/>
          </a:p>
          <a:p>
            <a:pPr lvl="1" eaLnBrk="1" hangingPunct="1"/>
            <a:r>
              <a:rPr lang="en-US" altLang="en-US" smtClean="0">
                <a:hlinkClick r:id="rId3" action="ppaction://hlinkfile"/>
              </a:rPr>
              <a:t>IBLCE Documentation Guidelines  </a:t>
            </a:r>
            <a:r>
              <a:rPr lang="en-US" altLang="en-US" smtClean="0"/>
              <a:t>(3/2010)</a:t>
            </a:r>
          </a:p>
          <a:p>
            <a:pPr lvl="1" eaLnBrk="1" hangingPunct="1"/>
            <a:r>
              <a:rPr lang="en-US" altLang="en-US" smtClean="0">
                <a:hlinkClick r:id="rId4" action="ppaction://hlinkfile"/>
              </a:rPr>
              <a:t>Code of Professional Conduct for IBCLCs </a:t>
            </a:r>
            <a:r>
              <a:rPr lang="en-US" altLang="en-US" smtClean="0"/>
              <a:t>(11/2011)</a:t>
            </a:r>
          </a:p>
          <a:p>
            <a:pPr lvl="1" eaLnBrk="1" hangingPunct="1"/>
            <a:r>
              <a:rPr lang="en-US" altLang="en-US" u="sng" smtClean="0">
                <a:hlinkClick r:id="rId5" action="ppaction://hlinkfile"/>
              </a:rPr>
              <a:t>Clinical Competencies for the Practice of IBCLCs</a:t>
            </a:r>
            <a:r>
              <a:rPr lang="en-US" altLang="en-US" smtClean="0"/>
              <a:t>   (9/2012)</a:t>
            </a:r>
          </a:p>
          <a:p>
            <a:pPr lvl="1" eaLnBrk="1" hangingPunct="1"/>
            <a:r>
              <a:rPr lang="en-US" altLang="en-US" smtClean="0">
                <a:hlinkClick r:id="rId6" action="ppaction://hlinkfile"/>
              </a:rPr>
              <a:t>Scope of Practice for IBCLC Certificants </a:t>
            </a:r>
            <a:r>
              <a:rPr lang="en-US" altLang="en-US" smtClean="0"/>
              <a:t>(9/2012)</a:t>
            </a:r>
          </a:p>
          <a:p>
            <a:pPr marL="0" indent="0" eaLnBrk="1" hangingPunct="1">
              <a:buFont typeface="Wingdings" pitchFamily="2" charset="2"/>
              <a:buNone/>
            </a:pPr>
            <a:endParaRPr lang="en-US" altLang="en-US" sz="2000" smtClean="0"/>
          </a:p>
          <a:p>
            <a:pPr marL="0" indent="0" eaLnBrk="1" hangingPunct="1">
              <a:buFont typeface="Wingdings" pitchFamily="2" charset="2"/>
              <a:buNone/>
            </a:pPr>
            <a:r>
              <a:rPr lang="en-US" altLang="en-US" sz="3600" smtClean="0"/>
              <a:t>ILCA: The “should do”</a:t>
            </a:r>
          </a:p>
          <a:p>
            <a:pPr lvl="1" eaLnBrk="1" hangingPunct="1"/>
            <a:r>
              <a:rPr lang="en-US" altLang="en-US" smtClean="0">
                <a:hlinkClick r:id="rId7" action="ppaction://hlinkfile"/>
              </a:rPr>
              <a:t>Standards of Practice for IBCLCs</a:t>
            </a:r>
            <a:endParaRPr lang="en-US" altLang="en-US" smtClean="0"/>
          </a:p>
          <a:p>
            <a:pPr marL="0" indent="0" eaLnBrk="1" hangingPunct="1">
              <a:buFont typeface="Wingdings" pitchFamily="2" charset="2"/>
              <a:buNone/>
            </a:pPr>
            <a:endParaRPr lang="en-US" altLang="en-US" smtClean="0"/>
          </a:p>
        </p:txBody>
      </p:sp>
      <p:sp>
        <p:nvSpPr>
          <p:cNvPr id="20484" name="Rectangle 1"/>
          <p:cNvSpPr>
            <a:spLocks noChangeArrowheads="1"/>
          </p:cNvSpPr>
          <p:nvPr/>
        </p:nvSpPr>
        <p:spPr bwMode="auto">
          <a:xfrm>
            <a:off x="7467600" y="1328738"/>
            <a:ext cx="16303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buClrTx/>
              <a:buSzTx/>
              <a:buFontTx/>
              <a:buNone/>
            </a:pPr>
            <a:r>
              <a:rPr lang="en-US" altLang="en-US" sz="1800">
                <a:hlinkClick r:id="rId8"/>
              </a:rPr>
              <a:t>www.iblce.org</a:t>
            </a:r>
            <a:endParaRPr lang="en-US" altLang="en-US" sz="1800"/>
          </a:p>
        </p:txBody>
      </p:sp>
    </p:spTree>
    <p:extLst>
      <p:ext uri="{BB962C8B-B14F-4D97-AF65-F5344CB8AC3E}">
        <p14:creationId xmlns:p14="http://schemas.microsoft.com/office/powerpoint/2010/main" val="18170484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76200"/>
            <a:ext cx="8001000" cy="1676400"/>
          </a:xfrm>
        </p:spPr>
        <p:txBody>
          <a:bodyPr>
            <a:normAutofit fontScale="90000"/>
          </a:bodyPr>
          <a:lstStyle/>
          <a:p>
            <a:pPr marL="342900" indent="-342900" eaLnBrk="1" hangingPunct="1"/>
            <a:r>
              <a:rPr lang="en-US" altLang="en-US" smtClean="0"/>
              <a:t>Code of Professional Conduct for IBCLCs</a:t>
            </a:r>
            <a:br>
              <a:rPr lang="en-US" altLang="en-US" smtClean="0"/>
            </a:br>
            <a:r>
              <a:rPr lang="en-US" altLang="en-US" sz="3200" smtClean="0">
                <a:solidFill>
                  <a:schemeClr val="tx1"/>
                </a:solidFill>
              </a:rPr>
              <a:t>(Effective 11/1/2011)</a:t>
            </a:r>
          </a:p>
        </p:txBody>
      </p:sp>
      <p:sp>
        <p:nvSpPr>
          <p:cNvPr id="15363" name="Content Placeholder 2"/>
          <p:cNvSpPr>
            <a:spLocks noGrp="1"/>
          </p:cNvSpPr>
          <p:nvPr>
            <p:ph idx="1"/>
          </p:nvPr>
        </p:nvSpPr>
        <p:spPr>
          <a:xfrm>
            <a:off x="914400" y="2362200"/>
            <a:ext cx="7848600" cy="3616325"/>
          </a:xfrm>
        </p:spPr>
        <p:txBody>
          <a:bodyPr>
            <a:normAutofit lnSpcReduction="10000"/>
          </a:bodyPr>
          <a:lstStyle/>
          <a:p>
            <a:pPr>
              <a:defRPr/>
            </a:pPr>
            <a:endParaRPr lang="en-US" dirty="0"/>
          </a:p>
          <a:p>
            <a:pPr marL="0" indent="0">
              <a:buFont typeface="Wingdings" pitchFamily="2" charset="2"/>
              <a:buNone/>
              <a:defRPr/>
            </a:pPr>
            <a:r>
              <a:rPr lang="en-US" sz="3600" dirty="0" smtClean="0"/>
              <a:t>A crucial part of the IBCLCs </a:t>
            </a:r>
            <a:r>
              <a:rPr lang="en-US" dirty="0" smtClean="0"/>
              <a:t>duty </a:t>
            </a:r>
            <a:r>
              <a:rPr lang="en-US" dirty="0"/>
              <a:t>to protect mothers and children is adherence to the principles and aim of the </a:t>
            </a:r>
            <a:r>
              <a:rPr lang="en-US" i="1" dirty="0">
                <a:hlinkClick r:id="rId3"/>
              </a:rPr>
              <a:t>International Code of Marketing of Breast-milk </a:t>
            </a:r>
            <a:r>
              <a:rPr lang="en-US" i="1" dirty="0" smtClean="0">
                <a:hlinkClick r:id="rId3"/>
              </a:rPr>
              <a:t>Substitutes</a:t>
            </a:r>
            <a:r>
              <a:rPr lang="en-US" i="1" dirty="0"/>
              <a:t> </a:t>
            </a:r>
            <a:r>
              <a:rPr lang="en-US" dirty="0" smtClean="0"/>
              <a:t>and </a:t>
            </a:r>
            <a:r>
              <a:rPr lang="en-US" dirty="0">
                <a:hlinkClick r:id="rId4"/>
              </a:rPr>
              <a:t>subsequent relevant World Health Assembly’s resolutions</a:t>
            </a:r>
            <a:r>
              <a:rPr lang="en-US" dirty="0"/>
              <a:t>. </a:t>
            </a:r>
            <a:endParaRPr lang="en-US" dirty="0" smtClean="0"/>
          </a:p>
        </p:txBody>
      </p:sp>
    </p:spTree>
    <p:extLst>
      <p:ext uri="{BB962C8B-B14F-4D97-AF65-F5344CB8AC3E}">
        <p14:creationId xmlns:p14="http://schemas.microsoft.com/office/powerpoint/2010/main" val="824158915"/>
      </p:ext>
    </p:extLst>
  </p:cSld>
  <p:clrMapOvr>
    <a:masterClrMapping/>
  </p:clrMapOvr>
  <p:transition spd="slow" advTm="3000">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9525"/>
            <a:ext cx="7010400" cy="2066925"/>
          </a:xfrm>
        </p:spPr>
        <p:txBody>
          <a:bodyPr>
            <a:normAutofit fontScale="90000"/>
          </a:bodyPr>
          <a:lstStyle/>
          <a:p>
            <a:r>
              <a:rPr lang="en-US" altLang="en-US" smtClean="0"/>
              <a:t>International Code of Marketing of Breast-milk Substitutes</a:t>
            </a:r>
          </a:p>
        </p:txBody>
      </p:sp>
      <p:sp>
        <p:nvSpPr>
          <p:cNvPr id="22531" name="Rectangle 3"/>
          <p:cNvSpPr>
            <a:spLocks noGrp="1" noChangeArrowheads="1"/>
          </p:cNvSpPr>
          <p:nvPr>
            <p:ph type="body" idx="1"/>
          </p:nvPr>
        </p:nvSpPr>
        <p:spPr>
          <a:xfrm>
            <a:off x="1524000" y="4114800"/>
            <a:ext cx="5715000" cy="2016125"/>
          </a:xfrm>
        </p:spPr>
        <p:txBody>
          <a:bodyPr/>
          <a:lstStyle/>
          <a:p>
            <a:pPr marL="0" indent="0">
              <a:buFont typeface="Wingdings" pitchFamily="2" charset="2"/>
              <a:buNone/>
            </a:pPr>
            <a:r>
              <a:rPr lang="en-US" altLang="en-US" dirty="0" smtClean="0"/>
              <a:t>World Health Organization</a:t>
            </a:r>
          </a:p>
          <a:p>
            <a:pPr marL="0" indent="0">
              <a:buFont typeface="Wingdings" pitchFamily="2" charset="2"/>
              <a:buNone/>
            </a:pPr>
            <a:r>
              <a:rPr lang="en-US" altLang="en-US" dirty="0" smtClean="0"/>
              <a:t>Geneva, Switzerland</a:t>
            </a:r>
          </a:p>
          <a:p>
            <a:pPr marL="0" indent="0">
              <a:buFont typeface="Wingdings" pitchFamily="2" charset="2"/>
              <a:buNone/>
            </a:pPr>
            <a:r>
              <a:rPr lang="en-US" altLang="en-US" dirty="0" smtClean="0"/>
              <a:t>1981</a:t>
            </a:r>
          </a:p>
          <a:p>
            <a:pPr marL="0" indent="0">
              <a:buFont typeface="Wingdings" pitchFamily="2" charset="2"/>
              <a:buNone/>
            </a:pPr>
            <a:endParaRPr lang="en-US" altLang="en-US" dirty="0" smtClean="0"/>
          </a:p>
          <a:p>
            <a:pPr marL="0" indent="0">
              <a:buFont typeface="Wingdings" pitchFamily="2" charset="2"/>
              <a:buNone/>
            </a:pPr>
            <a:endParaRPr lang="en-US" altLang="en-US" dirty="0" smtClean="0"/>
          </a:p>
        </p:txBody>
      </p:sp>
      <p:sp>
        <p:nvSpPr>
          <p:cNvPr id="5" name="Rectangle 2"/>
          <p:cNvSpPr txBox="1">
            <a:spLocks noChangeArrowheads="1"/>
          </p:cNvSpPr>
          <p:nvPr/>
        </p:nvSpPr>
        <p:spPr bwMode="auto">
          <a:xfrm>
            <a:off x="76200" y="2057400"/>
            <a:ext cx="9067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defRPr/>
            </a:pPr>
            <a:r>
              <a:rPr lang="en-US" kern="0" dirty="0" smtClean="0"/>
              <a:t>…and subsequent World Health Assembly Resolutions</a:t>
            </a:r>
          </a:p>
        </p:txBody>
      </p:sp>
    </p:spTree>
    <p:extLst>
      <p:ext uri="{BB962C8B-B14F-4D97-AF65-F5344CB8AC3E}">
        <p14:creationId xmlns:p14="http://schemas.microsoft.com/office/powerpoint/2010/main" val="687248826"/>
      </p:ext>
    </p:extLst>
  </p:cSld>
  <p:clrMapOvr>
    <a:masterClrMapping/>
  </p:clrMapOvr>
  <p:transition spd="slow" advTm="3000">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p:nvPr>
        </p:nvSpPr>
        <p:spPr/>
        <p:txBody>
          <a:bodyPr/>
          <a:lstStyle/>
          <a:p>
            <a:r>
              <a:rPr lang="en-US" altLang="en-US" smtClean="0"/>
              <a:t>Aim of the Code</a:t>
            </a:r>
          </a:p>
        </p:txBody>
      </p:sp>
      <p:sp>
        <p:nvSpPr>
          <p:cNvPr id="23555" name="Rectangle 1027"/>
          <p:cNvSpPr>
            <a:spLocks noGrp="1" noChangeArrowheads="1"/>
          </p:cNvSpPr>
          <p:nvPr>
            <p:ph type="body" idx="1"/>
          </p:nvPr>
        </p:nvSpPr>
        <p:spPr>
          <a:xfrm>
            <a:off x="609600" y="1219200"/>
            <a:ext cx="8229600" cy="4530725"/>
          </a:xfrm>
        </p:spPr>
        <p:txBody>
          <a:bodyPr/>
          <a:lstStyle/>
          <a:p>
            <a:endParaRPr lang="en-US" altLang="en-US" smtClean="0"/>
          </a:p>
          <a:p>
            <a:endParaRPr lang="en-US" altLang="en-US" smtClean="0"/>
          </a:p>
          <a:p>
            <a:r>
              <a:rPr lang="en-US" altLang="en-US" smtClean="0"/>
              <a:t> The Code aims to protect and promote breastfeeding by ensuring appropriate marketing and distribution of breastmilk substitutes. </a:t>
            </a:r>
          </a:p>
        </p:txBody>
      </p:sp>
    </p:spTree>
    <p:extLst>
      <p:ext uri="{BB962C8B-B14F-4D97-AF65-F5344CB8AC3E}">
        <p14:creationId xmlns:p14="http://schemas.microsoft.com/office/powerpoint/2010/main" val="2925845513"/>
      </p:ext>
    </p:extLst>
  </p:cSld>
  <p:clrMapOvr>
    <a:masterClrMapping/>
  </p:clrMapOvr>
  <p:transition spd="slow" advTm="3000">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mtClean="0"/>
              <a:t>Scope of the Code</a:t>
            </a:r>
          </a:p>
        </p:txBody>
      </p:sp>
      <p:sp>
        <p:nvSpPr>
          <p:cNvPr id="24579" name="Rectangle 3"/>
          <p:cNvSpPr>
            <a:spLocks noGrp="1" noChangeArrowheads="1"/>
          </p:cNvSpPr>
          <p:nvPr>
            <p:ph type="body" idx="1"/>
          </p:nvPr>
        </p:nvSpPr>
        <p:spPr/>
        <p:txBody>
          <a:bodyPr/>
          <a:lstStyle/>
          <a:p>
            <a:pPr>
              <a:defRPr/>
            </a:pPr>
            <a:r>
              <a:rPr lang="en-US" dirty="0" smtClean="0"/>
              <a:t> The Code applies to breastmilk substitutes, </a:t>
            </a:r>
            <a:r>
              <a:rPr lang="en-US" u="sng" dirty="0" smtClean="0"/>
              <a:t>when marketed or otherwise represented as a partial or total replacement for breastmilk</a:t>
            </a:r>
            <a:r>
              <a:rPr lang="en-US" dirty="0" smtClean="0"/>
              <a:t>. These breastmilk substitutes can include food and beverages.</a:t>
            </a:r>
          </a:p>
          <a:p>
            <a:pPr marL="0" indent="0">
              <a:buFont typeface="Wingdings" pitchFamily="2" charset="2"/>
              <a:buNone/>
              <a:defRPr/>
            </a:pPr>
            <a:r>
              <a:rPr lang="en-US" dirty="0" smtClean="0"/>
              <a:t> </a:t>
            </a:r>
          </a:p>
          <a:p>
            <a:pPr>
              <a:defRPr/>
            </a:pPr>
            <a:r>
              <a:rPr lang="en-US" dirty="0" smtClean="0"/>
              <a:t>The Code also applies to feeding bottles and teats. </a:t>
            </a:r>
          </a:p>
        </p:txBody>
      </p:sp>
    </p:spTree>
    <p:extLst>
      <p:ext uri="{BB962C8B-B14F-4D97-AF65-F5344CB8AC3E}">
        <p14:creationId xmlns:p14="http://schemas.microsoft.com/office/powerpoint/2010/main" val="285890479"/>
      </p:ext>
    </p:extLst>
  </p:cSld>
  <p:clrMapOvr>
    <a:masterClrMapping/>
  </p:clrMapOvr>
  <p:transition spd="slow" advTm="3000">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smtClean="0"/>
              <a:t>Advertising</a:t>
            </a:r>
          </a:p>
        </p:txBody>
      </p:sp>
      <p:sp>
        <p:nvSpPr>
          <p:cNvPr id="25603" name="Rectangle 3"/>
          <p:cNvSpPr>
            <a:spLocks noGrp="1" noChangeArrowheads="1"/>
          </p:cNvSpPr>
          <p:nvPr>
            <p:ph type="body" idx="1"/>
          </p:nvPr>
        </p:nvSpPr>
        <p:spPr>
          <a:xfrm>
            <a:off x="457200" y="2286000"/>
            <a:ext cx="8229600" cy="1676400"/>
          </a:xfrm>
        </p:spPr>
        <p:txBody>
          <a:bodyPr/>
          <a:lstStyle/>
          <a:p>
            <a:pPr algn="ctr"/>
            <a:r>
              <a:rPr lang="en-US" altLang="en-US" sz="4400" smtClean="0"/>
              <a:t> No advertising of above products to the public. </a:t>
            </a:r>
          </a:p>
        </p:txBody>
      </p:sp>
      <p:pic>
        <p:nvPicPr>
          <p:cNvPr id="11266" name="Picture 2" descr="C:\Users\k1236\AppData\Local\Microsoft\Windows\Temporary Internet Files\Content.IE5\DIUT4SET\MM900395744[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336473"/>
            <a:ext cx="1266825" cy="16452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7125343"/>
      </p:ext>
    </p:extLst>
  </p:cSld>
  <p:clrMapOvr>
    <a:masterClrMapping/>
  </p:clrMapOvr>
  <p:transition spd="slow" advTm="3000">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Samples</a:t>
            </a:r>
          </a:p>
        </p:txBody>
      </p:sp>
      <p:sp>
        <p:nvSpPr>
          <p:cNvPr id="26627" name="Content Placeholder 2"/>
          <p:cNvSpPr>
            <a:spLocks noGrp="1"/>
          </p:cNvSpPr>
          <p:nvPr>
            <p:ph idx="1"/>
          </p:nvPr>
        </p:nvSpPr>
        <p:spPr>
          <a:xfrm>
            <a:off x="457200" y="2819400"/>
            <a:ext cx="8229600" cy="2209800"/>
          </a:xfrm>
        </p:spPr>
        <p:txBody>
          <a:bodyPr/>
          <a:lstStyle/>
          <a:p>
            <a:r>
              <a:rPr lang="en-US" altLang="en-US" sz="4400" dirty="0" smtClean="0"/>
              <a:t> No free samples to mothers, their families or health workers. </a:t>
            </a:r>
          </a:p>
        </p:txBody>
      </p:sp>
      <p:pic>
        <p:nvPicPr>
          <p:cNvPr id="10243" name="Picture 3" descr="C:\Users\k1236\AppData\Local\Microsoft\Windows\Temporary Internet Files\Content.IE5\6ZAJE1ES\MC900384274[1].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05600" y="533400"/>
            <a:ext cx="1784909" cy="18114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4210567"/>
      </p:ext>
    </p:extLst>
  </p:cSld>
  <p:clrMapOvr>
    <a:masterClrMapping/>
  </p:clrMapOvr>
  <p:transition spd="slow" advTm="3000">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smtClean="0"/>
              <a:t>Health Care Facilities</a:t>
            </a:r>
          </a:p>
        </p:txBody>
      </p:sp>
      <p:sp>
        <p:nvSpPr>
          <p:cNvPr id="27651" name="Rectangle 3"/>
          <p:cNvSpPr>
            <a:spLocks noGrp="1" noChangeArrowheads="1"/>
          </p:cNvSpPr>
          <p:nvPr>
            <p:ph type="body" idx="1"/>
          </p:nvPr>
        </p:nvSpPr>
        <p:spPr>
          <a:xfrm>
            <a:off x="457200" y="2133600"/>
            <a:ext cx="8229600" cy="3124200"/>
          </a:xfrm>
        </p:spPr>
        <p:txBody>
          <a:bodyPr/>
          <a:lstStyle/>
          <a:p>
            <a:r>
              <a:rPr lang="en-US" altLang="en-US" smtClean="0"/>
              <a:t> No promotion of products, i.e. no product displays, posters or distribution of promotional materials. No use of mothercraft nurses or similar company-paid personnel. </a:t>
            </a:r>
          </a:p>
        </p:txBody>
      </p:sp>
      <p:pic>
        <p:nvPicPr>
          <p:cNvPr id="9218" name="Picture 2" descr="C:\Users\k1236\AppData\Local\Microsoft\Windows\Temporary Internet Files\Content.IE5\EQYGE4YX\MP900314367[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00800" y="4419600"/>
            <a:ext cx="1962912" cy="22692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937984"/>
      </p:ext>
    </p:extLst>
  </p:cSld>
  <p:clrMapOvr>
    <a:masterClrMapping/>
  </p:clrMapOvr>
  <p:transition spd="slow" advTm="3000">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Health Workers</a:t>
            </a:r>
          </a:p>
        </p:txBody>
      </p:sp>
      <p:sp>
        <p:nvSpPr>
          <p:cNvPr id="28675" name="Rectangle 3"/>
          <p:cNvSpPr>
            <a:spLocks noGrp="1" noChangeArrowheads="1"/>
          </p:cNvSpPr>
          <p:nvPr>
            <p:ph type="body" idx="1"/>
          </p:nvPr>
        </p:nvSpPr>
        <p:spPr>
          <a:xfrm>
            <a:off x="533400" y="2438400"/>
            <a:ext cx="8229600" cy="1905000"/>
          </a:xfrm>
        </p:spPr>
        <p:txBody>
          <a:bodyPr/>
          <a:lstStyle/>
          <a:p>
            <a:r>
              <a:rPr lang="en-US" altLang="en-US" smtClean="0"/>
              <a:t> No gifts or samples to health workers. Product information must be factual and scientific. </a:t>
            </a:r>
          </a:p>
        </p:txBody>
      </p:sp>
    </p:spTree>
    <p:extLst>
      <p:ext uri="{BB962C8B-B14F-4D97-AF65-F5344CB8AC3E}">
        <p14:creationId xmlns:p14="http://schemas.microsoft.com/office/powerpoint/2010/main" val="805712757"/>
      </p:ext>
    </p:extLst>
  </p:cSld>
  <p:clrMapOvr>
    <a:masterClrMapping/>
  </p:clrMapOvr>
  <p:transition spd="slow" advTm="3000">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t>Supplies</a:t>
            </a:r>
          </a:p>
        </p:txBody>
      </p:sp>
      <p:sp>
        <p:nvSpPr>
          <p:cNvPr id="29699" name="Rectangle 3"/>
          <p:cNvSpPr>
            <a:spLocks noGrp="1" noChangeArrowheads="1"/>
          </p:cNvSpPr>
          <p:nvPr>
            <p:ph type="body" idx="1"/>
          </p:nvPr>
        </p:nvSpPr>
        <p:spPr>
          <a:xfrm>
            <a:off x="457200" y="2362200"/>
            <a:ext cx="8229600" cy="2514600"/>
          </a:xfrm>
        </p:spPr>
        <p:txBody>
          <a:bodyPr/>
          <a:lstStyle/>
          <a:p>
            <a:r>
              <a:rPr lang="en-US" altLang="en-US" sz="3600" smtClean="0"/>
              <a:t> No free or low-cost supplies of breastmilk substitutes to any part of the health care system. </a:t>
            </a:r>
          </a:p>
        </p:txBody>
      </p:sp>
    </p:spTree>
    <p:extLst>
      <p:ext uri="{BB962C8B-B14F-4D97-AF65-F5344CB8AC3E}">
        <p14:creationId xmlns:p14="http://schemas.microsoft.com/office/powerpoint/2010/main" val="945258194"/>
      </p:ext>
    </p:extLst>
  </p:cSld>
  <p:clrMapOvr>
    <a:masterClrMapping/>
  </p:clrMapOvr>
  <p:transition spd="slow" advTm="3000">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73643" y="304800"/>
            <a:ext cx="6858000" cy="1143000"/>
          </a:xfrm>
        </p:spPr>
        <p:txBody>
          <a:bodyPr/>
          <a:lstStyle/>
          <a:p>
            <a:pPr eaLnBrk="1" hangingPunct="1"/>
            <a:r>
              <a:rPr lang="en-US" altLang="en-US" smtClean="0"/>
              <a:t>Objectives</a:t>
            </a:r>
          </a:p>
        </p:txBody>
      </p:sp>
      <p:sp>
        <p:nvSpPr>
          <p:cNvPr id="3" name="Content Placeholder 2"/>
          <p:cNvSpPr>
            <a:spLocks noGrp="1"/>
          </p:cNvSpPr>
          <p:nvPr>
            <p:ph idx="1"/>
          </p:nvPr>
        </p:nvSpPr>
        <p:spPr/>
        <p:txBody>
          <a:bodyPr/>
          <a:lstStyle/>
          <a:p>
            <a:pPr eaLnBrk="1" hangingPunct="1">
              <a:spcBef>
                <a:spcPts val="0"/>
              </a:spcBef>
              <a:defRPr/>
            </a:pPr>
            <a:r>
              <a:rPr lang="en-US" dirty="0" smtClean="0"/>
              <a:t>Identify 3 documents related to ethical practices that the IBCLC must be aware of.</a:t>
            </a:r>
          </a:p>
          <a:p>
            <a:pPr eaLnBrk="1" hangingPunct="1">
              <a:spcBef>
                <a:spcPts val="0"/>
              </a:spcBef>
              <a:defRPr/>
            </a:pPr>
            <a:endParaRPr lang="en-US" dirty="0" smtClean="0"/>
          </a:p>
          <a:p>
            <a:pPr eaLnBrk="1" hangingPunct="1">
              <a:spcBef>
                <a:spcPts val="0"/>
              </a:spcBef>
              <a:defRPr/>
            </a:pPr>
            <a:r>
              <a:rPr lang="en-US" dirty="0" smtClean="0"/>
              <a:t>List 3 ways that these can help improve the care of mothers and babies in public and private facilities. </a:t>
            </a:r>
          </a:p>
          <a:p>
            <a:pPr marL="0" indent="0" eaLnBrk="1" hangingPunct="1">
              <a:spcBef>
                <a:spcPts val="0"/>
              </a:spcBef>
              <a:buFont typeface="Wingdings" pitchFamily="2" charset="2"/>
              <a:buNone/>
              <a:defRPr/>
            </a:pPr>
            <a:endParaRPr lang="en-US"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4419600"/>
            <a:ext cx="2143125" cy="21431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98009025"/>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Information and Education</a:t>
            </a:r>
          </a:p>
        </p:txBody>
      </p:sp>
      <p:sp>
        <p:nvSpPr>
          <p:cNvPr id="30723" name="Rectangle 3"/>
          <p:cNvSpPr>
            <a:spLocks noGrp="1" noChangeArrowheads="1"/>
          </p:cNvSpPr>
          <p:nvPr>
            <p:ph type="body" idx="1"/>
          </p:nvPr>
        </p:nvSpPr>
        <p:spPr/>
        <p:txBody>
          <a:bodyPr/>
          <a:lstStyle/>
          <a:p>
            <a:endParaRPr lang="en-US" altLang="en-US" smtClean="0"/>
          </a:p>
          <a:p>
            <a:r>
              <a:rPr lang="en-US" altLang="en-US" smtClean="0"/>
              <a:t> Information and educational materials must explain:</a:t>
            </a:r>
          </a:p>
          <a:p>
            <a:pPr lvl="1"/>
            <a:r>
              <a:rPr lang="en-US" altLang="en-US" smtClean="0"/>
              <a:t>the benefits of breastfeeding, </a:t>
            </a:r>
          </a:p>
          <a:p>
            <a:pPr lvl="1"/>
            <a:r>
              <a:rPr lang="en-US" altLang="en-US" smtClean="0"/>
              <a:t>the health hazards associated with bottle feeding, </a:t>
            </a:r>
          </a:p>
          <a:p>
            <a:pPr lvl="1"/>
            <a:r>
              <a:rPr lang="en-US" altLang="en-US" smtClean="0"/>
              <a:t>the costs of using infant formula. </a:t>
            </a:r>
          </a:p>
        </p:txBody>
      </p:sp>
    </p:spTree>
    <p:extLst>
      <p:ext uri="{BB962C8B-B14F-4D97-AF65-F5344CB8AC3E}">
        <p14:creationId xmlns:p14="http://schemas.microsoft.com/office/powerpoint/2010/main" val="473703334"/>
      </p:ext>
    </p:extLst>
  </p:cSld>
  <p:clrMapOvr>
    <a:masterClrMapping/>
  </p:clrMapOvr>
  <p:transition spd="slow" advTm="3000">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mtClean="0"/>
              <a:t>Product Lables</a:t>
            </a:r>
          </a:p>
        </p:txBody>
      </p:sp>
      <p:sp>
        <p:nvSpPr>
          <p:cNvPr id="31747" name="Rectangle 3"/>
          <p:cNvSpPr>
            <a:spLocks noGrp="1" noChangeArrowheads="1"/>
          </p:cNvSpPr>
          <p:nvPr>
            <p:ph type="body" idx="1"/>
          </p:nvPr>
        </p:nvSpPr>
        <p:spPr/>
        <p:txBody>
          <a:bodyPr/>
          <a:lstStyle/>
          <a:p>
            <a:pPr>
              <a:defRPr/>
            </a:pPr>
            <a:endParaRPr lang="en-US" dirty="0" smtClean="0"/>
          </a:p>
          <a:p>
            <a:pPr>
              <a:defRPr/>
            </a:pPr>
            <a:r>
              <a:rPr lang="en-US" dirty="0" smtClean="0"/>
              <a:t> Product labels must clearly state:</a:t>
            </a:r>
          </a:p>
          <a:p>
            <a:pPr lvl="1">
              <a:defRPr/>
            </a:pPr>
            <a:r>
              <a:rPr lang="en-US" dirty="0" smtClean="0"/>
              <a:t>the superiority of breastfeeding, </a:t>
            </a:r>
          </a:p>
          <a:p>
            <a:pPr lvl="1">
              <a:defRPr/>
            </a:pPr>
            <a:r>
              <a:rPr lang="en-US" dirty="0" smtClean="0"/>
              <a:t>the need for the advice of a health worker</a:t>
            </a:r>
          </a:p>
          <a:p>
            <a:pPr lvl="1">
              <a:defRPr/>
            </a:pPr>
            <a:r>
              <a:rPr lang="en-US" dirty="0" smtClean="0"/>
              <a:t>a warning about health hazards. </a:t>
            </a:r>
          </a:p>
          <a:p>
            <a:pPr marL="457200" lvl="1" indent="0">
              <a:buFont typeface="Wingdings" pitchFamily="2" charset="2"/>
              <a:buNone/>
              <a:defRPr/>
            </a:pPr>
            <a:endParaRPr lang="en-US" dirty="0" smtClean="0"/>
          </a:p>
          <a:p>
            <a:pPr>
              <a:defRPr/>
            </a:pPr>
            <a:r>
              <a:rPr lang="en-US" dirty="0" smtClean="0"/>
              <a:t>No pictures of infants, or other pictures or text idealizing the use of infant formula. </a:t>
            </a:r>
          </a:p>
        </p:txBody>
      </p:sp>
    </p:spTree>
    <p:extLst>
      <p:ext uri="{BB962C8B-B14F-4D97-AF65-F5344CB8AC3E}">
        <p14:creationId xmlns:p14="http://schemas.microsoft.com/office/powerpoint/2010/main" val="1675321582"/>
      </p:ext>
    </p:extLst>
  </p:cSld>
  <p:clrMapOvr>
    <a:masterClrMapping/>
  </p:clrMapOvr>
  <p:transition spd="slow" advTm="3000">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Products</a:t>
            </a:r>
          </a:p>
        </p:txBody>
      </p:sp>
      <p:sp>
        <p:nvSpPr>
          <p:cNvPr id="32771" name="Rectangle 3"/>
          <p:cNvSpPr>
            <a:spLocks noGrp="1" noChangeArrowheads="1"/>
          </p:cNvSpPr>
          <p:nvPr>
            <p:ph type="body" idx="1"/>
          </p:nvPr>
        </p:nvSpPr>
        <p:spPr>
          <a:xfrm>
            <a:off x="381000" y="1600200"/>
            <a:ext cx="8229600" cy="3810000"/>
          </a:xfrm>
        </p:spPr>
        <p:txBody>
          <a:bodyPr>
            <a:normAutofit fontScale="92500" lnSpcReduction="10000"/>
          </a:bodyPr>
          <a:lstStyle/>
          <a:p>
            <a:pPr>
              <a:defRPr/>
            </a:pPr>
            <a:r>
              <a:rPr lang="en-US" dirty="0" smtClean="0"/>
              <a:t>Unsuitable products, such as sweetened condensed milk, should not be promoted for babies. </a:t>
            </a:r>
          </a:p>
          <a:p>
            <a:pPr marL="403225" indent="0">
              <a:buFont typeface="Wingdings" pitchFamily="2" charset="2"/>
              <a:buNone/>
              <a:defRPr/>
            </a:pPr>
            <a:endParaRPr lang="en-US" dirty="0" smtClean="0"/>
          </a:p>
          <a:p>
            <a:pPr marL="403225" indent="0">
              <a:buFont typeface="Wingdings" pitchFamily="2" charset="2"/>
              <a:buNone/>
              <a:defRPr/>
            </a:pPr>
            <a:r>
              <a:rPr lang="en-US" dirty="0" smtClean="0"/>
              <a:t>All products should be of a high quality (Codex </a:t>
            </a:r>
            <a:r>
              <a:rPr lang="en-US" dirty="0" err="1" smtClean="0"/>
              <a:t>Alimentarius</a:t>
            </a:r>
            <a:r>
              <a:rPr lang="en-US" dirty="0" smtClean="0"/>
              <a:t> standards), have expiration dates, and take account of the climatic and storage conditions of the country where they are used.</a:t>
            </a:r>
          </a:p>
        </p:txBody>
      </p:sp>
    </p:spTree>
    <p:extLst>
      <p:ext uri="{BB962C8B-B14F-4D97-AF65-F5344CB8AC3E}">
        <p14:creationId xmlns:p14="http://schemas.microsoft.com/office/powerpoint/2010/main" val="3128575127"/>
      </p:ext>
    </p:extLst>
  </p:cSld>
  <p:clrMapOvr>
    <a:masterClrMapping/>
  </p:clrMapOvr>
  <p:transition spd="slow" advTm="3000">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r>
              <a:rPr lang="en-US" altLang="en-US" smtClean="0"/>
              <a:t>How to be </a:t>
            </a:r>
            <a:br>
              <a:rPr lang="en-US" altLang="en-US" smtClean="0"/>
            </a:br>
            <a:r>
              <a:rPr lang="en-US" altLang="en-US" smtClean="0"/>
              <a:t>“Code Compliant”?</a:t>
            </a:r>
          </a:p>
        </p:txBody>
      </p:sp>
      <p:sp>
        <p:nvSpPr>
          <p:cNvPr id="33795" name="Content Placeholder 2"/>
          <p:cNvSpPr>
            <a:spLocks noGrp="1"/>
          </p:cNvSpPr>
          <p:nvPr>
            <p:ph idx="1"/>
          </p:nvPr>
        </p:nvSpPr>
        <p:spPr>
          <a:xfrm>
            <a:off x="838200" y="1752600"/>
            <a:ext cx="7620000" cy="4191000"/>
          </a:xfrm>
        </p:spPr>
        <p:txBody>
          <a:bodyPr/>
          <a:lstStyle/>
          <a:p>
            <a:r>
              <a:rPr lang="en-US" altLang="en-US" sz="3600" smtClean="0"/>
              <a:t>Provide truthful, accurate evidence-based information </a:t>
            </a:r>
          </a:p>
          <a:p>
            <a:r>
              <a:rPr lang="en-US" altLang="en-US" sz="3600" smtClean="0"/>
              <a:t>Accept no gifts!</a:t>
            </a:r>
          </a:p>
          <a:p>
            <a:pPr lvl="1"/>
            <a:r>
              <a:rPr lang="en-US" altLang="en-US" sz="3200" smtClean="0"/>
              <a:t>Products</a:t>
            </a:r>
          </a:p>
          <a:p>
            <a:pPr lvl="1"/>
            <a:r>
              <a:rPr lang="en-US" altLang="en-US" sz="3200" smtClean="0"/>
              <a:t>Services</a:t>
            </a:r>
          </a:p>
          <a:p>
            <a:pPr lvl="1"/>
            <a:r>
              <a:rPr lang="en-US" altLang="en-US" sz="3200" smtClean="0"/>
              <a:t>“Discounts”</a:t>
            </a:r>
          </a:p>
          <a:p>
            <a:pPr lvl="1"/>
            <a:r>
              <a:rPr lang="en-US" altLang="en-US" sz="3200" smtClean="0"/>
              <a:t>Meals, conferences, etc.</a:t>
            </a:r>
          </a:p>
        </p:txBody>
      </p:sp>
    </p:spTree>
    <p:extLst>
      <p:ext uri="{BB962C8B-B14F-4D97-AF65-F5344CB8AC3E}">
        <p14:creationId xmlns:p14="http://schemas.microsoft.com/office/powerpoint/2010/main" val="2640823096"/>
      </p:ext>
    </p:extLst>
  </p:cSld>
  <p:clrMapOvr>
    <a:masterClrMapping/>
  </p:clrMapOvr>
  <p:transition spd="slow" advTm="3000">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772297" y="1295400"/>
            <a:ext cx="8382000" cy="1143000"/>
          </a:xfrm>
        </p:spPr>
        <p:txBody>
          <a:bodyPr>
            <a:normAutofit fontScale="90000"/>
          </a:bodyPr>
          <a:lstStyle/>
          <a:p>
            <a:r>
              <a:rPr lang="en-US" altLang="en-US" dirty="0" smtClean="0"/>
              <a:t>Review of the </a:t>
            </a:r>
            <a:br>
              <a:rPr lang="en-US" altLang="en-US" dirty="0" smtClean="0"/>
            </a:br>
            <a:r>
              <a:rPr lang="en-US" altLang="en-US" dirty="0" smtClean="0">
                <a:hlinkClick r:id="rId2" action="ppaction://hlinkfile"/>
              </a:rPr>
              <a:t>Code of Professional Conduct </a:t>
            </a:r>
            <a:r>
              <a:rPr lang="en-US" altLang="en-US" dirty="0" smtClean="0"/>
              <a:t/>
            </a:r>
            <a:br>
              <a:rPr lang="en-US" altLang="en-US" dirty="0" smtClean="0"/>
            </a:br>
            <a:r>
              <a:rPr lang="en-US" altLang="en-US" dirty="0" smtClean="0"/>
              <a:t>for IBCLCs</a:t>
            </a:r>
          </a:p>
        </p:txBody>
      </p:sp>
    </p:spTree>
    <p:extLst>
      <p:ext uri="{BB962C8B-B14F-4D97-AF65-F5344CB8AC3E}">
        <p14:creationId xmlns:p14="http://schemas.microsoft.com/office/powerpoint/2010/main" val="4279650372"/>
      </p:ext>
    </p:extLst>
  </p:cSld>
  <p:clrMapOvr>
    <a:masterClrMapping/>
  </p:clrMapOvr>
  <p:transition spd="slow" advTm="3000">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Preamble</a:t>
            </a:r>
          </a:p>
        </p:txBody>
      </p:sp>
      <p:sp>
        <p:nvSpPr>
          <p:cNvPr id="3" name="Content Placeholder 2"/>
          <p:cNvSpPr>
            <a:spLocks noGrp="1"/>
          </p:cNvSpPr>
          <p:nvPr>
            <p:ph idx="1"/>
          </p:nvPr>
        </p:nvSpPr>
        <p:spPr>
          <a:xfrm>
            <a:off x="685800" y="1524000"/>
            <a:ext cx="8153400" cy="5029200"/>
          </a:xfrm>
        </p:spPr>
        <p:txBody>
          <a:bodyPr/>
          <a:lstStyle/>
          <a:p>
            <a:pPr marL="0" indent="0">
              <a:buFont typeface="Wingdings" pitchFamily="2" charset="2"/>
              <a:buNone/>
              <a:defRPr/>
            </a:pPr>
            <a:r>
              <a:rPr lang="en-US" sz="3000" dirty="0" smtClean="0"/>
              <a:t>… </a:t>
            </a:r>
            <a:r>
              <a:rPr lang="en-US" sz="3000" dirty="0"/>
              <a:t>uphold the highest standards of ethical conduct as outlined in:</a:t>
            </a:r>
            <a:endParaRPr lang="en-US" sz="3000" dirty="0" smtClean="0"/>
          </a:p>
          <a:p>
            <a:pPr>
              <a:defRPr/>
            </a:pPr>
            <a:r>
              <a:rPr lang="en-US" sz="3000" dirty="0" smtClean="0"/>
              <a:t>United </a:t>
            </a:r>
            <a:r>
              <a:rPr lang="en-US" sz="3000" dirty="0"/>
              <a:t>Nations </a:t>
            </a:r>
            <a:r>
              <a:rPr lang="en-US" sz="3000" dirty="0">
                <a:hlinkClick r:id="rId3" action="ppaction://hlinkfile"/>
              </a:rPr>
              <a:t>Convention on the Rights of the </a:t>
            </a:r>
            <a:r>
              <a:rPr lang="en-US" sz="3000" dirty="0" smtClean="0">
                <a:hlinkClick r:id="rId3" action="ppaction://hlinkfile"/>
              </a:rPr>
              <a:t>Child</a:t>
            </a:r>
            <a:r>
              <a:rPr lang="en-US" sz="3000" dirty="0" smtClean="0"/>
              <a:t>,</a:t>
            </a:r>
          </a:p>
          <a:p>
            <a:pPr>
              <a:defRPr/>
            </a:pPr>
            <a:r>
              <a:rPr lang="en-US" sz="3000" dirty="0" smtClean="0"/>
              <a:t> </a:t>
            </a:r>
            <a:r>
              <a:rPr lang="en-US" sz="3000" dirty="0" smtClean="0">
                <a:hlinkClick r:id="rId4"/>
              </a:rPr>
              <a:t>Article 12</a:t>
            </a:r>
            <a:r>
              <a:rPr lang="en-US" sz="3000" dirty="0" smtClean="0"/>
              <a:t> of the UN Convention on the </a:t>
            </a:r>
            <a:r>
              <a:rPr lang="en-US" sz="3000" dirty="0" smtClean="0">
                <a:hlinkClick r:id="rId5" action="ppaction://hlinkfile"/>
              </a:rPr>
              <a:t>Elimination of all Forms of Discrimination Against Women</a:t>
            </a:r>
            <a:endParaRPr lang="en-US" sz="3000" dirty="0"/>
          </a:p>
          <a:p>
            <a:pPr>
              <a:defRPr/>
            </a:pPr>
            <a:r>
              <a:rPr lang="en-US" sz="3000" dirty="0"/>
              <a:t> </a:t>
            </a:r>
            <a:r>
              <a:rPr lang="en-US" sz="3000" dirty="0" smtClean="0"/>
              <a:t>Council </a:t>
            </a:r>
            <a:r>
              <a:rPr lang="en-US" sz="3000" dirty="0"/>
              <a:t>of Medical Specialty Societies </a:t>
            </a:r>
            <a:r>
              <a:rPr lang="en-US" sz="3000" i="1" u="sng" dirty="0">
                <a:hlinkClick r:id="rId6" action="ppaction://hlinkfile"/>
              </a:rPr>
              <a:t>Code for Interactions with Companies </a:t>
            </a:r>
            <a:endParaRPr lang="en-US" sz="3000" dirty="0"/>
          </a:p>
          <a:p>
            <a:pPr marL="0" indent="0">
              <a:buFont typeface="Wingdings" pitchFamily="2" charset="2"/>
              <a:buNone/>
              <a:defRPr/>
            </a:pPr>
            <a:endParaRPr lang="en-US" sz="3000" dirty="0"/>
          </a:p>
        </p:txBody>
      </p:sp>
    </p:spTree>
    <p:extLst>
      <p:ext uri="{BB962C8B-B14F-4D97-AF65-F5344CB8AC3E}">
        <p14:creationId xmlns:p14="http://schemas.microsoft.com/office/powerpoint/2010/main" val="2384529262"/>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fontScale="90000"/>
          </a:bodyPr>
          <a:lstStyle/>
          <a:p>
            <a:r>
              <a:rPr lang="en-US" altLang="en-US" sz="4000" smtClean="0"/>
              <a:t>The Code of Professional Conduct (CPC)’s 8 Principles</a:t>
            </a:r>
          </a:p>
        </p:txBody>
      </p:sp>
      <p:sp>
        <p:nvSpPr>
          <p:cNvPr id="36867" name="Content Placeholder 2"/>
          <p:cNvSpPr>
            <a:spLocks noGrp="1"/>
          </p:cNvSpPr>
          <p:nvPr>
            <p:ph idx="1"/>
          </p:nvPr>
        </p:nvSpPr>
        <p:spPr>
          <a:xfrm>
            <a:off x="533400" y="1524000"/>
            <a:ext cx="4114800" cy="4530725"/>
          </a:xfrm>
        </p:spPr>
        <p:txBody>
          <a:bodyPr>
            <a:normAutofit fontScale="92500" lnSpcReduction="10000"/>
          </a:bodyPr>
          <a:lstStyle/>
          <a:p>
            <a:pPr marL="350838" indent="-350838">
              <a:buFont typeface="Wingdings" pitchFamily="2" charset="2"/>
              <a:buNone/>
            </a:pPr>
            <a:r>
              <a:rPr lang="en-US" altLang="en-US" dirty="0" smtClean="0">
                <a:latin typeface="Calibri" pitchFamily="34" charset="0"/>
                <a:ea typeface="Calibri" pitchFamily="34" charset="0"/>
                <a:cs typeface="Calibri" pitchFamily="34" charset="0"/>
              </a:rPr>
              <a:t>1. </a:t>
            </a:r>
            <a:r>
              <a:rPr lang="en-US" altLang="en-US" sz="3000" dirty="0" smtClean="0">
                <a:latin typeface="Calibri" pitchFamily="34" charset="0"/>
                <a:ea typeface="Calibri" pitchFamily="34" charset="0"/>
                <a:cs typeface="Calibri" pitchFamily="34" charset="0"/>
              </a:rPr>
              <a:t>Provide services that protect, promote and support breastfeeding </a:t>
            </a:r>
          </a:p>
          <a:p>
            <a:pPr marL="350838" indent="-350838">
              <a:buFont typeface="Wingdings" pitchFamily="2" charset="2"/>
              <a:buNone/>
            </a:pPr>
            <a:r>
              <a:rPr lang="en-US" altLang="en-US" sz="3000" dirty="0" smtClean="0">
                <a:latin typeface="Calibri" pitchFamily="34" charset="0"/>
                <a:ea typeface="Calibri" pitchFamily="34" charset="0"/>
                <a:cs typeface="Calibri" pitchFamily="34" charset="0"/>
              </a:rPr>
              <a:t>2. Act with due diligence </a:t>
            </a:r>
          </a:p>
          <a:p>
            <a:pPr marL="350838" indent="-350838">
              <a:buFont typeface="Wingdings" pitchFamily="2" charset="2"/>
              <a:buNone/>
            </a:pPr>
            <a:r>
              <a:rPr lang="en-US" altLang="en-US" sz="3000" dirty="0" smtClean="0">
                <a:latin typeface="Calibri" pitchFamily="34" charset="0"/>
                <a:ea typeface="Calibri" pitchFamily="34" charset="0"/>
                <a:cs typeface="Calibri" pitchFamily="34" charset="0"/>
              </a:rPr>
              <a:t>3. Preserve the confidentiality of clients </a:t>
            </a:r>
          </a:p>
          <a:p>
            <a:pPr marL="350838" indent="-350838">
              <a:buFont typeface="Wingdings" pitchFamily="2" charset="2"/>
              <a:buNone/>
            </a:pPr>
            <a:r>
              <a:rPr lang="en-US" altLang="en-US" sz="3000" dirty="0" smtClean="0">
                <a:latin typeface="Calibri" pitchFamily="34" charset="0"/>
                <a:ea typeface="Calibri" pitchFamily="34" charset="0"/>
                <a:cs typeface="Calibri" pitchFamily="34" charset="0"/>
              </a:rPr>
              <a:t>4. Report accurately and completely to other members of the healthcare team </a:t>
            </a:r>
          </a:p>
        </p:txBody>
      </p:sp>
      <p:sp>
        <p:nvSpPr>
          <p:cNvPr id="4" name="Content Placeholder 2"/>
          <p:cNvSpPr txBox="1">
            <a:spLocks/>
          </p:cNvSpPr>
          <p:nvPr/>
        </p:nvSpPr>
        <p:spPr bwMode="auto">
          <a:xfrm>
            <a:off x="4708954" y="1524000"/>
            <a:ext cx="4435046"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lnSpc>
                <a:spcPct val="100000"/>
              </a:lnSpc>
              <a:spcBef>
                <a:spcPct val="0"/>
              </a:spcBef>
              <a:spcAft>
                <a:spcPct val="0"/>
              </a:spcAft>
              <a:buClr>
                <a:schemeClr val="folHlink"/>
              </a:buClr>
              <a:buSzPct val="65000"/>
              <a:buFont typeface="Wingdings" pitchFamily="2" charset="2"/>
              <a:buChar char="n"/>
              <a:defRPr sz="3200">
                <a:solidFill>
                  <a:schemeClr val="tx1"/>
                </a:solidFill>
                <a:latin typeface="+mn-lt"/>
                <a:ea typeface="+mn-ea"/>
                <a:cs typeface="+mn-cs"/>
              </a:defRPr>
            </a:lvl1pPr>
            <a:lvl2pPr marL="742950" indent="-285750" algn="l" rtl="0" eaLnBrk="0" fontAlgn="base" hangingPunct="0">
              <a:lnSpc>
                <a:spcPct val="100000"/>
              </a:lnSpc>
              <a:spcBef>
                <a:spcPct val="0"/>
              </a:spcBef>
              <a:spcAft>
                <a:spcPct val="0"/>
              </a:spcAft>
              <a:buClr>
                <a:schemeClr val="tx1"/>
              </a:buClr>
              <a:buSzPct val="65000"/>
              <a:buFont typeface="Wingdings" pitchFamily="2" charset="2"/>
              <a:buChar char="n"/>
              <a:defRPr sz="2800">
                <a:solidFill>
                  <a:schemeClr val="tx1"/>
                </a:solidFill>
                <a:latin typeface="+mn-lt"/>
              </a:defRPr>
            </a:lvl2pPr>
            <a:lvl3pPr marL="1143000" indent="-228600" algn="l" rtl="0" eaLnBrk="0" fontAlgn="base" hangingPunct="0">
              <a:lnSpc>
                <a:spcPct val="100000"/>
              </a:lnSpc>
              <a:spcBef>
                <a:spcPct val="0"/>
              </a:spcBef>
              <a:spcAft>
                <a:spcPct val="0"/>
              </a:spcAft>
              <a:buClr>
                <a:schemeClr val="accent2"/>
              </a:buClr>
              <a:buSzPct val="65000"/>
              <a:buFont typeface="Wingdings" pitchFamily="2" charset="2"/>
              <a:buChar char="n"/>
              <a:defRPr sz="2400">
                <a:solidFill>
                  <a:schemeClr val="tx1"/>
                </a:solidFill>
                <a:latin typeface="+mn-lt"/>
              </a:defRPr>
            </a:lvl3pPr>
            <a:lvl4pPr marL="1600200" indent="-228600" algn="l" rtl="0" eaLnBrk="0" fontAlgn="base" hangingPunct="0">
              <a:lnSpc>
                <a:spcPct val="100000"/>
              </a:lnSpc>
              <a:spcBef>
                <a:spcPct val="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lnSpc>
                <a:spcPct val="100000"/>
              </a:lnSpc>
              <a:spcBef>
                <a:spcPct val="0"/>
              </a:spcBef>
              <a:spcAft>
                <a:spcPct val="0"/>
              </a:spcAft>
              <a:buClr>
                <a:schemeClr val="folHlink"/>
              </a:buClr>
              <a:buSzPct val="6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latin typeface="+mn-lt"/>
              </a:defRPr>
            </a:lvl9pPr>
          </a:lstStyle>
          <a:p>
            <a:pPr marL="407988" indent="-407988">
              <a:buFont typeface="Wingdings" pitchFamily="2" charset="2"/>
              <a:buNone/>
              <a:defRPr/>
            </a:pPr>
            <a:r>
              <a:rPr lang="en-US" kern="0" dirty="0" smtClean="0">
                <a:latin typeface="Calibri" pitchFamily="34" charset="0"/>
                <a:cs typeface="Calibri" pitchFamily="34" charset="0"/>
              </a:rPr>
              <a:t>5. </a:t>
            </a:r>
            <a:r>
              <a:rPr lang="en-US" sz="2800" kern="0" dirty="0" smtClean="0">
                <a:latin typeface="Calibri" pitchFamily="34" charset="0"/>
                <a:cs typeface="Calibri" pitchFamily="34" charset="0"/>
              </a:rPr>
              <a:t>Exercise independent judgment and avoid conflicts of interest </a:t>
            </a:r>
          </a:p>
          <a:p>
            <a:pPr marL="407988" indent="-407988">
              <a:buFont typeface="Wingdings" pitchFamily="2" charset="2"/>
              <a:buNone/>
              <a:defRPr/>
            </a:pPr>
            <a:r>
              <a:rPr lang="en-US" sz="2800" kern="0" dirty="0" smtClean="0">
                <a:latin typeface="Calibri" pitchFamily="34" charset="0"/>
                <a:cs typeface="Calibri" pitchFamily="34" charset="0"/>
              </a:rPr>
              <a:t>6. Maintain personal integrity </a:t>
            </a:r>
          </a:p>
          <a:p>
            <a:pPr marL="407988" indent="-407988">
              <a:buFont typeface="Wingdings" pitchFamily="2" charset="2"/>
              <a:buNone/>
              <a:defRPr/>
            </a:pPr>
            <a:r>
              <a:rPr lang="en-US" sz="2800" kern="0" dirty="0" smtClean="0">
                <a:latin typeface="Calibri" pitchFamily="34" charset="0"/>
                <a:cs typeface="Calibri" pitchFamily="34" charset="0"/>
              </a:rPr>
              <a:t>7. Uphold the professional standards expected of an IBCLC </a:t>
            </a:r>
          </a:p>
          <a:p>
            <a:pPr marL="407988" indent="-407988">
              <a:buFont typeface="Wingdings" pitchFamily="2" charset="2"/>
              <a:buNone/>
              <a:defRPr/>
            </a:pPr>
            <a:r>
              <a:rPr lang="en-US" sz="2800" kern="0" dirty="0" smtClean="0">
                <a:latin typeface="Calibri" pitchFamily="34" charset="0"/>
                <a:cs typeface="Calibri" pitchFamily="34" charset="0"/>
              </a:rPr>
              <a:t>8. Comply with the IBLCE Disciplinary Procedures </a:t>
            </a:r>
          </a:p>
          <a:p>
            <a:pPr marL="0" indent="0">
              <a:buFont typeface="Wingdings" pitchFamily="2" charset="2"/>
              <a:buNone/>
              <a:defRPr/>
            </a:pPr>
            <a:endParaRPr lang="en-US" kern="0" dirty="0">
              <a:latin typeface="Calibri" pitchFamily="34" charset="0"/>
              <a:cs typeface="Calibri" pitchFamily="34" charset="0"/>
            </a:endParaRPr>
          </a:p>
        </p:txBody>
      </p:sp>
    </p:spTree>
    <p:extLst>
      <p:ext uri="{BB962C8B-B14F-4D97-AF65-F5344CB8AC3E}">
        <p14:creationId xmlns:p14="http://schemas.microsoft.com/office/powerpoint/2010/main" val="3541151354"/>
      </p:ext>
    </p:extLst>
  </p:cSld>
  <p:clrMapOvr>
    <a:masterClrMapping/>
  </p:clrMapOvr>
  <p:transition spd="slow" advTm="3000">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905000" y="0"/>
            <a:ext cx="7086600" cy="1143000"/>
          </a:xfrm>
        </p:spPr>
        <p:txBody>
          <a:bodyPr/>
          <a:lstStyle/>
          <a:p>
            <a:pPr marL="350838" indent="-350838" algn="l"/>
            <a:r>
              <a:rPr lang="en-US" altLang="en-US" sz="3200" smtClean="0">
                <a:latin typeface="Calibri" pitchFamily="34" charset="0"/>
                <a:ea typeface="Calibri" pitchFamily="34" charset="0"/>
                <a:cs typeface="Calibri" pitchFamily="34" charset="0"/>
              </a:rPr>
              <a:t>1. Provide services that protect, promote and support breastfeeding </a:t>
            </a:r>
          </a:p>
        </p:txBody>
      </p:sp>
      <p:sp>
        <p:nvSpPr>
          <p:cNvPr id="37891" name="Content Placeholder 1"/>
          <p:cNvSpPr>
            <a:spLocks noGrp="1"/>
          </p:cNvSpPr>
          <p:nvPr>
            <p:ph idx="1"/>
          </p:nvPr>
        </p:nvSpPr>
        <p:spPr>
          <a:xfrm>
            <a:off x="533400" y="1371600"/>
            <a:ext cx="8991600" cy="5029200"/>
          </a:xfrm>
        </p:spPr>
        <p:txBody>
          <a:bodyPr>
            <a:normAutofit/>
          </a:bodyPr>
          <a:lstStyle/>
          <a:p>
            <a:pPr marL="0" indent="0">
              <a:buFont typeface="Wingdings" pitchFamily="2" charset="2"/>
              <a:buNone/>
            </a:pPr>
            <a:r>
              <a:rPr lang="en-US" altLang="en-US" sz="2800" dirty="0" smtClean="0">
                <a:latin typeface="Calibri" pitchFamily="34" charset="0"/>
                <a:ea typeface="Calibri" pitchFamily="34" charset="0"/>
                <a:cs typeface="Calibri" pitchFamily="34" charset="0"/>
              </a:rPr>
              <a:t>1.1 Fulfill professional commitments by working with mothers to meet their breastfeeding goals. </a:t>
            </a:r>
          </a:p>
          <a:p>
            <a:pPr marL="0" indent="0">
              <a:buFont typeface="Wingdings" pitchFamily="2" charset="2"/>
              <a:buNone/>
            </a:pPr>
            <a:r>
              <a:rPr lang="en-US" altLang="en-US" sz="2800" dirty="0" smtClean="0">
                <a:latin typeface="Calibri" pitchFamily="34" charset="0"/>
                <a:ea typeface="Calibri" pitchFamily="34" charset="0"/>
                <a:cs typeface="Calibri" pitchFamily="34" charset="0"/>
              </a:rPr>
              <a:t>1.2 Provide care to meet clients’ individual needs that is culturally appropriate and informed by the best available evidence. </a:t>
            </a:r>
          </a:p>
          <a:p>
            <a:pPr marL="0" indent="0">
              <a:buFont typeface="Wingdings" pitchFamily="2" charset="2"/>
              <a:buNone/>
            </a:pPr>
            <a:r>
              <a:rPr lang="en-US" altLang="en-US" sz="2800" dirty="0" smtClean="0">
                <a:latin typeface="Calibri" pitchFamily="34" charset="0"/>
                <a:ea typeface="Calibri" pitchFamily="34" charset="0"/>
                <a:cs typeface="Calibri" pitchFamily="34" charset="0"/>
              </a:rPr>
              <a:t>1.3 Supply sufficient and accurate information to enable clients to make informed decisions. </a:t>
            </a:r>
          </a:p>
          <a:p>
            <a:pPr marL="0" indent="0">
              <a:buFont typeface="Wingdings" pitchFamily="2" charset="2"/>
              <a:buNone/>
            </a:pPr>
            <a:r>
              <a:rPr lang="en-US" altLang="en-US" sz="2800" dirty="0" smtClean="0">
                <a:latin typeface="Calibri" pitchFamily="34" charset="0"/>
                <a:ea typeface="Calibri" pitchFamily="34" charset="0"/>
                <a:cs typeface="Calibri" pitchFamily="34" charset="0"/>
              </a:rPr>
              <a:t>1.4 Convey accurate, complete and objective information about commercial products. </a:t>
            </a:r>
          </a:p>
          <a:p>
            <a:pPr marL="0" indent="0">
              <a:buFont typeface="Wingdings" pitchFamily="2" charset="2"/>
              <a:buNone/>
            </a:pPr>
            <a:r>
              <a:rPr lang="en-US" altLang="en-US" sz="2800" dirty="0" smtClean="0">
                <a:latin typeface="Calibri" pitchFamily="34" charset="0"/>
                <a:ea typeface="Calibri" pitchFamily="34" charset="0"/>
                <a:cs typeface="Calibri" pitchFamily="34" charset="0"/>
              </a:rPr>
              <a:t>1.5 Present information without personal bias. </a:t>
            </a:r>
          </a:p>
        </p:txBody>
      </p:sp>
    </p:spTree>
    <p:extLst>
      <p:ext uri="{BB962C8B-B14F-4D97-AF65-F5344CB8AC3E}">
        <p14:creationId xmlns:p14="http://schemas.microsoft.com/office/powerpoint/2010/main" val="2368284789"/>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905000" y="277813"/>
            <a:ext cx="3657600" cy="1143000"/>
          </a:xfrm>
        </p:spPr>
        <p:txBody>
          <a:bodyPr/>
          <a:lstStyle/>
          <a:p>
            <a:r>
              <a:rPr lang="en-US" altLang="en-US" dirty="0" smtClean="0"/>
              <a:t>Remember…</a:t>
            </a:r>
          </a:p>
        </p:txBody>
      </p:sp>
      <p:sp>
        <p:nvSpPr>
          <p:cNvPr id="38915" name="Content Placeholder 2"/>
          <p:cNvSpPr>
            <a:spLocks noGrp="1"/>
          </p:cNvSpPr>
          <p:nvPr>
            <p:ph idx="1"/>
          </p:nvPr>
        </p:nvSpPr>
        <p:spPr>
          <a:xfrm>
            <a:off x="609600" y="1981200"/>
            <a:ext cx="8305800" cy="4073525"/>
          </a:xfrm>
        </p:spPr>
        <p:txBody>
          <a:bodyPr/>
          <a:lstStyle/>
          <a:p>
            <a:pPr>
              <a:spcAft>
                <a:spcPts val="1000"/>
              </a:spcAft>
            </a:pPr>
            <a:r>
              <a:rPr lang="en-US" altLang="en-US" dirty="0" smtClean="0"/>
              <a:t>Mothers set the goals</a:t>
            </a:r>
          </a:p>
          <a:p>
            <a:pPr>
              <a:spcAft>
                <a:spcPts val="1000"/>
              </a:spcAft>
            </a:pPr>
            <a:r>
              <a:rPr lang="en-US" altLang="en-US" dirty="0" smtClean="0"/>
              <a:t>Culturally appropriate </a:t>
            </a:r>
          </a:p>
          <a:p>
            <a:pPr>
              <a:spcAft>
                <a:spcPts val="1000"/>
              </a:spcAft>
            </a:pPr>
            <a:r>
              <a:rPr lang="en-US" altLang="en-US" dirty="0" smtClean="0"/>
              <a:t>Maintain knowledge about best available evidence, sufficient and accurate information</a:t>
            </a:r>
          </a:p>
          <a:p>
            <a:pPr>
              <a:spcAft>
                <a:spcPts val="1000"/>
              </a:spcAft>
            </a:pPr>
            <a:r>
              <a:rPr lang="en-US" altLang="en-US" dirty="0" smtClean="0"/>
              <a:t>Objectivity about commercial products</a:t>
            </a:r>
          </a:p>
          <a:p>
            <a:pPr>
              <a:spcAft>
                <a:spcPts val="1000"/>
              </a:spcAft>
            </a:pPr>
            <a:r>
              <a:rPr lang="en-US" altLang="en-US" dirty="0" smtClean="0"/>
              <a:t>Avoid personal bias</a:t>
            </a:r>
          </a:p>
          <a:p>
            <a:pPr>
              <a:spcAft>
                <a:spcPts val="1000"/>
              </a:spcAft>
            </a:pPr>
            <a:endParaRPr lang="en-US" altLang="en-US" dirty="0" smtClean="0"/>
          </a:p>
          <a:p>
            <a:pPr>
              <a:spcAft>
                <a:spcPts val="1000"/>
              </a:spcAft>
            </a:pPr>
            <a:endParaRPr lang="en-US" altLang="en-US" dirty="0" smtClean="0"/>
          </a:p>
        </p:txBody>
      </p:sp>
    </p:spTree>
    <p:extLst>
      <p:ext uri="{BB962C8B-B14F-4D97-AF65-F5344CB8AC3E}">
        <p14:creationId xmlns:p14="http://schemas.microsoft.com/office/powerpoint/2010/main" val="3264937197"/>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b="1" smtClean="0"/>
              <a:t>2: Act with due diligence </a:t>
            </a:r>
            <a:endParaRPr lang="en-US" altLang="en-US" smtClean="0"/>
          </a:p>
        </p:txBody>
      </p:sp>
      <p:sp>
        <p:nvSpPr>
          <p:cNvPr id="39939" name="Content Placeholder 2"/>
          <p:cNvSpPr>
            <a:spLocks noGrp="1"/>
          </p:cNvSpPr>
          <p:nvPr>
            <p:ph idx="1"/>
          </p:nvPr>
        </p:nvSpPr>
        <p:spPr>
          <a:xfrm>
            <a:off x="609600" y="1371600"/>
            <a:ext cx="8839200" cy="5029200"/>
          </a:xfrm>
        </p:spPr>
        <p:txBody>
          <a:bodyPr>
            <a:normAutofit/>
          </a:bodyPr>
          <a:lstStyle/>
          <a:p>
            <a:pPr marL="0" indent="0">
              <a:spcAft>
                <a:spcPts val="500"/>
              </a:spcAft>
              <a:buFont typeface="Wingdings" pitchFamily="2" charset="2"/>
              <a:buNone/>
            </a:pPr>
            <a:r>
              <a:rPr lang="en-US" altLang="en-US" sz="2800" dirty="0" smtClean="0"/>
              <a:t>2.1 Operate within the limits of the scope of practice. </a:t>
            </a:r>
          </a:p>
          <a:p>
            <a:pPr marL="0" indent="0">
              <a:spcAft>
                <a:spcPts val="500"/>
              </a:spcAft>
              <a:buFont typeface="Wingdings" pitchFamily="2" charset="2"/>
              <a:buNone/>
            </a:pPr>
            <a:r>
              <a:rPr lang="en-US" altLang="en-US" sz="2800" dirty="0" smtClean="0"/>
              <a:t>2.2 Collaborate with other members of the healthcare</a:t>
            </a:r>
          </a:p>
          <a:p>
            <a:pPr marL="0" indent="0">
              <a:spcAft>
                <a:spcPts val="500"/>
              </a:spcAft>
              <a:buFont typeface="Wingdings" pitchFamily="2" charset="2"/>
              <a:buNone/>
            </a:pPr>
            <a:r>
              <a:rPr lang="en-US" altLang="en-US" sz="2800" dirty="0" smtClean="0"/>
              <a:t> team to provide unified and comprehensive care. </a:t>
            </a:r>
          </a:p>
          <a:p>
            <a:pPr marL="0" indent="0">
              <a:spcAft>
                <a:spcPts val="500"/>
              </a:spcAft>
              <a:buFont typeface="Wingdings" pitchFamily="2" charset="2"/>
              <a:buNone/>
            </a:pPr>
            <a:r>
              <a:rPr lang="en-US" altLang="en-US" sz="2800" dirty="0" smtClean="0"/>
              <a:t>2.3 Be responsible and accountable for personal conduct and practice. </a:t>
            </a:r>
          </a:p>
          <a:p>
            <a:pPr marL="0" indent="0">
              <a:spcAft>
                <a:spcPts val="500"/>
              </a:spcAft>
              <a:buFont typeface="Wingdings" pitchFamily="2" charset="2"/>
              <a:buNone/>
            </a:pPr>
            <a:r>
              <a:rPr lang="en-US" altLang="en-US" sz="2800" dirty="0" smtClean="0"/>
              <a:t>2.4 Obey all applicable laws, including those regulating </a:t>
            </a:r>
          </a:p>
          <a:p>
            <a:pPr marL="0" indent="0">
              <a:spcAft>
                <a:spcPts val="500"/>
              </a:spcAft>
              <a:buFont typeface="Wingdings" pitchFamily="2" charset="2"/>
              <a:buNone/>
            </a:pPr>
            <a:r>
              <a:rPr lang="en-US" altLang="en-US" sz="2800" dirty="0" smtClean="0"/>
              <a:t>the activities of lactation consultants. </a:t>
            </a:r>
          </a:p>
          <a:p>
            <a:pPr marL="0" indent="0">
              <a:spcAft>
                <a:spcPts val="500"/>
              </a:spcAft>
              <a:buFont typeface="Wingdings" pitchFamily="2" charset="2"/>
              <a:buNone/>
            </a:pPr>
            <a:r>
              <a:rPr lang="en-US" altLang="en-US" sz="2800" dirty="0" smtClean="0"/>
              <a:t>2.5 Respect intellectual property rights. </a:t>
            </a:r>
          </a:p>
        </p:txBody>
      </p:sp>
    </p:spTree>
    <p:extLst>
      <p:ext uri="{BB962C8B-B14F-4D97-AF65-F5344CB8AC3E}">
        <p14:creationId xmlns:p14="http://schemas.microsoft.com/office/powerpoint/2010/main" val="1778542291"/>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993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057400" y="152400"/>
            <a:ext cx="8229600" cy="1143000"/>
          </a:xfrm>
        </p:spPr>
        <p:txBody>
          <a:bodyPr/>
          <a:lstStyle/>
          <a:p>
            <a:r>
              <a:rPr lang="en-US" altLang="en-US" dirty="0" smtClean="0"/>
              <a:t>Preparation &amp; Sources</a:t>
            </a:r>
          </a:p>
        </p:txBody>
      </p:sp>
      <p:sp>
        <p:nvSpPr>
          <p:cNvPr id="7171" name="Content Placeholder 2"/>
          <p:cNvSpPr>
            <a:spLocks noGrp="1"/>
          </p:cNvSpPr>
          <p:nvPr>
            <p:ph idx="1"/>
          </p:nvPr>
        </p:nvSpPr>
        <p:spPr>
          <a:xfrm>
            <a:off x="685800" y="1524000"/>
            <a:ext cx="8839200" cy="4530725"/>
          </a:xfrm>
        </p:spPr>
        <p:txBody>
          <a:bodyPr/>
          <a:lstStyle/>
          <a:p>
            <a:r>
              <a:rPr lang="en-US" altLang="en-US" dirty="0" smtClean="0"/>
              <a:t>Brooks EC. (2013) </a:t>
            </a:r>
            <a:r>
              <a:rPr lang="en-US" altLang="en-US" u="sng" dirty="0" smtClean="0"/>
              <a:t>Legal and Ethical Issues for the IBCLC</a:t>
            </a:r>
            <a:r>
              <a:rPr lang="en-US" altLang="en-US" dirty="0" smtClean="0"/>
              <a:t> Jones and Bartlett</a:t>
            </a:r>
          </a:p>
          <a:p>
            <a:r>
              <a:rPr lang="en-US" altLang="en-US" dirty="0" smtClean="0"/>
              <a:t>Conference sessions and personal communications:</a:t>
            </a:r>
          </a:p>
          <a:p>
            <a:pPr lvl="1"/>
            <a:r>
              <a:rPr lang="en-US" altLang="en-US" dirty="0" smtClean="0"/>
              <a:t>Elizabeth Brooks, JD, IBCLC – Philadelphia, PA</a:t>
            </a:r>
          </a:p>
          <a:p>
            <a:pPr lvl="1"/>
            <a:r>
              <a:rPr lang="en-US" altLang="en-US" dirty="0" smtClean="0"/>
              <a:t>Judith Lauwers, BA, IBCLC – Chalfont, PA</a:t>
            </a:r>
          </a:p>
          <a:p>
            <a:pPr lvl="1"/>
            <a:r>
              <a:rPr lang="en-CA" altLang="en-US" dirty="0" smtClean="0"/>
              <a:t>Jennifer Peddlesden, </a:t>
            </a:r>
            <a:r>
              <a:rPr lang="en-US" altLang="en-US" dirty="0" smtClean="0"/>
              <a:t>BScPharm, IBCLC, Alberta, Canada</a:t>
            </a:r>
            <a:endParaRPr lang="en-CA" altLang="en-US" dirty="0" smtClean="0"/>
          </a:p>
          <a:p>
            <a:pPr lvl="1"/>
            <a:r>
              <a:rPr lang="en-US" altLang="en-US" dirty="0" smtClean="0"/>
              <a:t>Regina Roig-Romero, BS, IBCLC, Miami, FL</a:t>
            </a:r>
          </a:p>
          <a:p>
            <a:pPr lvl="1"/>
            <a:r>
              <a:rPr lang="en-US" altLang="en-US" dirty="0" smtClean="0"/>
              <a:t>Marsha Walker, RN, IBCLC – Boston, MA</a:t>
            </a:r>
          </a:p>
          <a:p>
            <a:pPr lvl="1"/>
            <a:r>
              <a:rPr lang="en-US" altLang="en-US" dirty="0" smtClean="0"/>
              <a:t>Diane Wiessinger, MS, IBCLC – Ithaca, NY</a:t>
            </a:r>
          </a:p>
          <a:p>
            <a:pPr lvl="1"/>
            <a:r>
              <a:rPr lang="en-US" altLang="en-US" dirty="0" smtClean="0"/>
              <a:t>…and many others</a:t>
            </a:r>
          </a:p>
        </p:txBody>
      </p:sp>
    </p:spTree>
    <p:extLst>
      <p:ext uri="{BB962C8B-B14F-4D97-AF65-F5344CB8AC3E}">
        <p14:creationId xmlns:p14="http://schemas.microsoft.com/office/powerpoint/2010/main" val="469743599"/>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7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85800" y="76200"/>
            <a:ext cx="8729663" cy="1219200"/>
          </a:xfrm>
        </p:spPr>
        <p:txBody>
          <a:bodyPr/>
          <a:lstStyle/>
          <a:p>
            <a:r>
              <a:rPr lang="en-US" altLang="en-US" dirty="0" smtClean="0"/>
              <a:t>IBCLCs</a:t>
            </a:r>
          </a:p>
        </p:txBody>
      </p:sp>
      <p:sp>
        <p:nvSpPr>
          <p:cNvPr id="40963" name="Content Placeholder 2"/>
          <p:cNvSpPr>
            <a:spLocks noGrp="1"/>
          </p:cNvSpPr>
          <p:nvPr>
            <p:ph idx="1"/>
          </p:nvPr>
        </p:nvSpPr>
        <p:spPr>
          <a:xfrm>
            <a:off x="381000" y="1676400"/>
            <a:ext cx="8458200" cy="4419600"/>
          </a:xfrm>
        </p:spPr>
        <p:txBody>
          <a:bodyPr>
            <a:normAutofit fontScale="92500"/>
          </a:bodyPr>
          <a:lstStyle/>
          <a:p>
            <a:pPr>
              <a:spcAft>
                <a:spcPts val="1000"/>
              </a:spcAft>
            </a:pPr>
            <a:r>
              <a:rPr lang="en-US" altLang="en-US" sz="3600" dirty="0" smtClean="0"/>
              <a:t>Clear scope of practice</a:t>
            </a:r>
          </a:p>
          <a:p>
            <a:pPr>
              <a:spcAft>
                <a:spcPts val="1000"/>
              </a:spcAft>
            </a:pPr>
            <a:r>
              <a:rPr lang="en-US" altLang="en-US" sz="3600" dirty="0" smtClean="0"/>
              <a:t>Communication with healthcare team</a:t>
            </a:r>
          </a:p>
          <a:p>
            <a:pPr>
              <a:spcAft>
                <a:spcPts val="1000"/>
              </a:spcAft>
            </a:pPr>
            <a:r>
              <a:rPr lang="en-US" altLang="en-US" sz="3600" dirty="0" smtClean="0"/>
              <a:t>Accountable for personal conduct and practice</a:t>
            </a:r>
          </a:p>
          <a:p>
            <a:pPr>
              <a:spcAft>
                <a:spcPts val="1000"/>
              </a:spcAft>
            </a:pPr>
            <a:r>
              <a:rPr lang="en-US" altLang="en-US" sz="3600" dirty="0" smtClean="0"/>
              <a:t>Know laws regulating:</a:t>
            </a:r>
          </a:p>
          <a:p>
            <a:pPr lvl="1">
              <a:spcAft>
                <a:spcPts val="1000"/>
              </a:spcAft>
            </a:pPr>
            <a:r>
              <a:rPr lang="en-US" altLang="en-US" sz="3200" dirty="0" smtClean="0"/>
              <a:t> LC practice</a:t>
            </a:r>
          </a:p>
          <a:p>
            <a:pPr lvl="1">
              <a:spcAft>
                <a:spcPts val="1000"/>
              </a:spcAft>
            </a:pPr>
            <a:r>
              <a:rPr lang="en-US" altLang="en-US" sz="3200" dirty="0" smtClean="0"/>
              <a:t>Intellectual property rights </a:t>
            </a:r>
          </a:p>
        </p:txBody>
      </p:sp>
    </p:spTree>
    <p:extLst>
      <p:ext uri="{BB962C8B-B14F-4D97-AF65-F5344CB8AC3E}">
        <p14:creationId xmlns:p14="http://schemas.microsoft.com/office/powerpoint/2010/main" val="1444274197"/>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6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r>
              <a:rPr lang="en-US" altLang="en-US" b="1" smtClean="0"/>
              <a:t>3: Preserve the confidentiality of clients </a:t>
            </a:r>
            <a:endParaRPr lang="en-US" altLang="en-US" smtClean="0"/>
          </a:p>
        </p:txBody>
      </p:sp>
      <p:sp>
        <p:nvSpPr>
          <p:cNvPr id="41987" name="Content Placeholder 2"/>
          <p:cNvSpPr>
            <a:spLocks noGrp="1"/>
          </p:cNvSpPr>
          <p:nvPr>
            <p:ph idx="1"/>
          </p:nvPr>
        </p:nvSpPr>
        <p:spPr>
          <a:xfrm>
            <a:off x="228600" y="1676400"/>
            <a:ext cx="9144000" cy="4530725"/>
          </a:xfrm>
        </p:spPr>
        <p:txBody>
          <a:bodyPr>
            <a:normAutofit lnSpcReduction="10000"/>
          </a:bodyPr>
          <a:lstStyle/>
          <a:p>
            <a:r>
              <a:rPr lang="en-US" altLang="en-US" sz="2800" dirty="0" smtClean="0"/>
              <a:t>3.1 Refrain from revealing any information acquired in the course of the professional relationship, except to another member of a client’s healthcare team or to other persons or entities for which the client has granted express permission, except only as provided in the Definitions and Interpretations to the CPC. </a:t>
            </a:r>
          </a:p>
          <a:p>
            <a:endParaRPr lang="en-US" altLang="en-US" sz="1600" dirty="0" smtClean="0"/>
          </a:p>
          <a:p>
            <a:r>
              <a:rPr lang="en-US" altLang="en-US" sz="2800" dirty="0" smtClean="0"/>
              <a:t>3.2 Refrain from photographing, recording or taping (audio or video) a mother or her child for any purpose unless the mother has </a:t>
            </a:r>
            <a:r>
              <a:rPr lang="en-US" altLang="en-US" sz="2800" u="sng" dirty="0" smtClean="0"/>
              <a:t>given advance written consent </a:t>
            </a:r>
            <a:r>
              <a:rPr lang="en-US" altLang="en-US" sz="2800" dirty="0" smtClean="0"/>
              <a:t>on her behalf and that of her child. </a:t>
            </a:r>
          </a:p>
        </p:txBody>
      </p:sp>
    </p:spTree>
    <p:extLst>
      <p:ext uri="{BB962C8B-B14F-4D97-AF65-F5344CB8AC3E}">
        <p14:creationId xmlns:p14="http://schemas.microsoft.com/office/powerpoint/2010/main" val="3572855881"/>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Definitions</a:t>
            </a:r>
          </a:p>
        </p:txBody>
      </p:sp>
      <p:sp>
        <p:nvSpPr>
          <p:cNvPr id="3" name="Content Placeholder 2"/>
          <p:cNvSpPr>
            <a:spLocks noGrp="1"/>
          </p:cNvSpPr>
          <p:nvPr>
            <p:ph idx="1"/>
          </p:nvPr>
        </p:nvSpPr>
        <p:spPr>
          <a:xfrm>
            <a:off x="533400" y="1219200"/>
            <a:ext cx="8991600" cy="5486400"/>
          </a:xfrm>
        </p:spPr>
        <p:txBody>
          <a:bodyPr/>
          <a:lstStyle/>
          <a:p>
            <a:pPr marL="0" indent="0">
              <a:buFont typeface="Wingdings" pitchFamily="2" charset="2"/>
              <a:buNone/>
              <a:defRPr/>
            </a:pPr>
            <a:r>
              <a:rPr lang="en-US" sz="2800" dirty="0" smtClean="0"/>
              <a:t>The </a:t>
            </a:r>
            <a:r>
              <a:rPr lang="en-US" sz="2800" dirty="0"/>
              <a:t>exception to the statement “refrain from revealing any information” (Principle 3.1) means that, to the extent required, IBCLCs </a:t>
            </a:r>
            <a:r>
              <a:rPr lang="en-US" sz="2800" u="sng" dirty="0"/>
              <a:t>may disclose such information to</a:t>
            </a:r>
            <a:r>
              <a:rPr lang="en-US" sz="2800" dirty="0"/>
              <a:t>: </a:t>
            </a:r>
          </a:p>
          <a:p>
            <a:pPr>
              <a:defRPr/>
            </a:pPr>
            <a:r>
              <a:rPr lang="en-US" sz="2800" dirty="0"/>
              <a:t>(a) comply with a law, </a:t>
            </a:r>
            <a:r>
              <a:rPr lang="en-US" sz="2800" dirty="0" smtClean="0"/>
              <a:t>court, etc.</a:t>
            </a:r>
          </a:p>
          <a:p>
            <a:pPr>
              <a:defRPr/>
            </a:pPr>
            <a:r>
              <a:rPr lang="en-US" sz="2800" dirty="0" smtClean="0"/>
              <a:t>(</a:t>
            </a:r>
            <a:r>
              <a:rPr lang="en-US" sz="2800" dirty="0"/>
              <a:t>b) protect the </a:t>
            </a:r>
            <a:r>
              <a:rPr lang="en-US" sz="2800" dirty="0" smtClean="0"/>
              <a:t>client </a:t>
            </a:r>
          </a:p>
          <a:p>
            <a:pPr>
              <a:defRPr/>
            </a:pPr>
            <a:r>
              <a:rPr lang="en-US" sz="2800" dirty="0" smtClean="0"/>
              <a:t>(</a:t>
            </a:r>
            <a:r>
              <a:rPr lang="en-US" sz="2800" dirty="0"/>
              <a:t>c) establish a claim or defense on behalf of the IBCLC </a:t>
            </a:r>
            <a:r>
              <a:rPr lang="en-US" sz="2800" dirty="0" smtClean="0"/>
              <a:t>and/or </a:t>
            </a:r>
            <a:r>
              <a:rPr lang="en-US" sz="2800" dirty="0"/>
              <a:t>the </a:t>
            </a:r>
            <a:r>
              <a:rPr lang="en-US" sz="2800" dirty="0" smtClean="0"/>
              <a:t>client  </a:t>
            </a:r>
            <a:endParaRPr lang="en-US" sz="2800" dirty="0"/>
          </a:p>
          <a:p>
            <a:pPr>
              <a:defRPr/>
            </a:pPr>
            <a:r>
              <a:rPr lang="en-US" sz="2800" dirty="0"/>
              <a:t>(d) respond to allegations in any proceeding concerning the services the IBCLC has provided to the client.</a:t>
            </a:r>
          </a:p>
        </p:txBody>
      </p:sp>
    </p:spTree>
    <p:extLst>
      <p:ext uri="{BB962C8B-B14F-4D97-AF65-F5344CB8AC3E}">
        <p14:creationId xmlns:p14="http://schemas.microsoft.com/office/powerpoint/2010/main" val="3466962057"/>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05000" y="277813"/>
            <a:ext cx="4597400" cy="1143000"/>
          </a:xfrm>
        </p:spPr>
        <p:txBody>
          <a:bodyPr/>
          <a:lstStyle/>
          <a:p>
            <a:r>
              <a:rPr lang="en-US" altLang="en-US" dirty="0" smtClean="0"/>
              <a:t>IBCLCs</a:t>
            </a:r>
          </a:p>
        </p:txBody>
      </p:sp>
      <p:sp>
        <p:nvSpPr>
          <p:cNvPr id="43011" name="Content Placeholder 2"/>
          <p:cNvSpPr>
            <a:spLocks noGrp="1"/>
          </p:cNvSpPr>
          <p:nvPr>
            <p:ph idx="1"/>
          </p:nvPr>
        </p:nvSpPr>
        <p:spPr>
          <a:xfrm>
            <a:off x="228600" y="2327275"/>
            <a:ext cx="8229600" cy="3921125"/>
          </a:xfrm>
        </p:spPr>
        <p:txBody>
          <a:bodyPr/>
          <a:lstStyle/>
          <a:p>
            <a:pPr marL="407988">
              <a:spcAft>
                <a:spcPts val="1500"/>
              </a:spcAft>
            </a:pPr>
            <a:r>
              <a:rPr lang="en-US" altLang="en-US" sz="4400" dirty="0" smtClean="0"/>
              <a:t>Maintain confidentiality but communicate with the healthcare team.</a:t>
            </a:r>
          </a:p>
          <a:p>
            <a:pPr marL="407988">
              <a:spcAft>
                <a:spcPts val="1500"/>
              </a:spcAft>
            </a:pPr>
            <a:r>
              <a:rPr lang="en-US" altLang="en-US" sz="4400" dirty="0" smtClean="0"/>
              <a:t>Need consent prior to taking any pictures or taping</a:t>
            </a:r>
          </a:p>
        </p:txBody>
      </p:sp>
      <p:pic>
        <p:nvPicPr>
          <p:cNvPr id="8196" name="Picture 4" descr="C:\Users\k1236\AppData\Local\Microsoft\Windows\Temporary Internet Files\Content.IE5\6ZAJE1ES\MP900431662[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81800" y="152400"/>
            <a:ext cx="2269257" cy="22803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4266460"/>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057400" y="381000"/>
            <a:ext cx="6781800" cy="1143000"/>
          </a:xfrm>
        </p:spPr>
        <p:txBody>
          <a:bodyPr>
            <a:normAutofit fontScale="90000"/>
          </a:bodyPr>
          <a:lstStyle/>
          <a:p>
            <a:r>
              <a:rPr lang="en-US" altLang="en-US" sz="3600" b="1" smtClean="0"/>
              <a:t>4: Report accurately and completely to other members of the healthcare team </a:t>
            </a:r>
            <a:endParaRPr lang="en-US" altLang="en-US" sz="3600" smtClean="0"/>
          </a:p>
        </p:txBody>
      </p:sp>
      <p:sp>
        <p:nvSpPr>
          <p:cNvPr id="44035" name="Content Placeholder 2"/>
          <p:cNvSpPr>
            <a:spLocks noGrp="1"/>
          </p:cNvSpPr>
          <p:nvPr>
            <p:ph idx="1"/>
          </p:nvPr>
        </p:nvSpPr>
        <p:spPr>
          <a:xfrm>
            <a:off x="685800" y="1946275"/>
            <a:ext cx="8229600" cy="4530725"/>
          </a:xfrm>
        </p:spPr>
        <p:txBody>
          <a:bodyPr/>
          <a:lstStyle/>
          <a:p>
            <a:pPr marL="0" indent="0">
              <a:buFont typeface="Wingdings" pitchFamily="2" charset="2"/>
              <a:buNone/>
            </a:pPr>
            <a:r>
              <a:rPr lang="en-US" altLang="en-US" smtClean="0"/>
              <a:t>4.1 Receive a client’s consent, </a:t>
            </a:r>
            <a:r>
              <a:rPr lang="en-US" altLang="en-US" u="sng" smtClean="0"/>
              <a:t>before</a:t>
            </a:r>
            <a:r>
              <a:rPr lang="en-US" altLang="en-US" smtClean="0"/>
              <a:t> initiating a consultation, to share clinical information with other members of the client’s healthcare team. </a:t>
            </a:r>
          </a:p>
          <a:p>
            <a:pPr marL="0" indent="0">
              <a:buFont typeface="Wingdings" pitchFamily="2" charset="2"/>
              <a:buNone/>
            </a:pPr>
            <a:endParaRPr lang="en-US" altLang="en-US" sz="1600" smtClean="0"/>
          </a:p>
          <a:p>
            <a:pPr marL="0" indent="0">
              <a:buFont typeface="Wingdings" pitchFamily="2" charset="2"/>
              <a:buNone/>
            </a:pPr>
            <a:r>
              <a:rPr lang="en-US" altLang="en-US" smtClean="0"/>
              <a:t>4.2 Inform an appropriate person or authority if it appears that the health or safety of a client or a colleague is at risk, consistent with Principle 3. </a:t>
            </a:r>
          </a:p>
        </p:txBody>
      </p:sp>
    </p:spTree>
    <p:extLst>
      <p:ext uri="{BB962C8B-B14F-4D97-AF65-F5344CB8AC3E}">
        <p14:creationId xmlns:p14="http://schemas.microsoft.com/office/powerpoint/2010/main" val="3600741330"/>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dirty="0" smtClean="0"/>
              <a:t>IBCLCs</a:t>
            </a:r>
          </a:p>
        </p:txBody>
      </p:sp>
      <p:sp>
        <p:nvSpPr>
          <p:cNvPr id="45059" name="Content Placeholder 2"/>
          <p:cNvSpPr>
            <a:spLocks noGrp="1"/>
          </p:cNvSpPr>
          <p:nvPr>
            <p:ph idx="1"/>
          </p:nvPr>
        </p:nvSpPr>
        <p:spPr>
          <a:xfrm>
            <a:off x="304800" y="1219200"/>
            <a:ext cx="8991600" cy="5029200"/>
          </a:xfrm>
        </p:spPr>
        <p:txBody>
          <a:bodyPr/>
          <a:lstStyle/>
          <a:p>
            <a:pPr>
              <a:spcAft>
                <a:spcPts val="500"/>
              </a:spcAft>
              <a:tabLst>
                <a:tab pos="7208838" algn="l"/>
              </a:tabLst>
            </a:pPr>
            <a:r>
              <a:rPr lang="en-US" altLang="en-US" dirty="0" smtClean="0"/>
              <a:t>Have client sign a consent form that:</a:t>
            </a:r>
          </a:p>
          <a:p>
            <a:pPr lvl="1">
              <a:spcAft>
                <a:spcPts val="500"/>
              </a:spcAft>
              <a:tabLst>
                <a:tab pos="7208838" algn="l"/>
              </a:tabLst>
            </a:pPr>
            <a:r>
              <a:rPr lang="en-US" altLang="en-US" dirty="0" smtClean="0"/>
              <a:t>Gives IBCLC permission to touch client</a:t>
            </a:r>
          </a:p>
          <a:p>
            <a:pPr lvl="1">
              <a:spcAft>
                <a:spcPts val="500"/>
              </a:spcAft>
              <a:tabLst>
                <a:tab pos="7208838" algn="l"/>
              </a:tabLst>
            </a:pPr>
            <a:r>
              <a:rPr lang="en-US" altLang="en-US" dirty="0" smtClean="0"/>
              <a:t>Provides permission to contact and contact information of her and her baby’s  health care providers</a:t>
            </a:r>
          </a:p>
          <a:p>
            <a:pPr lvl="1">
              <a:spcAft>
                <a:spcPts val="500"/>
              </a:spcAft>
              <a:tabLst>
                <a:tab pos="7208838" algn="l"/>
              </a:tabLst>
            </a:pPr>
            <a:r>
              <a:rPr lang="en-US" altLang="en-US" dirty="0" smtClean="0"/>
              <a:t>Gives permission to photograph</a:t>
            </a:r>
          </a:p>
          <a:p>
            <a:pPr>
              <a:spcAft>
                <a:spcPts val="500"/>
              </a:spcAft>
              <a:tabLst>
                <a:tab pos="7208838" algn="l"/>
              </a:tabLst>
            </a:pPr>
            <a:r>
              <a:rPr lang="en-US" altLang="en-US" dirty="0" smtClean="0"/>
              <a:t>Develop a tool/process to give the client to take information to her or her baby’s provider</a:t>
            </a:r>
          </a:p>
          <a:p>
            <a:pPr>
              <a:spcAft>
                <a:spcPts val="500"/>
              </a:spcAft>
              <a:tabLst>
                <a:tab pos="7208838" algn="l"/>
              </a:tabLst>
            </a:pPr>
            <a:r>
              <a:rPr lang="en-US" altLang="en-US" dirty="0" smtClean="0"/>
              <a:t>Develop a process for IBCLC to follow when health or safety of client or colleague is at risk. </a:t>
            </a:r>
          </a:p>
        </p:txBody>
      </p:sp>
    </p:spTree>
    <p:extLst>
      <p:ext uri="{BB962C8B-B14F-4D97-AF65-F5344CB8AC3E}">
        <p14:creationId xmlns:p14="http://schemas.microsoft.com/office/powerpoint/2010/main" val="529494064"/>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505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0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905000" y="277813"/>
            <a:ext cx="7239000" cy="1143000"/>
          </a:xfrm>
        </p:spPr>
        <p:txBody>
          <a:bodyPr>
            <a:normAutofit fontScale="90000"/>
          </a:bodyPr>
          <a:lstStyle/>
          <a:p>
            <a:r>
              <a:rPr lang="en-US" altLang="en-US" sz="3600" smtClean="0"/>
              <a:t>5: Exercise independent judgment and avoid conflicts of interest </a:t>
            </a:r>
          </a:p>
        </p:txBody>
      </p:sp>
      <p:sp>
        <p:nvSpPr>
          <p:cNvPr id="46083" name="Content Placeholder 2"/>
          <p:cNvSpPr>
            <a:spLocks noGrp="1"/>
          </p:cNvSpPr>
          <p:nvPr>
            <p:ph idx="1"/>
          </p:nvPr>
        </p:nvSpPr>
        <p:spPr>
          <a:xfrm>
            <a:off x="533400" y="1676400"/>
            <a:ext cx="8839200" cy="4724400"/>
          </a:xfrm>
        </p:spPr>
        <p:txBody>
          <a:bodyPr>
            <a:normAutofit lnSpcReduction="10000"/>
          </a:bodyPr>
          <a:lstStyle/>
          <a:p>
            <a:pPr marL="0">
              <a:spcAft>
                <a:spcPts val="1000"/>
              </a:spcAft>
            </a:pPr>
            <a:r>
              <a:rPr lang="en-US" altLang="en-US" dirty="0" smtClean="0"/>
              <a:t>5.1 Disclose any actual or apparent conflict of interest, including a financial interest in relevant goods or services, or in organizations which provide relevant goods or services. </a:t>
            </a:r>
          </a:p>
          <a:p>
            <a:pPr marL="0">
              <a:spcAft>
                <a:spcPts val="1000"/>
              </a:spcAft>
            </a:pPr>
            <a:r>
              <a:rPr lang="en-US" altLang="en-US" dirty="0" smtClean="0"/>
              <a:t>5.2 Ensure that commercial considerations do not influence professional judgment. </a:t>
            </a:r>
          </a:p>
          <a:p>
            <a:pPr marL="0">
              <a:spcAft>
                <a:spcPts val="1000"/>
              </a:spcAft>
            </a:pPr>
            <a:r>
              <a:rPr lang="en-US" altLang="en-US" dirty="0" smtClean="0"/>
              <a:t>5.3 Withdraw voluntarily from professional practice if the IBCLC has a physical or mental disability that could be detrimental to clients. </a:t>
            </a:r>
          </a:p>
        </p:txBody>
      </p:sp>
    </p:spTree>
    <p:extLst>
      <p:ext uri="{BB962C8B-B14F-4D97-AF65-F5344CB8AC3E}">
        <p14:creationId xmlns:p14="http://schemas.microsoft.com/office/powerpoint/2010/main" val="3635078639"/>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b="1" dirty="0" smtClean="0"/>
              <a:t>IBCLCs</a:t>
            </a:r>
          </a:p>
        </p:txBody>
      </p:sp>
      <p:sp>
        <p:nvSpPr>
          <p:cNvPr id="47107" name="Content Placeholder 2"/>
          <p:cNvSpPr>
            <a:spLocks noGrp="1"/>
          </p:cNvSpPr>
          <p:nvPr>
            <p:ph idx="1"/>
          </p:nvPr>
        </p:nvSpPr>
        <p:spPr>
          <a:xfrm>
            <a:off x="381000" y="1676400"/>
            <a:ext cx="5867400" cy="4530725"/>
          </a:xfrm>
        </p:spPr>
        <p:txBody>
          <a:bodyPr/>
          <a:lstStyle/>
          <a:p>
            <a:r>
              <a:rPr lang="en-US" altLang="en-US" smtClean="0"/>
              <a:t>Disclosure of any conflict of interest</a:t>
            </a:r>
          </a:p>
          <a:p>
            <a:pPr lvl="1"/>
            <a:r>
              <a:rPr lang="en-US" altLang="en-US" smtClean="0"/>
              <a:t>Pump rental</a:t>
            </a:r>
          </a:p>
          <a:p>
            <a:pPr lvl="1"/>
            <a:r>
              <a:rPr lang="en-US" altLang="en-US" smtClean="0"/>
              <a:t>Sale of pillows, carriers, herbs, etc.</a:t>
            </a:r>
          </a:p>
          <a:p>
            <a:pPr lvl="1"/>
            <a:r>
              <a:rPr lang="en-US" altLang="en-US" smtClean="0"/>
              <a:t>Provide services such as acupuncture</a:t>
            </a:r>
          </a:p>
          <a:p>
            <a:pPr lvl="1"/>
            <a:r>
              <a:rPr lang="en-US" altLang="en-US" smtClean="0"/>
              <a:t>Acceptance of any gifts from any company </a:t>
            </a:r>
          </a:p>
        </p:txBody>
      </p:sp>
      <p:sp>
        <p:nvSpPr>
          <p:cNvPr id="4" name="TextBox 3"/>
          <p:cNvSpPr txBox="1">
            <a:spLocks noChangeArrowheads="1"/>
          </p:cNvSpPr>
          <p:nvPr/>
        </p:nvSpPr>
        <p:spPr bwMode="auto">
          <a:xfrm>
            <a:off x="6084888" y="4419600"/>
            <a:ext cx="3048000" cy="138430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lgn="ctr">
              <a:buClrTx/>
              <a:buSzTx/>
              <a:buFontTx/>
              <a:buNone/>
            </a:pPr>
            <a:r>
              <a:rPr lang="en-US" altLang="en-US" sz="2800"/>
              <a:t>There’s no such thing as a </a:t>
            </a:r>
          </a:p>
          <a:p>
            <a:pPr algn="ctr">
              <a:buClrTx/>
              <a:buSzTx/>
              <a:buFontTx/>
              <a:buNone/>
            </a:pPr>
            <a:r>
              <a:rPr lang="en-US" altLang="en-US" sz="2800"/>
              <a:t>“Free Lunch”</a:t>
            </a:r>
          </a:p>
        </p:txBody>
      </p:sp>
    </p:spTree>
    <p:extLst>
      <p:ext uri="{BB962C8B-B14F-4D97-AF65-F5344CB8AC3E}">
        <p14:creationId xmlns:p14="http://schemas.microsoft.com/office/powerpoint/2010/main" val="3156339732"/>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10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71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b="1" smtClean="0"/>
              <a:t>6: Maintain personal integrity </a:t>
            </a:r>
            <a:endParaRPr lang="en-US" altLang="en-US" smtClean="0"/>
          </a:p>
        </p:txBody>
      </p:sp>
      <p:sp>
        <p:nvSpPr>
          <p:cNvPr id="48131" name="Content Placeholder 2"/>
          <p:cNvSpPr>
            <a:spLocks noGrp="1"/>
          </p:cNvSpPr>
          <p:nvPr>
            <p:ph idx="1"/>
          </p:nvPr>
        </p:nvSpPr>
        <p:spPr>
          <a:xfrm>
            <a:off x="457200" y="1676400"/>
            <a:ext cx="8534400" cy="4530725"/>
          </a:xfrm>
        </p:spPr>
        <p:txBody>
          <a:bodyPr/>
          <a:lstStyle/>
          <a:p>
            <a:pPr marL="339725" indent="-339725">
              <a:spcAft>
                <a:spcPts val="1000"/>
              </a:spcAft>
              <a:buFont typeface="Wingdings" pitchFamily="2" charset="2"/>
              <a:buNone/>
            </a:pPr>
            <a:r>
              <a:rPr lang="en-US" altLang="en-US" dirty="0" smtClean="0"/>
              <a:t>6.1 Behave honestly and fairly as a health professional.</a:t>
            </a:r>
          </a:p>
          <a:p>
            <a:pPr marL="339725" indent="-339725">
              <a:spcAft>
                <a:spcPts val="1000"/>
              </a:spcAft>
              <a:buFont typeface="Wingdings" pitchFamily="2" charset="2"/>
              <a:buNone/>
            </a:pPr>
            <a:r>
              <a:rPr lang="en-US" altLang="en-US" dirty="0" smtClean="0"/>
              <a:t>6.2 Withdraw voluntarily from professional practice if the IBCLC has engaged in substance abuse that could affect the IBCLC’s practice.</a:t>
            </a:r>
          </a:p>
          <a:p>
            <a:pPr marL="339725" indent="-339725">
              <a:spcAft>
                <a:spcPts val="1000"/>
              </a:spcAft>
              <a:buFont typeface="Wingdings" pitchFamily="2" charset="2"/>
              <a:buNone/>
            </a:pPr>
            <a:r>
              <a:rPr lang="en-US" altLang="en-US" dirty="0" smtClean="0"/>
              <a:t>6.3 Treat all clients equitably without regard to age, ethnicity, national origin, marital status, religion, or sexual orientation.</a:t>
            </a:r>
          </a:p>
        </p:txBody>
      </p:sp>
    </p:spTree>
    <p:extLst>
      <p:ext uri="{BB962C8B-B14F-4D97-AF65-F5344CB8AC3E}">
        <p14:creationId xmlns:p14="http://schemas.microsoft.com/office/powerpoint/2010/main" val="2580484907"/>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5000" y="277813"/>
            <a:ext cx="5562600" cy="1143000"/>
          </a:xfrm>
        </p:spPr>
        <p:txBody>
          <a:bodyPr/>
          <a:lstStyle/>
          <a:p>
            <a:r>
              <a:rPr lang="en-US" altLang="en-US" b="1" dirty="0" smtClean="0"/>
              <a:t>IBCLCs</a:t>
            </a:r>
            <a:endParaRPr lang="en-US" altLang="en-US" dirty="0" smtClean="0"/>
          </a:p>
        </p:txBody>
      </p:sp>
      <p:sp>
        <p:nvSpPr>
          <p:cNvPr id="49155" name="Content Placeholder 2"/>
          <p:cNvSpPr>
            <a:spLocks noGrp="1"/>
          </p:cNvSpPr>
          <p:nvPr>
            <p:ph idx="1"/>
          </p:nvPr>
        </p:nvSpPr>
        <p:spPr>
          <a:xfrm>
            <a:off x="533400" y="1905000"/>
            <a:ext cx="8229600" cy="4073525"/>
          </a:xfrm>
        </p:spPr>
        <p:txBody>
          <a:bodyPr/>
          <a:lstStyle/>
          <a:p>
            <a:r>
              <a:rPr lang="en-US" altLang="en-US" dirty="0" smtClean="0"/>
              <a:t>IBCLCs are health professionals</a:t>
            </a:r>
          </a:p>
          <a:p>
            <a:r>
              <a:rPr lang="en-US" altLang="en-US" dirty="0" smtClean="0"/>
              <a:t>Assist IBCLCs to withdraw voluntarily if engaged in substance abuse</a:t>
            </a:r>
          </a:p>
          <a:p>
            <a:r>
              <a:rPr lang="en-US" altLang="en-US" dirty="0" smtClean="0"/>
              <a:t>Awareness of biases that may lead to difficulties treating clients equitably</a:t>
            </a:r>
          </a:p>
        </p:txBody>
      </p:sp>
    </p:spTree>
    <p:extLst>
      <p:ext uri="{BB962C8B-B14F-4D97-AF65-F5344CB8AC3E}">
        <p14:creationId xmlns:p14="http://schemas.microsoft.com/office/powerpoint/2010/main" val="2367846670"/>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dirty="0" smtClean="0"/>
              <a:t>WHY?</a:t>
            </a:r>
          </a:p>
        </p:txBody>
      </p:sp>
      <p:sp>
        <p:nvSpPr>
          <p:cNvPr id="9219" name="Content Placeholder 2"/>
          <p:cNvSpPr>
            <a:spLocks noGrp="1"/>
          </p:cNvSpPr>
          <p:nvPr>
            <p:ph idx="1"/>
          </p:nvPr>
        </p:nvSpPr>
        <p:spPr>
          <a:xfrm>
            <a:off x="1295400" y="2133600"/>
            <a:ext cx="7086600" cy="2697163"/>
          </a:xfrm>
        </p:spPr>
        <p:txBody>
          <a:bodyPr/>
          <a:lstStyle/>
          <a:p>
            <a:pPr marL="0" indent="0" algn="ctr" eaLnBrk="1" hangingPunct="1">
              <a:buFont typeface="Wingdings" pitchFamily="2" charset="2"/>
              <a:buNone/>
            </a:pPr>
            <a:r>
              <a:rPr lang="en-US" altLang="en-US" sz="4000" dirty="0" smtClean="0"/>
              <a:t>Why is ethical practice important when caring for infants and mothers?</a:t>
            </a:r>
          </a:p>
        </p:txBody>
      </p:sp>
    </p:spTree>
    <p:extLst>
      <p:ext uri="{BB962C8B-B14F-4D97-AF65-F5344CB8AC3E}">
        <p14:creationId xmlns:p14="http://schemas.microsoft.com/office/powerpoint/2010/main" val="2400722613"/>
      </p:ext>
    </p:extLst>
  </p:cSld>
  <p:clrMapOvr>
    <a:masterClrMapping/>
  </p:clrMapOvr>
  <p:transition advTm="300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05000" y="277813"/>
            <a:ext cx="7010400" cy="1143000"/>
          </a:xfrm>
        </p:spPr>
        <p:txBody>
          <a:bodyPr>
            <a:normAutofit fontScale="90000"/>
          </a:bodyPr>
          <a:lstStyle/>
          <a:p>
            <a:r>
              <a:rPr lang="en-US" altLang="en-US" sz="3600" smtClean="0"/>
              <a:t>7: Uphold the professional standards expected of an IBCLC </a:t>
            </a:r>
          </a:p>
        </p:txBody>
      </p:sp>
      <p:sp>
        <p:nvSpPr>
          <p:cNvPr id="50179" name="Content Placeholder 2"/>
          <p:cNvSpPr>
            <a:spLocks noGrp="1"/>
          </p:cNvSpPr>
          <p:nvPr>
            <p:ph idx="1"/>
          </p:nvPr>
        </p:nvSpPr>
        <p:spPr>
          <a:xfrm>
            <a:off x="304800" y="1447800"/>
            <a:ext cx="9144000" cy="4530725"/>
          </a:xfrm>
        </p:spPr>
        <p:txBody>
          <a:bodyPr/>
          <a:lstStyle/>
          <a:p>
            <a:r>
              <a:rPr lang="en-US" altLang="en-US" sz="2600" dirty="0" smtClean="0"/>
              <a:t>7.1 Operate within the framework defined by the CPC. </a:t>
            </a:r>
          </a:p>
          <a:p>
            <a:r>
              <a:rPr lang="en-US" altLang="en-US" sz="2600" dirty="0" smtClean="0"/>
              <a:t>7.2 Provide only accurate information to the public and colleagues concerning lactation consultant services offered. </a:t>
            </a:r>
          </a:p>
          <a:p>
            <a:r>
              <a:rPr lang="en-US" altLang="en-US" sz="2600" dirty="0" smtClean="0"/>
              <a:t>7.3 Permit use of the IBCLC’s name for the purpose of </a:t>
            </a:r>
          </a:p>
          <a:p>
            <a:r>
              <a:rPr lang="en-US" altLang="en-US" sz="2600" dirty="0" smtClean="0"/>
              <a:t>certifying that lactation consultant services have been</a:t>
            </a:r>
          </a:p>
          <a:p>
            <a:r>
              <a:rPr lang="en-US" altLang="en-US" sz="2600" dirty="0" smtClean="0"/>
              <a:t> rendered only when the IBCLC provided those services. </a:t>
            </a:r>
          </a:p>
          <a:p>
            <a:r>
              <a:rPr lang="en-US" altLang="en-US" sz="2600" dirty="0" smtClean="0"/>
              <a:t>7.4 Use the acronyms “IBCLC” and “RLC” or the titles “International Board Certified Lactation Consultant” and “Registered Lactation Consultant” only when certification is current and in the manner in which IBLCE authorizes their use. </a:t>
            </a:r>
          </a:p>
        </p:txBody>
      </p:sp>
    </p:spTree>
    <p:extLst>
      <p:ext uri="{BB962C8B-B14F-4D97-AF65-F5344CB8AC3E}">
        <p14:creationId xmlns:p14="http://schemas.microsoft.com/office/powerpoint/2010/main" val="2642980171"/>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smtClean="0"/>
              <a:t>Management</a:t>
            </a:r>
          </a:p>
        </p:txBody>
      </p:sp>
      <p:sp>
        <p:nvSpPr>
          <p:cNvPr id="51203" name="Content Placeholder 2"/>
          <p:cNvSpPr>
            <a:spLocks noGrp="1"/>
          </p:cNvSpPr>
          <p:nvPr>
            <p:ph idx="1"/>
          </p:nvPr>
        </p:nvSpPr>
        <p:spPr>
          <a:xfrm>
            <a:off x="228600" y="1295400"/>
            <a:ext cx="9144000" cy="4530725"/>
          </a:xfrm>
        </p:spPr>
        <p:txBody>
          <a:bodyPr>
            <a:normAutofit fontScale="92500" lnSpcReduction="20000"/>
          </a:bodyPr>
          <a:lstStyle/>
          <a:p>
            <a:pPr>
              <a:spcAft>
                <a:spcPts val="1500"/>
              </a:spcAft>
            </a:pPr>
            <a:r>
              <a:rPr lang="en-US" altLang="en-US" dirty="0" smtClean="0"/>
              <a:t>Develop scope of practice for IBCLC  that will follow the CPC</a:t>
            </a:r>
          </a:p>
          <a:p>
            <a:pPr>
              <a:spcAft>
                <a:spcPts val="1500"/>
              </a:spcAft>
            </a:pPr>
            <a:r>
              <a:rPr lang="en-US" altLang="en-US" dirty="0" smtClean="0"/>
              <a:t>Confirm every IBCLC’s status yearly (October) at: </a:t>
            </a:r>
            <a:r>
              <a:rPr lang="en-US" altLang="en-US" dirty="0" smtClean="0">
                <a:hlinkClick r:id="rId2"/>
              </a:rPr>
              <a:t>www.iblce.org</a:t>
            </a:r>
            <a:r>
              <a:rPr lang="en-US" altLang="en-US" dirty="0" smtClean="0"/>
              <a:t> </a:t>
            </a:r>
          </a:p>
          <a:p>
            <a:pPr>
              <a:spcAft>
                <a:spcPts val="1500"/>
              </a:spcAft>
            </a:pPr>
            <a:r>
              <a:rPr lang="en-US" altLang="en-US" dirty="0" smtClean="0"/>
              <a:t>Clearly state what staff member is seeing a mother and what are their credentials.</a:t>
            </a:r>
          </a:p>
          <a:p>
            <a:pPr>
              <a:spcAft>
                <a:spcPts val="1500"/>
              </a:spcAft>
            </a:pPr>
            <a:r>
              <a:rPr lang="en-US" altLang="en-US" dirty="0" smtClean="0"/>
              <a:t>Educate all staff about who is the “lactation consultant” in order to avoid misunderstanding by the mother about who is seeing her.</a:t>
            </a:r>
          </a:p>
        </p:txBody>
      </p:sp>
    </p:spTree>
    <p:extLst>
      <p:ext uri="{BB962C8B-B14F-4D97-AF65-F5344CB8AC3E}">
        <p14:creationId xmlns:p14="http://schemas.microsoft.com/office/powerpoint/2010/main" val="59132905"/>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r>
              <a:rPr lang="en-US" altLang="en-US" sz="4000" b="1" smtClean="0"/>
              <a:t>8: Comply with the IBLCE Disciplinary Procedures </a:t>
            </a:r>
            <a:endParaRPr lang="en-US" altLang="en-US" sz="4000" smtClean="0"/>
          </a:p>
        </p:txBody>
      </p:sp>
      <p:sp>
        <p:nvSpPr>
          <p:cNvPr id="54275" name="Content Placeholder 2"/>
          <p:cNvSpPr>
            <a:spLocks noGrp="1"/>
          </p:cNvSpPr>
          <p:nvPr>
            <p:ph idx="1"/>
          </p:nvPr>
        </p:nvSpPr>
        <p:spPr>
          <a:xfrm>
            <a:off x="533400" y="1905000"/>
            <a:ext cx="8610600" cy="4530725"/>
          </a:xfrm>
        </p:spPr>
        <p:txBody>
          <a:bodyPr/>
          <a:lstStyle/>
          <a:p>
            <a:pPr marL="1020763" indent="-1020763">
              <a:buFont typeface="Wingdings" pitchFamily="2" charset="2"/>
              <a:buNone/>
            </a:pPr>
            <a:r>
              <a:rPr lang="en-US" altLang="en-US" sz="4400" dirty="0" smtClean="0"/>
              <a:t>8.1 Comply fully with the IBLCE Ethics &amp; </a:t>
            </a:r>
            <a:r>
              <a:rPr lang="en-US" altLang="en-US" sz="4400" dirty="0" smtClean="0">
                <a:hlinkClick r:id="rId2" action="ppaction://hlinkfile"/>
              </a:rPr>
              <a:t>Discipline Process</a:t>
            </a:r>
            <a:r>
              <a:rPr lang="en-US" altLang="en-US" sz="4400" dirty="0" smtClean="0"/>
              <a:t>. </a:t>
            </a:r>
          </a:p>
        </p:txBody>
      </p:sp>
    </p:spTree>
    <p:extLst>
      <p:ext uri="{BB962C8B-B14F-4D97-AF65-F5344CB8AC3E}">
        <p14:creationId xmlns:p14="http://schemas.microsoft.com/office/powerpoint/2010/main" val="3633564766"/>
      </p:ext>
    </p:extLst>
  </p:cSld>
  <p:clrMapOvr>
    <a:masterClrMapping/>
  </p:clrMapOvr>
  <p:transition spd="slow" advTm="3000">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fontScale="90000"/>
          </a:bodyPr>
          <a:lstStyle/>
          <a:p>
            <a:r>
              <a:rPr lang="en-US" altLang="en-US" sz="3600" smtClean="0"/>
              <a:t>8: Comply with the IBLCE Disciplinary Procedures</a:t>
            </a:r>
          </a:p>
        </p:txBody>
      </p:sp>
      <p:sp>
        <p:nvSpPr>
          <p:cNvPr id="54275" name="Content Placeholder 2"/>
          <p:cNvSpPr>
            <a:spLocks noGrp="1"/>
          </p:cNvSpPr>
          <p:nvPr>
            <p:ph idx="1"/>
          </p:nvPr>
        </p:nvSpPr>
        <p:spPr>
          <a:xfrm>
            <a:off x="457200" y="1524000"/>
            <a:ext cx="8823325" cy="4724400"/>
          </a:xfrm>
        </p:spPr>
        <p:txBody>
          <a:bodyPr>
            <a:normAutofit lnSpcReduction="10000"/>
          </a:bodyPr>
          <a:lstStyle/>
          <a:p>
            <a:pPr marL="0" indent="0">
              <a:buClr>
                <a:srgbClr val="CCA500"/>
              </a:buClr>
              <a:buFont typeface="Wingdings" pitchFamily="2" charset="2"/>
              <a:buNone/>
            </a:pPr>
            <a:r>
              <a:rPr lang="en-US" altLang="en-US" dirty="0" smtClean="0"/>
              <a:t>8.2 Agree that a violation of this CPC includes any matter in which: </a:t>
            </a:r>
          </a:p>
          <a:p>
            <a:pPr marL="400050" lvl="1" indent="0">
              <a:spcAft>
                <a:spcPts val="1000"/>
              </a:spcAft>
              <a:buClr>
                <a:srgbClr val="CCA500"/>
              </a:buClr>
              <a:buFont typeface="Wingdings" pitchFamily="2" charset="2"/>
              <a:buNone/>
            </a:pPr>
            <a:r>
              <a:rPr lang="en-US" altLang="en-US" dirty="0" smtClean="0"/>
              <a:t>8.2.1 the IBCLC is convicted of a crime …</a:t>
            </a:r>
          </a:p>
          <a:p>
            <a:pPr marL="400050" lvl="1" indent="0">
              <a:spcAft>
                <a:spcPts val="1000"/>
              </a:spcAft>
              <a:buClr>
                <a:srgbClr val="CCA500"/>
              </a:buClr>
              <a:buFont typeface="Wingdings" pitchFamily="2" charset="2"/>
              <a:buNone/>
            </a:pPr>
            <a:r>
              <a:rPr lang="en-US" altLang="en-US" dirty="0" smtClean="0"/>
              <a:t>8.2.2 the IBCLC is disciplined by a state, province or other level of government…</a:t>
            </a:r>
          </a:p>
          <a:p>
            <a:pPr marL="400050" lvl="1" indent="0">
              <a:spcAft>
                <a:spcPts val="1000"/>
              </a:spcAft>
              <a:buClr>
                <a:srgbClr val="CCA500"/>
              </a:buClr>
              <a:buFont typeface="Wingdings" pitchFamily="2" charset="2"/>
              <a:buNone/>
            </a:pPr>
            <a:r>
              <a:rPr lang="en-US" altLang="en-US" dirty="0" smtClean="0"/>
              <a:t>8.2.3 a competent court, licensing board, certifying board or governmental authority determines that the IBCLC has committed an act of misfeasance or malfeasance directly related to the practice of lactation consulting. </a:t>
            </a:r>
          </a:p>
        </p:txBody>
      </p:sp>
    </p:spTree>
    <p:extLst>
      <p:ext uri="{BB962C8B-B14F-4D97-AF65-F5344CB8AC3E}">
        <p14:creationId xmlns:p14="http://schemas.microsoft.com/office/powerpoint/2010/main" val="1818763654"/>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dirty="0" smtClean="0"/>
              <a:t>Management</a:t>
            </a:r>
          </a:p>
        </p:txBody>
      </p:sp>
      <p:sp>
        <p:nvSpPr>
          <p:cNvPr id="3" name="Content Placeholder 2"/>
          <p:cNvSpPr>
            <a:spLocks noGrp="1"/>
          </p:cNvSpPr>
          <p:nvPr>
            <p:ph idx="1"/>
          </p:nvPr>
        </p:nvSpPr>
        <p:spPr>
          <a:xfrm>
            <a:off x="838200" y="2133600"/>
            <a:ext cx="7772400" cy="3997325"/>
          </a:xfrm>
        </p:spPr>
        <p:txBody>
          <a:bodyPr/>
          <a:lstStyle/>
          <a:p>
            <a:pPr>
              <a:spcAft>
                <a:spcPts val="1500"/>
              </a:spcAft>
              <a:defRPr/>
            </a:pPr>
            <a:r>
              <a:rPr lang="en-US" dirty="0" smtClean="0"/>
              <a:t>Be aware of the communication and  disciplinary process within their agency.</a:t>
            </a:r>
          </a:p>
          <a:p>
            <a:pPr>
              <a:spcAft>
                <a:spcPts val="1500"/>
              </a:spcAft>
              <a:defRPr/>
            </a:pPr>
            <a:r>
              <a:rPr lang="en-US" dirty="0" smtClean="0"/>
              <a:t>Contact IBLCE when appropriate</a:t>
            </a:r>
          </a:p>
          <a:p>
            <a:pPr marL="0" indent="0">
              <a:buFont typeface="Wingdings" pitchFamily="2" charset="2"/>
              <a:buNone/>
              <a:defRPr/>
            </a:pPr>
            <a:endParaRPr lang="en-US" dirty="0"/>
          </a:p>
        </p:txBody>
      </p:sp>
      <p:pic>
        <p:nvPicPr>
          <p:cNvPr id="7171" name="Picture 3" descr="C:\Users\k1236\AppData\Local\Microsoft\Windows\Temporary Internet Files\Content.IE5\EQYGE4YX\MC900410407[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867400" y="4495800"/>
            <a:ext cx="2237715" cy="18967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0067490"/>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en-US" smtClean="0"/>
              <a:t>Risky Behavior</a:t>
            </a:r>
          </a:p>
        </p:txBody>
      </p:sp>
      <p:sp>
        <p:nvSpPr>
          <p:cNvPr id="93187" name="Rectangle 3"/>
          <p:cNvSpPr>
            <a:spLocks noGrp="1" noChangeArrowheads="1"/>
          </p:cNvSpPr>
          <p:nvPr>
            <p:ph type="body" idx="1"/>
          </p:nvPr>
        </p:nvSpPr>
        <p:spPr>
          <a:xfrm>
            <a:off x="990600" y="1828800"/>
            <a:ext cx="7315200" cy="4343400"/>
          </a:xfrm>
        </p:spPr>
        <p:txBody>
          <a:bodyPr/>
          <a:lstStyle/>
          <a:p>
            <a:pPr eaLnBrk="1" hangingPunct="1"/>
            <a:r>
              <a:rPr lang="en-US" altLang="en-US" smtClean="0"/>
              <a:t>IBCLC does not respond to client calls</a:t>
            </a:r>
          </a:p>
          <a:p>
            <a:pPr eaLnBrk="1" hangingPunct="1"/>
            <a:r>
              <a:rPr lang="en-US" altLang="en-US" smtClean="0"/>
              <a:t>IBCLC unsympathetic and dismissive</a:t>
            </a:r>
          </a:p>
          <a:p>
            <a:pPr eaLnBrk="1" hangingPunct="1"/>
            <a:r>
              <a:rPr lang="en-US" altLang="en-US" smtClean="0"/>
              <a:t>IBCLC speaks poorly of other HCPs</a:t>
            </a:r>
          </a:p>
          <a:p>
            <a:pPr eaLnBrk="1" hangingPunct="1"/>
            <a:r>
              <a:rPr lang="en-US" altLang="en-US" smtClean="0"/>
              <a:t>IBCLC on fringe of alternative medicine</a:t>
            </a:r>
          </a:p>
          <a:p>
            <a:pPr eaLnBrk="1" hangingPunct="1"/>
            <a:endParaRPr lang="en-US" altLang="en-US" smtClean="0"/>
          </a:p>
        </p:txBody>
      </p:sp>
    </p:spTree>
    <p:extLst>
      <p:ext uri="{BB962C8B-B14F-4D97-AF65-F5344CB8AC3E}">
        <p14:creationId xmlns:p14="http://schemas.microsoft.com/office/powerpoint/2010/main" val="3289182690"/>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en-US" smtClean="0"/>
              <a:t>Risky Behavior</a:t>
            </a:r>
          </a:p>
        </p:txBody>
      </p:sp>
      <p:sp>
        <p:nvSpPr>
          <p:cNvPr id="94211" name="Rectangle 3"/>
          <p:cNvSpPr>
            <a:spLocks noGrp="1" noChangeArrowheads="1"/>
          </p:cNvSpPr>
          <p:nvPr>
            <p:ph type="body" idx="1"/>
          </p:nvPr>
        </p:nvSpPr>
        <p:spPr>
          <a:xfrm>
            <a:off x="990600" y="1676400"/>
            <a:ext cx="7620000" cy="4530725"/>
          </a:xfrm>
        </p:spPr>
        <p:txBody>
          <a:bodyPr/>
          <a:lstStyle/>
          <a:p>
            <a:pPr eaLnBrk="1" hangingPunct="1"/>
            <a:r>
              <a:rPr lang="en-US" altLang="en-US" smtClean="0"/>
              <a:t>HCPs refuse to change practices</a:t>
            </a:r>
          </a:p>
          <a:p>
            <a:pPr eaLnBrk="1" hangingPunct="1"/>
            <a:r>
              <a:rPr lang="en-US" altLang="en-US" smtClean="0"/>
              <a:t>IBCLC uses questionable practices</a:t>
            </a:r>
          </a:p>
          <a:p>
            <a:pPr eaLnBrk="1" hangingPunct="1"/>
            <a:r>
              <a:rPr lang="en-US" altLang="en-US" smtClean="0"/>
              <a:t>IBCLC does not understand research</a:t>
            </a:r>
          </a:p>
          <a:p>
            <a:pPr eaLnBrk="1" hangingPunct="1"/>
            <a:r>
              <a:rPr lang="en-US" altLang="en-US" smtClean="0"/>
              <a:t>IBCLC contradicts HCP advice</a:t>
            </a:r>
          </a:p>
          <a:p>
            <a:pPr eaLnBrk="1" hangingPunct="1">
              <a:buFont typeface="Wingdings" pitchFamily="2" charset="2"/>
              <a:buNone/>
            </a:pPr>
            <a:endParaRPr lang="en-US" altLang="en-US" smtClean="0"/>
          </a:p>
        </p:txBody>
      </p:sp>
      <p:pic>
        <p:nvPicPr>
          <p:cNvPr id="5122" name="Picture 2" descr="C:\Users\k1236\AppData\Local\Microsoft\Windows\Temporary Internet Files\Content.IE5\DIUT4SET\MC900355469[1].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77000" y="4419600"/>
            <a:ext cx="1812341" cy="174376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906187"/>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en-US" smtClean="0"/>
              <a:t>Unethical Behavior</a:t>
            </a:r>
          </a:p>
        </p:txBody>
      </p:sp>
      <p:sp>
        <p:nvSpPr>
          <p:cNvPr id="59395" name="Rectangle 3"/>
          <p:cNvSpPr>
            <a:spLocks noGrp="1" noChangeArrowheads="1"/>
          </p:cNvSpPr>
          <p:nvPr>
            <p:ph type="body" idx="1"/>
          </p:nvPr>
        </p:nvSpPr>
        <p:spPr/>
        <p:txBody>
          <a:bodyPr/>
          <a:lstStyle/>
          <a:p>
            <a:pPr eaLnBrk="1" hangingPunct="1"/>
            <a:r>
              <a:rPr lang="en-US" altLang="en-US" smtClean="0"/>
              <a:t>IBCLC stole items at a conference</a:t>
            </a:r>
          </a:p>
          <a:p>
            <a:pPr eaLnBrk="1" hangingPunct="1"/>
            <a:r>
              <a:rPr lang="en-US" altLang="en-US" smtClean="0"/>
              <a:t>breaches of the security of IBLCE’s international examination.</a:t>
            </a:r>
          </a:p>
          <a:p>
            <a:pPr eaLnBrk="1" hangingPunct="1">
              <a:buFont typeface="Wingdings" pitchFamily="2" charset="2"/>
              <a:buNone/>
            </a:pPr>
            <a:endParaRPr lang="en-US" altLang="en-US" smtClean="0"/>
          </a:p>
          <a:p>
            <a:pPr eaLnBrk="1" hangingPunct="1">
              <a:buFont typeface="Wingdings" pitchFamily="2" charset="2"/>
              <a:buNone/>
            </a:pPr>
            <a:r>
              <a:rPr lang="en-US" altLang="en-US" sz="4000" smtClean="0"/>
              <a:t>Sanctions list:</a:t>
            </a:r>
          </a:p>
          <a:p>
            <a:pPr eaLnBrk="1" hangingPunct="1">
              <a:buFont typeface="Wingdings" pitchFamily="2" charset="2"/>
              <a:buNone/>
            </a:pPr>
            <a:r>
              <a:rPr lang="en-US" altLang="en-US" sz="2400" smtClean="0">
                <a:hlinkClick r:id="rId2"/>
              </a:rPr>
              <a:t>http://iblce.org/upload/downloads/SanctionsList.pdf</a:t>
            </a:r>
            <a:r>
              <a:rPr lang="en-US" altLang="en-US" sz="2400" smtClean="0"/>
              <a:t> </a:t>
            </a:r>
          </a:p>
        </p:txBody>
      </p:sp>
    </p:spTree>
    <p:extLst>
      <p:ext uri="{BB962C8B-B14F-4D97-AF65-F5344CB8AC3E}">
        <p14:creationId xmlns:p14="http://schemas.microsoft.com/office/powerpoint/2010/main" val="3261060588"/>
      </p:ext>
    </p:extLst>
  </p:cSld>
  <p:clrMapOvr>
    <a:masterClrMapping/>
  </p:clrMapOvr>
  <p:transition spd="slow" advTm="3000">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fontScale="90000"/>
          </a:bodyPr>
          <a:lstStyle/>
          <a:p>
            <a:r>
              <a:rPr lang="en-US" altLang="en-US" smtClean="0"/>
              <a:t>Is it in your </a:t>
            </a:r>
            <a:br>
              <a:rPr lang="en-US" altLang="en-US" smtClean="0"/>
            </a:br>
            <a:r>
              <a:rPr lang="en-US" altLang="en-US" smtClean="0"/>
              <a:t>Scope of Work?</a:t>
            </a:r>
          </a:p>
        </p:txBody>
      </p:sp>
      <p:sp>
        <p:nvSpPr>
          <p:cNvPr id="60419" name="Content Placeholder 2"/>
          <p:cNvSpPr>
            <a:spLocks noGrp="1"/>
          </p:cNvSpPr>
          <p:nvPr>
            <p:ph idx="1"/>
          </p:nvPr>
        </p:nvSpPr>
        <p:spPr/>
        <p:txBody>
          <a:bodyPr/>
          <a:lstStyle/>
          <a:p>
            <a:pPr marL="0" indent="0">
              <a:buFont typeface="Wingdings" pitchFamily="2" charset="2"/>
              <a:buNone/>
            </a:pPr>
            <a:r>
              <a:rPr lang="en-US" altLang="en-US" smtClean="0">
                <a:hlinkClick r:id="rId2" action="ppaction://hlinkfile"/>
              </a:rPr>
              <a:t>Scope of Practice</a:t>
            </a:r>
            <a:r>
              <a:rPr lang="en-US" altLang="en-US" smtClean="0"/>
              <a:t> for International Board Certified Lactation Consultant Certificants </a:t>
            </a:r>
          </a:p>
          <a:p>
            <a:pPr marL="0" indent="0">
              <a:buFont typeface="Wingdings" pitchFamily="2" charset="2"/>
              <a:buNone/>
            </a:pPr>
            <a:endParaRPr lang="en-US" altLang="en-US" b="1" smtClean="0"/>
          </a:p>
          <a:p>
            <a:pPr marL="0" indent="0">
              <a:buFont typeface="Wingdings" pitchFamily="2" charset="2"/>
              <a:buNone/>
            </a:pPr>
            <a:r>
              <a:rPr lang="en-US" altLang="en-US" sz="3000" smtClean="0"/>
              <a:t>IBCLC certificants have the duty to provide competent services for mothers and families by:</a:t>
            </a:r>
          </a:p>
          <a:p>
            <a:pPr marL="0" indent="0">
              <a:buFont typeface="Wingdings" pitchFamily="2" charset="2"/>
              <a:buNone/>
            </a:pPr>
            <a:r>
              <a:rPr lang="en-US" altLang="en-US" sz="3000" smtClean="0"/>
              <a:t> </a:t>
            </a:r>
          </a:p>
          <a:p>
            <a:pPr lvl="1"/>
            <a:r>
              <a:rPr lang="en-US" altLang="en-US" smtClean="0"/>
              <a:t>performing comprehensive maternal, child and feeding assessments related to lactation </a:t>
            </a:r>
          </a:p>
        </p:txBody>
      </p:sp>
    </p:spTree>
    <p:extLst>
      <p:ext uri="{BB962C8B-B14F-4D97-AF65-F5344CB8AC3E}">
        <p14:creationId xmlns:p14="http://schemas.microsoft.com/office/powerpoint/2010/main" val="3132933912"/>
      </p:ext>
    </p:extLst>
  </p:cSld>
  <p:clrMapOvr>
    <a:masterClrMapping/>
  </p:clrMapOvr>
  <p:transition spd="slow" advTm="3000">
    <p:wipe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Title 1"/>
          <p:cNvSpPr>
            <a:spLocks noGrp="1"/>
          </p:cNvSpPr>
          <p:nvPr>
            <p:ph type="title"/>
          </p:nvPr>
        </p:nvSpPr>
        <p:spPr>
          <a:xfrm>
            <a:off x="2092325" y="-228600"/>
            <a:ext cx="6899275" cy="1143000"/>
          </a:xfrm>
        </p:spPr>
        <p:txBody>
          <a:bodyPr>
            <a:normAutofit fontScale="90000"/>
          </a:bodyPr>
          <a:lstStyle/>
          <a:p>
            <a:r>
              <a:rPr lang="en-US" altLang="en-US" smtClean="0"/>
              <a:t/>
            </a:r>
            <a:br>
              <a:rPr lang="en-US" altLang="en-US" smtClean="0"/>
            </a:br>
            <a:r>
              <a:rPr lang="en-US" altLang="en-US" smtClean="0">
                <a:hlinkClick r:id="rId3" action="ppaction://hlinkfile"/>
              </a:rPr>
              <a:t>ILCA Standards of Practice</a:t>
            </a:r>
            <a:r>
              <a:rPr lang="en-US" altLang="en-US" smtClean="0"/>
              <a:t> for IBCLCs</a:t>
            </a:r>
          </a:p>
        </p:txBody>
      </p:sp>
      <p:sp>
        <p:nvSpPr>
          <p:cNvPr id="3" name="Content Placeholder 2"/>
          <p:cNvSpPr>
            <a:spLocks noGrp="1"/>
          </p:cNvSpPr>
          <p:nvPr>
            <p:ph idx="1"/>
          </p:nvPr>
        </p:nvSpPr>
        <p:spPr>
          <a:xfrm>
            <a:off x="533400" y="1524000"/>
            <a:ext cx="8839200" cy="4530725"/>
          </a:xfrm>
        </p:spPr>
        <p:txBody>
          <a:bodyPr>
            <a:normAutofit lnSpcReduction="10000"/>
          </a:bodyPr>
          <a:lstStyle/>
          <a:p>
            <a:pPr marL="0" indent="0">
              <a:spcAft>
                <a:spcPts val="1500"/>
              </a:spcAft>
              <a:buFont typeface="Wingdings" pitchFamily="2" charset="2"/>
              <a:buNone/>
              <a:defRPr/>
            </a:pPr>
            <a:r>
              <a:rPr lang="en-US" sz="2600" dirty="0" smtClean="0"/>
              <a:t>The “should do” for IBCLCs</a:t>
            </a:r>
          </a:p>
          <a:p>
            <a:pPr>
              <a:spcAft>
                <a:spcPts val="1500"/>
              </a:spcAft>
              <a:defRPr/>
            </a:pPr>
            <a:r>
              <a:rPr lang="en-US" sz="2600" dirty="0" smtClean="0"/>
              <a:t>promote </a:t>
            </a:r>
            <a:r>
              <a:rPr lang="en-US" sz="2600" dirty="0"/>
              <a:t>consistency by encouraging a common systematic approach </a:t>
            </a:r>
          </a:p>
          <a:p>
            <a:pPr>
              <a:spcAft>
                <a:spcPts val="1500"/>
              </a:spcAft>
              <a:defRPr/>
            </a:pPr>
            <a:r>
              <a:rPr lang="en-US" sz="2600" dirty="0" smtClean="0"/>
              <a:t>are </a:t>
            </a:r>
            <a:r>
              <a:rPr lang="en-US" sz="2600" dirty="0"/>
              <a:t>sufficiently specific in content to guide daily practice </a:t>
            </a:r>
          </a:p>
          <a:p>
            <a:pPr>
              <a:spcAft>
                <a:spcPts val="1500"/>
              </a:spcAft>
              <a:defRPr/>
            </a:pPr>
            <a:r>
              <a:rPr lang="en-US" sz="2600" dirty="0" smtClean="0"/>
              <a:t>provide </a:t>
            </a:r>
            <a:r>
              <a:rPr lang="en-US" sz="2600" dirty="0"/>
              <a:t>a recommended framework for the development of policies and protocols, educational programs, and quality improvement efforts </a:t>
            </a:r>
          </a:p>
          <a:p>
            <a:pPr>
              <a:spcAft>
                <a:spcPts val="1500"/>
              </a:spcAft>
              <a:defRPr/>
            </a:pPr>
            <a:r>
              <a:rPr lang="en-US" sz="2600" dirty="0" smtClean="0"/>
              <a:t>are </a:t>
            </a:r>
            <a:r>
              <a:rPr lang="en-US" sz="2600" dirty="0"/>
              <a:t>intended for use in diverse practice settings and cultural contexts</a:t>
            </a:r>
          </a:p>
        </p:txBody>
      </p:sp>
    </p:spTree>
    <p:extLst>
      <p:ext uri="{BB962C8B-B14F-4D97-AF65-F5344CB8AC3E}">
        <p14:creationId xmlns:p14="http://schemas.microsoft.com/office/powerpoint/2010/main" val="48510132"/>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altLang="en-US" smtClean="0"/>
              <a:t>Values, Morals and Ethics</a:t>
            </a:r>
          </a:p>
        </p:txBody>
      </p:sp>
      <p:sp>
        <p:nvSpPr>
          <p:cNvPr id="9219" name="Content Placeholder 2"/>
          <p:cNvSpPr>
            <a:spLocks noGrp="1"/>
          </p:cNvSpPr>
          <p:nvPr>
            <p:ph idx="1"/>
          </p:nvPr>
        </p:nvSpPr>
        <p:spPr/>
        <p:txBody>
          <a:bodyPr/>
          <a:lstStyle/>
          <a:p>
            <a:pPr eaLnBrk="1" hangingPunct="1"/>
            <a:r>
              <a:rPr lang="en-US" altLang="en-US" u="sng" smtClean="0"/>
              <a:t>Values</a:t>
            </a:r>
            <a:r>
              <a:rPr lang="en-US" altLang="en-US" smtClean="0"/>
              <a:t>:  the principles that help you to decide what is right and wrong, and how to act in various situations </a:t>
            </a:r>
          </a:p>
          <a:p>
            <a:pPr eaLnBrk="1" hangingPunct="1"/>
            <a:r>
              <a:rPr lang="en-US" altLang="en-US" u="sng" smtClean="0"/>
              <a:t>Morals</a:t>
            </a:r>
            <a:r>
              <a:rPr lang="en-US" altLang="en-US" smtClean="0"/>
              <a:t>: standards for good or bad character and behavior </a:t>
            </a:r>
          </a:p>
          <a:p>
            <a:pPr eaLnBrk="1" hangingPunct="1"/>
            <a:r>
              <a:rPr lang="en-US" altLang="en-US" u="sng" smtClean="0"/>
              <a:t>Ethics</a:t>
            </a:r>
            <a:r>
              <a:rPr lang="en-US" altLang="en-US" smtClean="0"/>
              <a:t>: the study of what is morally right and wrong, or a set of beliefs about what is morally right and wrong </a:t>
            </a:r>
          </a:p>
        </p:txBody>
      </p:sp>
      <p:sp>
        <p:nvSpPr>
          <p:cNvPr id="10244" name="TextBox 3"/>
          <p:cNvSpPr txBox="1">
            <a:spLocks noChangeArrowheads="1"/>
          </p:cNvSpPr>
          <p:nvPr/>
        </p:nvSpPr>
        <p:spPr bwMode="auto">
          <a:xfrm>
            <a:off x="1905000" y="6096000"/>
            <a:ext cx="3581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buClrTx/>
              <a:buSzTx/>
              <a:buFontTx/>
              <a:buNone/>
            </a:pPr>
            <a:r>
              <a:rPr lang="en-US" altLang="en-US" sz="1800"/>
              <a:t>Cambridge Dictionaries On-line</a:t>
            </a:r>
          </a:p>
        </p:txBody>
      </p:sp>
    </p:spTree>
    <p:extLst>
      <p:ext uri="{BB962C8B-B14F-4D97-AF65-F5344CB8AC3E}">
        <p14:creationId xmlns:p14="http://schemas.microsoft.com/office/powerpoint/2010/main" val="223431950"/>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smtClean="0">
                <a:hlinkClick r:id="rId2" action="ppaction://hlinkfile"/>
              </a:rPr>
              <a:t>Standards of Practice</a:t>
            </a:r>
            <a:endParaRPr lang="en-US" altLang="en-US" smtClean="0"/>
          </a:p>
        </p:txBody>
      </p:sp>
      <p:sp>
        <p:nvSpPr>
          <p:cNvPr id="62467" name="Content Placeholder 2"/>
          <p:cNvSpPr>
            <a:spLocks noGrp="1"/>
          </p:cNvSpPr>
          <p:nvPr>
            <p:ph idx="1"/>
          </p:nvPr>
        </p:nvSpPr>
        <p:spPr/>
        <p:txBody>
          <a:bodyPr/>
          <a:lstStyle/>
          <a:p>
            <a:r>
              <a:rPr lang="en-US" altLang="en-US" i="1" smtClean="0"/>
              <a:t>The role of the IBCLC includes: </a:t>
            </a:r>
            <a:endParaRPr lang="en-US" altLang="en-US" smtClean="0"/>
          </a:p>
          <a:p>
            <a:pPr marL="682625" lvl="1" indent="-282575">
              <a:buFont typeface="Wingdings" pitchFamily="2" charset="2"/>
              <a:buNone/>
            </a:pPr>
            <a:r>
              <a:rPr lang="en-US" altLang="en-US" smtClean="0"/>
              <a:t>• assessment, planning, intervention, and evaluation of care in a variety of situations</a:t>
            </a:r>
          </a:p>
          <a:p>
            <a:pPr marL="682625" lvl="1" indent="-282575">
              <a:buFont typeface="Wingdings" pitchFamily="2" charset="2"/>
              <a:buNone/>
            </a:pPr>
            <a:r>
              <a:rPr lang="en-US" altLang="en-US" smtClean="0"/>
              <a:t>• anticipatory guidance and prevention of problems</a:t>
            </a:r>
          </a:p>
          <a:p>
            <a:pPr marL="682625" lvl="1" indent="-282575">
              <a:buFont typeface="Wingdings" pitchFamily="2" charset="2"/>
              <a:buNone/>
            </a:pPr>
            <a:r>
              <a:rPr lang="en-US" altLang="en-US" smtClean="0"/>
              <a:t>• complete, accurate, and timely documentation of care</a:t>
            </a:r>
          </a:p>
          <a:p>
            <a:pPr marL="682625" lvl="1" indent="-282575">
              <a:buFont typeface="Wingdings" pitchFamily="2" charset="2"/>
              <a:buNone/>
            </a:pPr>
            <a:r>
              <a:rPr lang="en-US" altLang="en-US" smtClean="0"/>
              <a:t>• communication and collaboration with other health care professionals</a:t>
            </a:r>
          </a:p>
        </p:txBody>
      </p:sp>
    </p:spTree>
    <p:extLst>
      <p:ext uri="{BB962C8B-B14F-4D97-AF65-F5344CB8AC3E}">
        <p14:creationId xmlns:p14="http://schemas.microsoft.com/office/powerpoint/2010/main" val="3567657273"/>
      </p:ext>
    </p:extLst>
  </p:cSld>
  <p:clrMapOvr>
    <a:masterClrMapping/>
  </p:clrMapOvr>
  <p:transition spd="slow" advTm="3000">
    <p:wipe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smtClean="0"/>
              <a:t>Not an option!</a:t>
            </a:r>
          </a:p>
        </p:txBody>
      </p:sp>
      <p:pic>
        <p:nvPicPr>
          <p:cNvPr id="63491" name="Picture 2" descr="C:\Users\Jeanette Panchula\AppData\Local\Microsoft\Windows\Temporary Internet Files\Content.IE5\UFX85ON0\MC900084230[1].wmf"/>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114800" y="1981200"/>
            <a:ext cx="1981200" cy="23225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2699826"/>
      </p:ext>
    </p:extLst>
  </p:cSld>
  <p:clrMapOvr>
    <a:masterClrMapping/>
  </p:clrMapOvr>
  <p:transition spd="slow" advTm="3000">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fontScale="90000"/>
          </a:bodyPr>
          <a:lstStyle/>
          <a:p>
            <a:r>
              <a:rPr lang="en-US" altLang="en-US" dirty="0" smtClean="0"/>
              <a:t>Continue to Share and Educate All  Staff </a:t>
            </a:r>
          </a:p>
        </p:txBody>
      </p:sp>
      <p:pic>
        <p:nvPicPr>
          <p:cNvPr id="3074" name="Picture 2" descr="C:\Users\k1236\AppData\Local\Microsoft\Windows\Temporary Internet Files\Content.IE5\DIUT4SET\MP900410066[1].jp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3367446" y="1597025"/>
            <a:ext cx="2866307" cy="42973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1121615"/>
      </p:ext>
    </p:extLst>
  </p:cSld>
  <p:clrMapOvr>
    <a:masterClrMapping/>
  </p:clrMapOvr>
  <p:transition spd="slow" advTm="3000">
    <p:wipe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US" altLang="en-US" smtClean="0"/>
              <a:t>…What Now?</a:t>
            </a:r>
          </a:p>
        </p:txBody>
      </p:sp>
      <p:sp>
        <p:nvSpPr>
          <p:cNvPr id="3" name="Content Placeholder 2"/>
          <p:cNvSpPr>
            <a:spLocks noGrp="1"/>
          </p:cNvSpPr>
          <p:nvPr>
            <p:ph idx="1"/>
          </p:nvPr>
        </p:nvSpPr>
        <p:spPr/>
        <p:txBody>
          <a:bodyPr/>
          <a:lstStyle/>
          <a:p>
            <a:pPr>
              <a:defRPr/>
            </a:pPr>
            <a:r>
              <a:rPr lang="en-US" dirty="0" smtClean="0"/>
              <a:t>Discuss at your tables:</a:t>
            </a:r>
          </a:p>
          <a:p>
            <a:pPr>
              <a:defRPr/>
            </a:pPr>
            <a:endParaRPr lang="en-US" dirty="0" smtClean="0"/>
          </a:p>
          <a:p>
            <a:pPr lvl="1">
              <a:defRPr/>
            </a:pPr>
            <a:r>
              <a:rPr lang="en-US" dirty="0" smtClean="0"/>
              <a:t>Issues you are concerned about</a:t>
            </a:r>
          </a:p>
          <a:p>
            <a:pPr lvl="1">
              <a:defRPr/>
            </a:pPr>
            <a:r>
              <a:rPr lang="en-US" dirty="0" smtClean="0"/>
              <a:t>Possible options </a:t>
            </a:r>
          </a:p>
          <a:p>
            <a:pPr lvl="1">
              <a:defRPr/>
            </a:pPr>
            <a:r>
              <a:rPr lang="en-US" dirty="0" smtClean="0"/>
              <a:t>Next steps to take</a:t>
            </a:r>
          </a:p>
          <a:p>
            <a:pPr lvl="1">
              <a:defRPr/>
            </a:pPr>
            <a:r>
              <a:rPr lang="en-US" dirty="0" smtClean="0"/>
              <a:t>Share with us!</a:t>
            </a:r>
          </a:p>
          <a:p>
            <a:pPr lvl="1">
              <a:defRPr/>
            </a:pPr>
            <a:endParaRPr lang="en-US" dirty="0"/>
          </a:p>
          <a:p>
            <a:pPr marL="457200" lvl="1" indent="0">
              <a:buFont typeface="Wingdings" pitchFamily="2" charset="2"/>
              <a:buNone/>
              <a:defRPr/>
            </a:pPr>
            <a:endParaRPr lang="en-US" dirty="0" smtClean="0"/>
          </a:p>
          <a:p>
            <a:pPr marL="457200" lvl="1" indent="0">
              <a:buFont typeface="Wingdings" pitchFamily="2" charset="2"/>
              <a:buNone/>
              <a:defRPr/>
            </a:pPr>
            <a:endParaRPr lang="en-US" dirty="0"/>
          </a:p>
        </p:txBody>
      </p:sp>
      <p:pic>
        <p:nvPicPr>
          <p:cNvPr id="4098" name="Picture 2" descr="C:\Users\k1236\AppData\Local\Microsoft\Windows\Temporary Internet Files\Content.IE5\HTQZTYTG\MC900297565[1].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81800" y="4953000"/>
            <a:ext cx="1810512" cy="115945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1238055"/>
      </p:ext>
    </p:extLst>
  </p:cSld>
  <p:clrMapOvr>
    <a:masterClrMapping/>
  </p:clrMapOvr>
  <p:transition spd="slow" advTm="3000">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altLang="en-US" smtClean="0"/>
              <a:t>Next steps?</a:t>
            </a:r>
          </a:p>
        </p:txBody>
      </p:sp>
      <p:sp>
        <p:nvSpPr>
          <p:cNvPr id="69635" name="Content Placeholder 2"/>
          <p:cNvSpPr>
            <a:spLocks noGrp="1"/>
          </p:cNvSpPr>
          <p:nvPr>
            <p:ph idx="1"/>
          </p:nvPr>
        </p:nvSpPr>
        <p:spPr>
          <a:xfrm>
            <a:off x="457200" y="1905000"/>
            <a:ext cx="8229600" cy="3082925"/>
          </a:xfrm>
        </p:spPr>
        <p:txBody>
          <a:bodyPr/>
          <a:lstStyle/>
          <a:p>
            <a:r>
              <a:rPr lang="en-US" altLang="en-US" smtClean="0"/>
              <a:t>Take the card at your table – and write one thing you will do as a result of this presentation.</a:t>
            </a:r>
          </a:p>
        </p:txBody>
      </p:sp>
      <p:pic>
        <p:nvPicPr>
          <p:cNvPr id="69636" name="Picture 3" descr="C:\Users\Jeanette Panchula\AppData\Local\Microsoft\Windows\Temporary Internet Files\Content.IE5\UFX85ON0\MC90043383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3434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9165087"/>
      </p:ext>
    </p:extLst>
  </p:cSld>
  <p:clrMapOvr>
    <a:masterClrMapping/>
  </p:clrMapOvr>
  <p:transition spd="slow" advTm="3000">
    <p:wipe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a:xfrm>
            <a:off x="685800" y="0"/>
            <a:ext cx="3429000" cy="1143000"/>
          </a:xfrm>
        </p:spPr>
        <p:txBody>
          <a:bodyPr/>
          <a:lstStyle/>
          <a:p>
            <a:pPr eaLnBrk="1" hangingPunct="1"/>
            <a:r>
              <a:rPr lang="en-US" altLang="en-US" dirty="0" smtClean="0"/>
              <a:t>Thank you!       </a:t>
            </a:r>
          </a:p>
        </p:txBody>
      </p:sp>
      <p:graphicFrame>
        <p:nvGraphicFramePr>
          <p:cNvPr id="97284" name="Object 4"/>
          <p:cNvGraphicFramePr>
            <a:graphicFrameLocks noChangeAspect="1"/>
          </p:cNvGraphicFramePr>
          <p:nvPr/>
        </p:nvGraphicFramePr>
        <p:xfrm>
          <a:off x="528638" y="1482725"/>
          <a:ext cx="4546600" cy="3508375"/>
        </p:xfrm>
        <a:graphic>
          <a:graphicData uri="http://schemas.openxmlformats.org/presentationml/2006/ole">
            <mc:AlternateContent xmlns:mc="http://schemas.openxmlformats.org/markup-compatibility/2006">
              <mc:Choice xmlns:v="urn:schemas-microsoft-com:vml" Requires="v">
                <p:oleObj spid="_x0000_s2054" name="Document" r:id="rId6" imgW="1600200" imgH="1207008" progId="Word.Document.8">
                  <p:embed/>
                </p:oleObj>
              </mc:Choice>
              <mc:Fallback>
                <p:oleObj name="Document" r:id="rId6" imgW="1600200" imgH="1207008" progId="Word.Documen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8638" y="1482725"/>
                        <a:ext cx="45466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7285" name="Rectangle 5"/>
          <p:cNvSpPr>
            <a:spLocks noChangeArrowheads="1"/>
          </p:cNvSpPr>
          <p:nvPr/>
        </p:nvSpPr>
        <p:spPr bwMode="auto">
          <a:xfrm>
            <a:off x="171450" y="4979988"/>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lgn="ctr">
              <a:buClrTx/>
              <a:buSzTx/>
              <a:buFontTx/>
              <a:buNone/>
            </a:pPr>
            <a:r>
              <a:rPr kumimoji="1" lang="en-US" altLang="en-US" sz="4000">
                <a:solidFill>
                  <a:schemeClr val="tx2"/>
                </a:solidFill>
                <a:hlinkClick r:id="rId8"/>
              </a:rPr>
              <a:t>Jeanette.Panchula@sbcglobal.net</a:t>
            </a:r>
            <a:endParaRPr kumimoji="1" lang="en-US" altLang="en-US" sz="4000">
              <a:solidFill>
                <a:schemeClr val="tx2"/>
              </a:solidFill>
            </a:endParaRPr>
          </a:p>
        </p:txBody>
      </p:sp>
      <p:sp>
        <p:nvSpPr>
          <p:cNvPr id="70661" name="Date Placeholder 1"/>
          <p:cNvSpPr>
            <a:spLocks noGrp="1"/>
          </p:cNvSpPr>
          <p:nvPr>
            <p:ph type="dt" sz="quarter" idx="10"/>
          </p:nvPr>
        </p:nvSpPr>
        <p:spPr>
          <a:xfrm>
            <a:off x="762000" y="6356350"/>
            <a:ext cx="2895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buClrTx/>
              <a:buSzTx/>
              <a:buFontTx/>
              <a:buNone/>
            </a:pPr>
            <a:r>
              <a:rPr lang="en-US" altLang="en-US" sz="1400" dirty="0">
                <a:latin typeface="Arial Unicode MS" pitchFamily="34" charset="-128"/>
              </a:rPr>
              <a:t>http://www.iebreastfeeding.org/</a:t>
            </a:r>
            <a:endParaRPr lang="en-US" altLang="en-US" sz="1400" dirty="0" smtClean="0">
              <a:latin typeface="Arial Unicode MS" pitchFamily="34" charset="-128"/>
            </a:endParaRPr>
          </a:p>
        </p:txBody>
      </p:sp>
      <p:sp>
        <p:nvSpPr>
          <p:cNvPr id="70662" name="Slide Number Placeholder 2"/>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buClrTx/>
              <a:buSzTx/>
              <a:buFontTx/>
              <a:buNone/>
            </a:pPr>
            <a:fld id="{BBEBC218-6A27-430A-BBF5-3217A6170D80}" type="slidenum">
              <a:rPr lang="en-US" altLang="en-US" sz="1400" smtClean="0">
                <a:latin typeface="Arial Unicode MS" pitchFamily="34" charset="-128"/>
              </a:rPr>
              <a:pPr>
                <a:buClrTx/>
                <a:buSzTx/>
                <a:buFontTx/>
                <a:buNone/>
              </a:pPr>
              <a:t>65</a:t>
            </a:fld>
            <a:endParaRPr lang="en-US" altLang="en-US" sz="1400" smtClean="0">
              <a:latin typeface="Arial Unicode MS" pitchFamily="34" charset="-128"/>
            </a:endParaRPr>
          </a:p>
        </p:txBody>
      </p:sp>
      <p:sp>
        <p:nvSpPr>
          <p:cNvPr id="8" name="Rectangle 2"/>
          <p:cNvSpPr txBox="1">
            <a:spLocks noChangeArrowheads="1"/>
          </p:cNvSpPr>
          <p:nvPr/>
        </p:nvSpPr>
        <p:spPr bwMode="auto">
          <a:xfrm rot="2373733">
            <a:off x="3632200" y="1643063"/>
            <a:ext cx="58086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Clr>
                <a:schemeClr val="folHlink"/>
              </a:buClr>
              <a:buSzPct val="65000"/>
              <a:buFont typeface="Wingdings" pitchFamily="2" charset="2"/>
              <a:buChar char="n"/>
              <a:defRPr sz="3200">
                <a:solidFill>
                  <a:schemeClr val="tx1"/>
                </a:solidFill>
                <a:latin typeface="Tahoma" pitchFamily="34" charset="0"/>
              </a:defRPr>
            </a:lvl1pPr>
            <a:lvl2pPr marL="742950" indent="-285750">
              <a:buClr>
                <a:schemeClr val="tx1"/>
              </a:buClr>
              <a:buSzPct val="65000"/>
              <a:buFont typeface="Wingdings" pitchFamily="2" charset="2"/>
              <a:buChar char="n"/>
              <a:defRPr sz="2800">
                <a:solidFill>
                  <a:schemeClr val="tx1"/>
                </a:solidFill>
                <a:latin typeface="Tahoma" pitchFamily="34" charset="0"/>
              </a:defRPr>
            </a:lvl2pPr>
            <a:lvl3pPr marL="1143000" indent="-228600">
              <a:buClr>
                <a:schemeClr val="accent2"/>
              </a:buClr>
              <a:buSzPct val="65000"/>
              <a:buFont typeface="Wingdings" pitchFamily="2" charset="2"/>
              <a:buChar char="n"/>
              <a:defRPr sz="2400">
                <a:solidFill>
                  <a:schemeClr val="tx1"/>
                </a:solidFill>
                <a:latin typeface="Tahoma" pitchFamily="34" charset="0"/>
              </a:defRPr>
            </a:lvl3pPr>
            <a:lvl4pPr marL="1600200" indent="-228600">
              <a:buClr>
                <a:schemeClr val="tx1"/>
              </a:buClr>
              <a:buSzPct val="65000"/>
              <a:buFont typeface="Wingdings" pitchFamily="2" charset="2"/>
              <a:buChar char="n"/>
              <a:defRPr sz="2000">
                <a:solidFill>
                  <a:schemeClr val="tx1"/>
                </a:solidFill>
                <a:latin typeface="Tahoma" pitchFamily="34" charset="0"/>
              </a:defRPr>
            </a:lvl4pPr>
            <a:lvl5pPr marL="2057400" indent="-228600">
              <a:buClr>
                <a:schemeClr val="fo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0"/>
              </a:spcBef>
              <a:spcAft>
                <a:spcPct val="0"/>
              </a:spcAft>
              <a:buClr>
                <a:schemeClr val="folHlink"/>
              </a:buClr>
              <a:buSzPct val="65000"/>
              <a:buFont typeface="Wingdings" pitchFamily="2" charset="2"/>
              <a:buChar char="n"/>
              <a:defRPr sz="2000">
                <a:solidFill>
                  <a:schemeClr val="tx1"/>
                </a:solidFill>
                <a:latin typeface="Tahoma" pitchFamily="34" charset="0"/>
              </a:defRPr>
            </a:lvl9pPr>
          </a:lstStyle>
          <a:p>
            <a:pPr algn="ctr" eaLnBrk="1" hangingPunct="1">
              <a:buClrTx/>
              <a:buSzTx/>
              <a:buFontTx/>
              <a:buNone/>
            </a:pPr>
            <a:r>
              <a:rPr lang="en-US" altLang="en-US" sz="4400" dirty="0">
                <a:solidFill>
                  <a:schemeClr val="tx2"/>
                </a:solidFill>
                <a:latin typeface="Century Gothic" pitchFamily="34" charset="0"/>
              </a:rPr>
              <a:t>Please complete your Evaluations</a:t>
            </a:r>
          </a:p>
        </p:txBody>
      </p:sp>
    </p:spTree>
    <p:custDataLst>
      <p:tags r:id="rId2"/>
    </p:custDataLst>
    <p:extLst>
      <p:ext uri="{BB962C8B-B14F-4D97-AF65-F5344CB8AC3E}">
        <p14:creationId xmlns:p14="http://schemas.microsoft.com/office/powerpoint/2010/main" val="853624475"/>
      </p:ext>
    </p:extLst>
  </p:cSld>
  <p:clrMapOvr>
    <a:masterClrMapping/>
  </p:clrMapOvr>
  <p:transition spd="slow" advTm="3000">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72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728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nodeType="clickEffect">
                                  <p:stCondLst>
                                    <p:cond delay="0"/>
                                  </p:stCondLst>
                                  <p:childTnLst>
                                    <p:set>
                                      <p:cBhvr>
                                        <p:cTn id="12" dur="1" fill="hold">
                                          <p:stCondLst>
                                            <p:cond delay="0"/>
                                          </p:stCondLst>
                                        </p:cTn>
                                        <p:tgtEl>
                                          <p:spTgt spid="97284"/>
                                        </p:tgtEl>
                                        <p:attrNameLst>
                                          <p:attrName>style.visibility</p:attrName>
                                        </p:attrNameLst>
                                      </p:cBhvr>
                                      <p:to>
                                        <p:strVal val="visible"/>
                                      </p:to>
                                    </p:set>
                                    <p:anim calcmode="lin" valueType="num">
                                      <p:cBhvr additive="base">
                                        <p:cTn id="13" dur="2000" fill="hold"/>
                                        <p:tgtEl>
                                          <p:spTgt spid="97284"/>
                                        </p:tgtEl>
                                        <p:attrNameLst>
                                          <p:attrName>ppt_x</p:attrName>
                                        </p:attrNameLst>
                                      </p:cBhvr>
                                      <p:tavLst>
                                        <p:tav tm="0">
                                          <p:val>
                                            <p:strVal val="0-#ppt_w/2"/>
                                          </p:val>
                                        </p:tav>
                                        <p:tav tm="100000">
                                          <p:val>
                                            <p:strVal val="#ppt_x"/>
                                          </p:val>
                                        </p:tav>
                                      </p:tavLst>
                                    </p:anim>
                                    <p:anim calcmode="lin" valueType="num">
                                      <p:cBhvr additive="base">
                                        <p:cTn id="14" dur="2000" fill="hold"/>
                                        <p:tgtEl>
                                          <p:spTgt spid="97284"/>
                                        </p:tgtEl>
                                        <p:attrNameLst>
                                          <p:attrName>ppt_y</p:attrName>
                                        </p:attrNameLst>
                                      </p:cBhvr>
                                      <p:tavLst>
                                        <p:tav tm="0">
                                          <p:val>
                                            <p:strVal val="#ppt_y"/>
                                          </p:val>
                                        </p:tav>
                                        <p:tav tm="100000">
                                          <p:val>
                                            <p:strVal val="#ppt_y"/>
                                          </p:val>
                                        </p:tav>
                                      </p:tavLst>
                                    </p:anim>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P spid="97285" grpId="0"/>
      <p:bldP spid="8"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p:txBody>
          <a:bodyPr>
            <a:normAutofit/>
          </a:bodyPr>
          <a:lstStyle/>
          <a:p>
            <a:pPr>
              <a:defRPr/>
            </a:pPr>
            <a:r>
              <a:rPr lang="en-US" dirty="0" smtClean="0"/>
              <a:t>Questions?</a:t>
            </a:r>
          </a:p>
        </p:txBody>
      </p:sp>
    </p:spTree>
    <p:custDataLst>
      <p:tags r:id="rId1"/>
    </p:custData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208100316"/>
              </p:ext>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1005832" y="152400"/>
            <a:ext cx="7138987"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7E429971-BC57-430F-BB25-C0574E5E39E3}"/>
                                            </p:graphicEl>
                                          </p:spTgt>
                                        </p:tgtEl>
                                        <p:attrNameLst>
                                          <p:attrName>style.visibility</p:attrName>
                                        </p:attrNameLst>
                                      </p:cBhvr>
                                      <p:to>
                                        <p:strVal val="visible"/>
                                      </p:to>
                                    </p:set>
                                    <p:animEffect transition="in" filter="wipe(left)">
                                      <p:cBhvr>
                                        <p:cTn id="7" dur="500"/>
                                        <p:tgtEl>
                                          <p:spTgt spid="3">
                                            <p:graphicEl>
                                              <a:dgm id="{7E429971-BC57-430F-BB25-C0574E5E39E3}"/>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D54B1729-BC98-42C1-9C6C-D65DCBA4358F}"/>
                                            </p:graphicEl>
                                          </p:spTgt>
                                        </p:tgtEl>
                                        <p:attrNameLst>
                                          <p:attrName>style.visibility</p:attrName>
                                        </p:attrNameLst>
                                      </p:cBhvr>
                                      <p:to>
                                        <p:strVal val="visible"/>
                                      </p:to>
                                    </p:set>
                                    <p:animEffect transition="in" filter="wipe(left)">
                                      <p:cBhvr>
                                        <p:cTn id="11" dur="500"/>
                                        <p:tgtEl>
                                          <p:spTgt spid="3">
                                            <p:graphicEl>
                                              <a:dgm id="{D54B1729-BC98-42C1-9C6C-D65DCBA4358F}"/>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C04276DC-EE64-470A-B8BC-09067B8045FA}"/>
                                            </p:graphicEl>
                                          </p:spTgt>
                                        </p:tgtEl>
                                        <p:attrNameLst>
                                          <p:attrName>style.visibility</p:attrName>
                                        </p:attrNameLst>
                                      </p:cBhvr>
                                      <p:to>
                                        <p:strVal val="visible"/>
                                      </p:to>
                                    </p:set>
                                    <p:animEffect transition="in" filter="wipe(left)">
                                      <p:cBhvr>
                                        <p:cTn id="15" dur="500"/>
                                        <p:tgtEl>
                                          <p:spTgt spid="3">
                                            <p:graphicEl>
                                              <a:dgm id="{C04276DC-EE64-470A-B8BC-09067B8045FA}"/>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graphicEl>
                                              <a:dgm id="{B37A5355-225B-4C6F-AED7-6C620F99EECC}"/>
                                            </p:graphicEl>
                                          </p:spTgt>
                                        </p:tgtEl>
                                        <p:attrNameLst>
                                          <p:attrName>style.visibility</p:attrName>
                                        </p:attrNameLst>
                                      </p:cBhvr>
                                      <p:to>
                                        <p:strVal val="visible"/>
                                      </p:to>
                                    </p:set>
                                    <p:animEffect transition="in" filter="wipe(left)">
                                      <p:cBhvr>
                                        <p:cTn id="19" dur="500"/>
                                        <p:tgtEl>
                                          <p:spTgt spid="3">
                                            <p:graphicEl>
                                              <a:dgm id="{B37A5355-225B-4C6F-AED7-6C620F99EECC}"/>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graphicEl>
                                              <a:dgm id="{F5034101-5B7D-4FE7-B47A-5A48CF39606B}"/>
                                            </p:graphicEl>
                                          </p:spTgt>
                                        </p:tgtEl>
                                        <p:attrNameLst>
                                          <p:attrName>style.visibility</p:attrName>
                                        </p:attrNameLst>
                                      </p:cBhvr>
                                      <p:to>
                                        <p:strVal val="visible"/>
                                      </p:to>
                                    </p:set>
                                    <p:animEffect transition="in" filter="wipe(left)">
                                      <p:cBhvr>
                                        <p:cTn id="23" dur="500"/>
                                        <p:tgtEl>
                                          <p:spTgt spid="3">
                                            <p:graphicEl>
                                              <a:dgm id="{F5034101-5B7D-4FE7-B47A-5A48CF39606B}"/>
                                            </p:graphic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C7C3E6FD-D83F-4BDA-907E-B5EE041DA931}"/>
                                            </p:graphicEl>
                                          </p:spTgt>
                                        </p:tgtEl>
                                        <p:attrNameLst>
                                          <p:attrName>style.visibility</p:attrName>
                                        </p:attrNameLst>
                                      </p:cBhvr>
                                      <p:to>
                                        <p:strVal val="visible"/>
                                      </p:to>
                                    </p:set>
                                    <p:animEffect transition="in" filter="wipe(left)">
                                      <p:cBhvr>
                                        <p:cTn id="27" dur="500"/>
                                        <p:tgtEl>
                                          <p:spTgt spid="3">
                                            <p:graphicEl>
                                              <a:dgm id="{C7C3E6FD-D83F-4BDA-907E-B5EE041DA93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Ethical Policies…</a:t>
            </a:r>
          </a:p>
        </p:txBody>
      </p:sp>
      <p:sp>
        <p:nvSpPr>
          <p:cNvPr id="11267" name="Content Placeholder 2"/>
          <p:cNvSpPr>
            <a:spLocks noGrp="1"/>
          </p:cNvSpPr>
          <p:nvPr>
            <p:ph idx="1"/>
          </p:nvPr>
        </p:nvSpPr>
        <p:spPr/>
        <p:txBody>
          <a:bodyPr/>
          <a:lstStyle/>
          <a:p>
            <a:pPr eaLnBrk="1" hangingPunct="1"/>
            <a:r>
              <a:rPr lang="en-US" altLang="en-US" sz="4400" smtClean="0"/>
              <a:t>Protect mothers and babies</a:t>
            </a:r>
          </a:p>
          <a:p>
            <a:pPr eaLnBrk="1" hangingPunct="1"/>
            <a:r>
              <a:rPr lang="en-US" altLang="en-US" sz="4400" smtClean="0"/>
              <a:t>Assures competence</a:t>
            </a:r>
          </a:p>
          <a:p>
            <a:pPr eaLnBrk="1" hangingPunct="1"/>
            <a:r>
              <a:rPr lang="en-US" altLang="en-US" sz="4400" smtClean="0"/>
              <a:t>Provide legal protection for the IBCLCs and their employers</a:t>
            </a:r>
          </a:p>
        </p:txBody>
      </p:sp>
    </p:spTree>
    <p:extLst>
      <p:ext uri="{BB962C8B-B14F-4D97-AF65-F5344CB8AC3E}">
        <p14:creationId xmlns:p14="http://schemas.microsoft.com/office/powerpoint/2010/main" val="1030982801"/>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algn="ctr"/>
            <a:r>
              <a:rPr lang="en-US" altLang="en-US" dirty="0" smtClean="0"/>
              <a:t>Who writes these policies? International</a:t>
            </a:r>
          </a:p>
        </p:txBody>
      </p:sp>
      <p:sp>
        <p:nvSpPr>
          <p:cNvPr id="12291" name="Content Placeholder 2"/>
          <p:cNvSpPr>
            <a:spLocks noGrp="1"/>
          </p:cNvSpPr>
          <p:nvPr>
            <p:ph idx="1"/>
          </p:nvPr>
        </p:nvSpPr>
        <p:spPr/>
        <p:txBody>
          <a:bodyPr/>
          <a:lstStyle/>
          <a:p>
            <a:pPr>
              <a:spcAft>
                <a:spcPts val="1000"/>
              </a:spcAft>
            </a:pPr>
            <a:r>
              <a:rPr lang="en-US" altLang="en-US" dirty="0" smtClean="0"/>
              <a:t>WHO: World Health Organization (</a:t>
            </a:r>
            <a:r>
              <a:rPr lang="en-US" altLang="en-US" dirty="0" smtClean="0">
                <a:hlinkClick r:id="rId3"/>
              </a:rPr>
              <a:t>www.who.org</a:t>
            </a:r>
            <a:r>
              <a:rPr lang="en-US" altLang="en-US" dirty="0" smtClean="0"/>
              <a:t>) </a:t>
            </a:r>
          </a:p>
          <a:p>
            <a:pPr>
              <a:spcAft>
                <a:spcPts val="1000"/>
              </a:spcAft>
            </a:pPr>
            <a:r>
              <a:rPr lang="en-US" altLang="en-US" dirty="0" smtClean="0"/>
              <a:t>IBLCE: International Board of Lactation Consultant Examiners (</a:t>
            </a:r>
            <a:r>
              <a:rPr lang="en-US" altLang="en-US" dirty="0" smtClean="0">
                <a:hlinkClick r:id="rId4"/>
              </a:rPr>
              <a:t>www.iblce.org</a:t>
            </a:r>
            <a:r>
              <a:rPr lang="en-US" altLang="en-US" dirty="0" smtClean="0"/>
              <a:t>) </a:t>
            </a:r>
          </a:p>
          <a:p>
            <a:pPr>
              <a:spcAft>
                <a:spcPts val="1000"/>
              </a:spcAft>
            </a:pPr>
            <a:r>
              <a:rPr lang="en-US" altLang="en-US" dirty="0" smtClean="0"/>
              <a:t> ILCA International Lactation Consultant Association (</a:t>
            </a:r>
            <a:r>
              <a:rPr lang="en-US" altLang="en-US" dirty="0" smtClean="0">
                <a:hlinkClick r:id="rId5"/>
              </a:rPr>
              <a:t>www.ilca.org</a:t>
            </a:r>
            <a:r>
              <a:rPr lang="en-US" altLang="en-US" dirty="0" smtClean="0"/>
              <a:t>) </a:t>
            </a:r>
          </a:p>
          <a:p>
            <a:endParaRPr lang="en-US" altLang="en-US" dirty="0" smtClean="0"/>
          </a:p>
        </p:txBody>
      </p:sp>
      <p:pic>
        <p:nvPicPr>
          <p:cNvPr id="12290" name="Picture 2" descr="C:\Users\k1236\AppData\Local\Microsoft\Windows\Temporary Internet Files\Content.IE5\HTQZTYTG\MC900297977[1].wmf"/>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172200" y="5029200"/>
            <a:ext cx="1641348" cy="59344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79910"/>
      </p:ext>
    </p:extLst>
  </p:cSld>
  <p:clrMapOvr>
    <a:masterClrMapping/>
  </p:clrMapOvr>
  <p:transition advTm="3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xml><?xml version="1.0" encoding="utf-8"?>
<p:tagLst xmlns:a="http://schemas.openxmlformats.org/drawingml/2006/main" xmlns:r="http://schemas.openxmlformats.org/officeDocument/2006/relationships" xmlns:p="http://schemas.openxmlformats.org/presentationml/2006/main">
  <p:tag name="TIMING" val="|0.5|0.8|0.5|5.2"/>
</p:tagLst>
</file>

<file path=ppt/tags/tag8.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9.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3553</Words>
  <Application>Microsoft Office PowerPoint</Application>
  <PresentationFormat>On-screen Show (4:3)</PresentationFormat>
  <Paragraphs>429</Paragraphs>
  <Slides>66</Slides>
  <Notes>32</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Training</vt:lpstr>
      <vt:lpstr>Document</vt:lpstr>
      <vt:lpstr>ETHICS FOR LACTATION PROFESSIONALS</vt:lpstr>
      <vt:lpstr>Declaration</vt:lpstr>
      <vt:lpstr>Objectives</vt:lpstr>
      <vt:lpstr>Preparation &amp; Sources</vt:lpstr>
      <vt:lpstr>WHY?</vt:lpstr>
      <vt:lpstr>Values, Morals and Ethics</vt:lpstr>
      <vt:lpstr>PowerPoint Presentation</vt:lpstr>
      <vt:lpstr>Ethical Policies…</vt:lpstr>
      <vt:lpstr>Who writes these policies? International</vt:lpstr>
      <vt:lpstr>National, State, Local</vt:lpstr>
      <vt:lpstr>HIPAA Privacy Rule</vt:lpstr>
      <vt:lpstr>HIPAA: Avoid Incidental Disclosure</vt:lpstr>
      <vt:lpstr>HIPAA: Use for Research</vt:lpstr>
      <vt:lpstr>HIPAA: Public Health</vt:lpstr>
      <vt:lpstr>What is the goal?</vt:lpstr>
      <vt:lpstr>Who is the client?</vt:lpstr>
      <vt:lpstr>Mother is the client</vt:lpstr>
      <vt:lpstr>Infant is the client</vt:lpstr>
      <vt:lpstr>Breastfeeding is the client</vt:lpstr>
      <vt:lpstr>International Board of Lactation Consultant Examiners   </vt:lpstr>
      <vt:lpstr>Code of Professional Conduct for IBCLCs (Effective 11/1/2011)</vt:lpstr>
      <vt:lpstr>International Code of Marketing of Breast-milk Substitutes</vt:lpstr>
      <vt:lpstr>Aim of the Code</vt:lpstr>
      <vt:lpstr>Scope of the Code</vt:lpstr>
      <vt:lpstr>Advertising</vt:lpstr>
      <vt:lpstr>Samples</vt:lpstr>
      <vt:lpstr>Health Care Facilities</vt:lpstr>
      <vt:lpstr>Health Workers</vt:lpstr>
      <vt:lpstr>Supplies</vt:lpstr>
      <vt:lpstr>Information and Education</vt:lpstr>
      <vt:lpstr>Product Lables</vt:lpstr>
      <vt:lpstr>Products</vt:lpstr>
      <vt:lpstr>How to be  “Code Compliant”?</vt:lpstr>
      <vt:lpstr>Review of the  Code of Professional Conduct  for IBCLCs</vt:lpstr>
      <vt:lpstr>Preamble</vt:lpstr>
      <vt:lpstr>The Code of Professional Conduct (CPC)’s 8 Principles</vt:lpstr>
      <vt:lpstr>1. Provide services that protect, promote and support breastfeeding </vt:lpstr>
      <vt:lpstr>Remember…</vt:lpstr>
      <vt:lpstr>2: Act with due diligence </vt:lpstr>
      <vt:lpstr>IBCLCs</vt:lpstr>
      <vt:lpstr>3: Preserve the confidentiality of clients </vt:lpstr>
      <vt:lpstr>Definitions</vt:lpstr>
      <vt:lpstr>IBCLCs</vt:lpstr>
      <vt:lpstr>4: Report accurately and completely to other members of the healthcare team </vt:lpstr>
      <vt:lpstr>IBCLCs</vt:lpstr>
      <vt:lpstr>5: Exercise independent judgment and avoid conflicts of interest </vt:lpstr>
      <vt:lpstr>IBCLCs</vt:lpstr>
      <vt:lpstr>6: Maintain personal integrity </vt:lpstr>
      <vt:lpstr>IBCLCs</vt:lpstr>
      <vt:lpstr>7: Uphold the professional standards expected of an IBCLC </vt:lpstr>
      <vt:lpstr>Management</vt:lpstr>
      <vt:lpstr>8: Comply with the IBLCE Disciplinary Procedures </vt:lpstr>
      <vt:lpstr>8: Comply with the IBLCE Disciplinary Procedures</vt:lpstr>
      <vt:lpstr>Management</vt:lpstr>
      <vt:lpstr>Risky Behavior</vt:lpstr>
      <vt:lpstr>Risky Behavior</vt:lpstr>
      <vt:lpstr>Unethical Behavior</vt:lpstr>
      <vt:lpstr>Is it in your  Scope of Work?</vt:lpstr>
      <vt:lpstr> ILCA Standards of Practice for IBCLCs</vt:lpstr>
      <vt:lpstr>Standards of Practice</vt:lpstr>
      <vt:lpstr>Not an option!</vt:lpstr>
      <vt:lpstr>Continue to Share and Educate All  Staff </vt:lpstr>
      <vt:lpstr>…What Now?</vt:lpstr>
      <vt:lpstr>Next steps?</vt:lpstr>
      <vt:lpstr>Thank you!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2014-06-26T21:31:18Z</dcterms:created>
  <dcterms:modified xsi:type="dcterms:W3CDTF">2014-07-22T19:20:36Z</dcterms:modified>
</cp:coreProperties>
</file>